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641" r:id="rId3"/>
    <p:sldId id="260" r:id="rId4"/>
    <p:sldId id="642" r:id="rId5"/>
    <p:sldId id="630" r:id="rId6"/>
    <p:sldId id="640" r:id="rId7"/>
    <p:sldId id="631" r:id="rId8"/>
    <p:sldId id="370" r:id="rId9"/>
    <p:sldId id="670" r:id="rId10"/>
    <p:sldId id="658" r:id="rId11"/>
    <p:sldId id="321" r:id="rId12"/>
    <p:sldId id="258" r:id="rId13"/>
    <p:sldId id="645" r:id="rId14"/>
    <p:sldId id="647" r:id="rId15"/>
    <p:sldId id="660" r:id="rId16"/>
    <p:sldId id="648" r:id="rId17"/>
    <p:sldId id="259" r:id="rId18"/>
    <p:sldId id="649" r:id="rId19"/>
    <p:sldId id="662" r:id="rId20"/>
    <p:sldId id="650" r:id="rId21"/>
    <p:sldId id="661" r:id="rId22"/>
    <p:sldId id="669" r:id="rId23"/>
    <p:sldId id="654" r:id="rId24"/>
    <p:sldId id="656" r:id="rId25"/>
    <p:sldId id="655" r:id="rId26"/>
    <p:sldId id="666" r:id="rId27"/>
    <p:sldId id="663" r:id="rId28"/>
    <p:sldId id="665" r:id="rId29"/>
    <p:sldId id="726" r:id="rId30"/>
    <p:sldId id="381" r:id="rId31"/>
    <p:sldId id="389" r:id="rId32"/>
    <p:sldId id="651" r:id="rId33"/>
    <p:sldId id="637" r:id="rId34"/>
    <p:sldId id="652" r:id="rId35"/>
    <p:sldId id="733" r:id="rId36"/>
    <p:sldId id="679" r:id="rId37"/>
    <p:sldId id="680" r:id="rId38"/>
    <p:sldId id="690" r:id="rId39"/>
    <p:sldId id="681" r:id="rId40"/>
    <p:sldId id="682" r:id="rId41"/>
    <p:sldId id="704" r:id="rId42"/>
    <p:sldId id="683" r:id="rId43"/>
    <p:sldId id="692" r:id="rId44"/>
    <p:sldId id="727" r:id="rId45"/>
    <p:sldId id="728" r:id="rId46"/>
    <p:sldId id="729" r:id="rId47"/>
    <p:sldId id="730" r:id="rId48"/>
    <p:sldId id="731" r:id="rId49"/>
    <p:sldId id="732" r:id="rId50"/>
    <p:sldId id="705" r:id="rId51"/>
    <p:sldId id="706" r:id="rId52"/>
    <p:sldId id="702" r:id="rId53"/>
    <p:sldId id="700" r:id="rId54"/>
    <p:sldId id="703" r:id="rId55"/>
    <p:sldId id="701" r:id="rId56"/>
    <p:sldId id="626" r:id="rId57"/>
    <p:sldId id="591" r:id="rId58"/>
    <p:sldId id="593" r:id="rId59"/>
    <p:sldId id="594" r:id="rId60"/>
    <p:sldId id="598" r:id="rId61"/>
    <p:sldId id="638" r:id="rId62"/>
    <p:sldId id="713" r:id="rId63"/>
    <p:sldId id="639" r:id="rId64"/>
    <p:sldId id="628" r:id="rId65"/>
    <p:sldId id="632" r:id="rId66"/>
    <p:sldId id="676" r:id="rId67"/>
    <p:sldId id="673" r:id="rId68"/>
    <p:sldId id="600" r:id="rId69"/>
    <p:sldId id="714" r:id="rId70"/>
    <p:sldId id="715" r:id="rId71"/>
    <p:sldId id="716" r:id="rId72"/>
    <p:sldId id="717" r:id="rId73"/>
    <p:sldId id="718" r:id="rId74"/>
    <p:sldId id="684" r:id="rId75"/>
    <p:sldId id="622" r:id="rId76"/>
    <p:sldId id="623" r:id="rId77"/>
    <p:sldId id="685" r:id="rId78"/>
    <p:sldId id="686" r:id="rId79"/>
    <p:sldId id="687" r:id="rId80"/>
    <p:sldId id="643" r:id="rId81"/>
    <p:sldId id="644" r:id="rId82"/>
    <p:sldId id="719" r:id="rId83"/>
    <p:sldId id="720" r:id="rId84"/>
    <p:sldId id="721" r:id="rId85"/>
    <p:sldId id="722" r:id="rId86"/>
    <p:sldId id="723" r:id="rId87"/>
    <p:sldId id="724" r:id="rId88"/>
    <p:sldId id="725" r:id="rId89"/>
    <p:sldId id="699" r:id="rId90"/>
    <p:sldId id="627" r:id="rId91"/>
    <p:sldId id="633" r:id="rId92"/>
    <p:sldId id="635" r:id="rId93"/>
    <p:sldId id="678" r:id="rId94"/>
    <p:sldId id="707" r:id="rId95"/>
    <p:sldId id="708" r:id="rId96"/>
    <p:sldId id="636" r:id="rId97"/>
    <p:sldId id="677" r:id="rId98"/>
    <p:sldId id="709" r:id="rId99"/>
    <p:sldId id="629" r:id="rId100"/>
    <p:sldId id="710" r:id="rId101"/>
    <p:sldId id="711" r:id="rId102"/>
    <p:sldId id="712" r:id="rId103"/>
    <p:sldId id="694" r:id="rId104"/>
    <p:sldId id="695" r:id="rId105"/>
    <p:sldId id="696" r:id="rId106"/>
    <p:sldId id="697" r:id="rId107"/>
    <p:sldId id="698" r:id="rId108"/>
    <p:sldId id="257"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EA6B7F-2D94-44DD-95EF-C3839C3FE391}">
          <p14:sldIdLst>
            <p14:sldId id="256"/>
            <p14:sldId id="641"/>
            <p14:sldId id="260"/>
            <p14:sldId id="642"/>
            <p14:sldId id="630"/>
            <p14:sldId id="640"/>
            <p14:sldId id="631"/>
            <p14:sldId id="370"/>
            <p14:sldId id="670"/>
            <p14:sldId id="658"/>
            <p14:sldId id="321"/>
            <p14:sldId id="258"/>
            <p14:sldId id="645"/>
            <p14:sldId id="647"/>
            <p14:sldId id="660"/>
            <p14:sldId id="648"/>
            <p14:sldId id="259"/>
            <p14:sldId id="649"/>
            <p14:sldId id="662"/>
            <p14:sldId id="650"/>
            <p14:sldId id="661"/>
            <p14:sldId id="669"/>
            <p14:sldId id="654"/>
            <p14:sldId id="656"/>
            <p14:sldId id="655"/>
            <p14:sldId id="666"/>
            <p14:sldId id="663"/>
            <p14:sldId id="665"/>
            <p14:sldId id="726"/>
            <p14:sldId id="381"/>
            <p14:sldId id="389"/>
            <p14:sldId id="651"/>
            <p14:sldId id="637"/>
            <p14:sldId id="652"/>
            <p14:sldId id="733"/>
            <p14:sldId id="679"/>
            <p14:sldId id="680"/>
            <p14:sldId id="690"/>
            <p14:sldId id="681"/>
            <p14:sldId id="682"/>
            <p14:sldId id="704"/>
            <p14:sldId id="683"/>
            <p14:sldId id="692"/>
            <p14:sldId id="727"/>
            <p14:sldId id="728"/>
            <p14:sldId id="729"/>
            <p14:sldId id="730"/>
            <p14:sldId id="731"/>
            <p14:sldId id="732"/>
            <p14:sldId id="705"/>
            <p14:sldId id="706"/>
            <p14:sldId id="702"/>
            <p14:sldId id="700"/>
            <p14:sldId id="703"/>
            <p14:sldId id="701"/>
          </p14:sldIdLst>
        </p14:section>
        <p14:section name="Principes" id="{50AE7199-8469-4161-BFEA-89AF89783557}">
          <p14:sldIdLst>
            <p14:sldId id="626"/>
            <p14:sldId id="591"/>
            <p14:sldId id="593"/>
            <p14:sldId id="594"/>
            <p14:sldId id="598"/>
            <p14:sldId id="638"/>
            <p14:sldId id="713"/>
            <p14:sldId id="639"/>
            <p14:sldId id="628"/>
            <p14:sldId id="632"/>
            <p14:sldId id="676"/>
            <p14:sldId id="673"/>
            <p14:sldId id="600"/>
            <p14:sldId id="714"/>
            <p14:sldId id="715"/>
            <p14:sldId id="716"/>
            <p14:sldId id="717"/>
            <p14:sldId id="718"/>
            <p14:sldId id="684"/>
            <p14:sldId id="622"/>
            <p14:sldId id="623"/>
            <p14:sldId id="685"/>
            <p14:sldId id="686"/>
            <p14:sldId id="687"/>
            <p14:sldId id="643"/>
            <p14:sldId id="644"/>
            <p14:sldId id="719"/>
            <p14:sldId id="720"/>
            <p14:sldId id="721"/>
            <p14:sldId id="722"/>
            <p14:sldId id="723"/>
            <p14:sldId id="724"/>
            <p14:sldId id="725"/>
            <p14:sldId id="699"/>
            <p14:sldId id="627"/>
            <p14:sldId id="633"/>
            <p14:sldId id="635"/>
            <p14:sldId id="678"/>
            <p14:sldId id="707"/>
            <p14:sldId id="708"/>
            <p14:sldId id="636"/>
            <p14:sldId id="677"/>
            <p14:sldId id="709"/>
            <p14:sldId id="629"/>
            <p14:sldId id="710"/>
            <p14:sldId id="711"/>
            <p14:sldId id="712"/>
            <p14:sldId id="694"/>
            <p14:sldId id="695"/>
            <p14:sldId id="696"/>
            <p14:sldId id="697"/>
            <p14:sldId id="698"/>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12" autoAdjust="0"/>
    <p:restoredTop sz="94660"/>
  </p:normalViewPr>
  <p:slideViewPr>
    <p:cSldViewPr snapToGrid="0">
      <p:cViewPr varScale="1">
        <p:scale>
          <a:sx n="84" d="100"/>
          <a:sy n="84" d="100"/>
        </p:scale>
        <p:origin x="174" y="8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Chart%202%20in%20Microsoft%20PowerPoint"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LISTFileServer\LIST\Dpts\ERIN\SUSTAIN\_Projects\2.Closed_Refused\Closed\Science-to-be-Green_FNR-PSP-Classic_2020\3.%20Working%20Area\Event%232%20Housing%2026%20January%202021\elec_mix_source_lu.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LISTFileServer\LIST\Dpts\ERIN\SUSTAIN\_Projects\2.Closed_Refused\Closed\Science-to-be-Green_FNR-PSP-Classic_2020\3.%20Working%20Area\Event%232%20Housing%2026%20January%202021\elec_mix_source_lu.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D:\Nextcloud\Documents\UNECE\Data\Results_08092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Nextcloud\Documents\UNECE\Data\Results_27102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G:\Downloads\mfa13_export.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ysClr val="windowText" lastClr="000000"/>
                </a:solidFill>
                <a:latin typeface="Calibri" panose="020F0502020204030204" pitchFamily="34" charset="0"/>
                <a:ea typeface="+mn-ea"/>
                <a:cs typeface="Arial" panose="020B0604020202020204" pitchFamily="34" charset="0"/>
              </a:defRPr>
            </a:pPr>
            <a:r>
              <a:rPr lang="en-GB" sz="1600">
                <a:latin typeface="Calibri" panose="020F0502020204030204" pitchFamily="34" charset="0"/>
              </a:rPr>
              <a:t>Annual global emissions of CO</a:t>
            </a:r>
            <a:r>
              <a:rPr lang="en-GB" sz="1600" baseline="-25000">
                <a:latin typeface="Calibri" panose="020F0502020204030204" pitchFamily="34" charset="0"/>
              </a:rPr>
              <a:t>2</a:t>
            </a:r>
            <a:r>
              <a:rPr lang="en-GB" sz="1600">
                <a:latin typeface="Calibri" panose="020F0502020204030204" pitchFamily="34" charset="0"/>
              </a:rPr>
              <a:t> by source</a:t>
            </a:r>
          </a:p>
        </c:rich>
      </c:tx>
      <c:layout>
        <c:manualLayout>
          <c:xMode val="edge"/>
          <c:yMode val="edge"/>
          <c:x val="0.26578184966391261"/>
          <c:y val="0.10225432494500529"/>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ysClr val="windowText" lastClr="000000"/>
              </a:solidFill>
              <a:latin typeface="Calibri" panose="020F0502020204030204" pitchFamily="34" charset="0"/>
              <a:ea typeface="+mn-ea"/>
              <a:cs typeface="Arial" panose="020B0604020202020204" pitchFamily="34" charset="0"/>
            </a:defRPr>
          </a:pPr>
          <a:endParaRPr lang="en-US"/>
        </a:p>
      </c:txPr>
    </c:title>
    <c:autoTitleDeleted val="0"/>
    <c:plotArea>
      <c:layout>
        <c:manualLayout>
          <c:layoutTarget val="inner"/>
          <c:xMode val="edge"/>
          <c:yMode val="edge"/>
          <c:x val="6.911304909560724E-2"/>
          <c:y val="0.10338632193946844"/>
          <c:w val="0.89619987080103347"/>
          <c:h val="0.83126334608751662"/>
        </c:manualLayout>
      </c:layout>
      <c:areaChart>
        <c:grouping val="stacked"/>
        <c:varyColors val="0"/>
        <c:ser>
          <c:idx val="4"/>
          <c:order val="0"/>
          <c:tx>
            <c:strRef>
              <c:f>s64_2018_Total_Emissions_by_sou!$F$1</c:f>
              <c:strCache>
                <c:ptCount val="1"/>
                <c:pt idx="0">
                  <c:v>Land-use change</c:v>
                </c:pt>
              </c:strCache>
            </c:strRef>
          </c:tx>
          <c:spPr>
            <a:solidFill>
              <a:srgbClr val="59A431"/>
            </a:solidFill>
            <a:ln>
              <a:noFill/>
            </a:ln>
            <a:effectLst/>
          </c:spPr>
          <c:cat>
            <c:numRef>
              <c:f>s64_2018_Total_Emissions_by_sou!$A$2:$A$153</c:f>
              <c:numCache>
                <c:formatCode>General</c:formatCode>
                <c:ptCount val="152"/>
                <c:pt idx="0">
                  <c:v>1870</c:v>
                </c:pt>
                <c:pt idx="1">
                  <c:v>1871</c:v>
                </c:pt>
                <c:pt idx="2">
                  <c:v>1872</c:v>
                </c:pt>
                <c:pt idx="3">
                  <c:v>1873</c:v>
                </c:pt>
                <c:pt idx="4">
                  <c:v>1874</c:v>
                </c:pt>
                <c:pt idx="5">
                  <c:v>1875</c:v>
                </c:pt>
                <c:pt idx="6">
                  <c:v>1876</c:v>
                </c:pt>
                <c:pt idx="7">
                  <c:v>1877</c:v>
                </c:pt>
                <c:pt idx="8">
                  <c:v>1878</c:v>
                </c:pt>
                <c:pt idx="9">
                  <c:v>1879</c:v>
                </c:pt>
                <c:pt idx="10">
                  <c:v>1880</c:v>
                </c:pt>
                <c:pt idx="11">
                  <c:v>1881</c:v>
                </c:pt>
                <c:pt idx="12">
                  <c:v>1882</c:v>
                </c:pt>
                <c:pt idx="13">
                  <c:v>1883</c:v>
                </c:pt>
                <c:pt idx="14">
                  <c:v>1884</c:v>
                </c:pt>
                <c:pt idx="15">
                  <c:v>1885</c:v>
                </c:pt>
                <c:pt idx="16">
                  <c:v>1886</c:v>
                </c:pt>
                <c:pt idx="17">
                  <c:v>1887</c:v>
                </c:pt>
                <c:pt idx="18">
                  <c:v>1888</c:v>
                </c:pt>
                <c:pt idx="19">
                  <c:v>1889</c:v>
                </c:pt>
                <c:pt idx="20">
                  <c:v>1890</c:v>
                </c:pt>
                <c:pt idx="21">
                  <c:v>1891</c:v>
                </c:pt>
                <c:pt idx="22">
                  <c:v>1892</c:v>
                </c:pt>
                <c:pt idx="23">
                  <c:v>1893</c:v>
                </c:pt>
                <c:pt idx="24">
                  <c:v>1894</c:v>
                </c:pt>
                <c:pt idx="25">
                  <c:v>1895</c:v>
                </c:pt>
                <c:pt idx="26">
                  <c:v>1896</c:v>
                </c:pt>
                <c:pt idx="27">
                  <c:v>1897</c:v>
                </c:pt>
                <c:pt idx="28">
                  <c:v>1898</c:v>
                </c:pt>
                <c:pt idx="29">
                  <c:v>1899</c:v>
                </c:pt>
                <c:pt idx="30">
                  <c:v>1900</c:v>
                </c:pt>
                <c:pt idx="31">
                  <c:v>1901</c:v>
                </c:pt>
                <c:pt idx="32">
                  <c:v>1902</c:v>
                </c:pt>
                <c:pt idx="33">
                  <c:v>1903</c:v>
                </c:pt>
                <c:pt idx="34">
                  <c:v>1904</c:v>
                </c:pt>
                <c:pt idx="35">
                  <c:v>1905</c:v>
                </c:pt>
                <c:pt idx="36">
                  <c:v>1906</c:v>
                </c:pt>
                <c:pt idx="37">
                  <c:v>1907</c:v>
                </c:pt>
                <c:pt idx="38">
                  <c:v>1908</c:v>
                </c:pt>
                <c:pt idx="39">
                  <c:v>1909</c:v>
                </c:pt>
                <c:pt idx="40">
                  <c:v>1910</c:v>
                </c:pt>
                <c:pt idx="41">
                  <c:v>1911</c:v>
                </c:pt>
                <c:pt idx="42">
                  <c:v>1912</c:v>
                </c:pt>
                <c:pt idx="43">
                  <c:v>1913</c:v>
                </c:pt>
                <c:pt idx="44">
                  <c:v>1914</c:v>
                </c:pt>
                <c:pt idx="45">
                  <c:v>1915</c:v>
                </c:pt>
                <c:pt idx="46">
                  <c:v>1916</c:v>
                </c:pt>
                <c:pt idx="47">
                  <c:v>1917</c:v>
                </c:pt>
                <c:pt idx="48">
                  <c:v>1918</c:v>
                </c:pt>
                <c:pt idx="49">
                  <c:v>1919</c:v>
                </c:pt>
                <c:pt idx="50">
                  <c:v>1920</c:v>
                </c:pt>
                <c:pt idx="51">
                  <c:v>1921</c:v>
                </c:pt>
                <c:pt idx="52">
                  <c:v>1922</c:v>
                </c:pt>
                <c:pt idx="53">
                  <c:v>1923</c:v>
                </c:pt>
                <c:pt idx="54">
                  <c:v>1924</c:v>
                </c:pt>
                <c:pt idx="55">
                  <c:v>1925</c:v>
                </c:pt>
                <c:pt idx="56">
                  <c:v>1926</c:v>
                </c:pt>
                <c:pt idx="57">
                  <c:v>1927</c:v>
                </c:pt>
                <c:pt idx="58">
                  <c:v>1928</c:v>
                </c:pt>
                <c:pt idx="59">
                  <c:v>1929</c:v>
                </c:pt>
                <c:pt idx="60">
                  <c:v>1930</c:v>
                </c:pt>
                <c:pt idx="61">
                  <c:v>1931</c:v>
                </c:pt>
                <c:pt idx="62">
                  <c:v>1932</c:v>
                </c:pt>
                <c:pt idx="63">
                  <c:v>1933</c:v>
                </c:pt>
                <c:pt idx="64">
                  <c:v>1934</c:v>
                </c:pt>
                <c:pt idx="65">
                  <c:v>1935</c:v>
                </c:pt>
                <c:pt idx="66">
                  <c:v>1936</c:v>
                </c:pt>
                <c:pt idx="67">
                  <c:v>1937</c:v>
                </c:pt>
                <c:pt idx="68">
                  <c:v>1938</c:v>
                </c:pt>
                <c:pt idx="69">
                  <c:v>1939</c:v>
                </c:pt>
                <c:pt idx="70">
                  <c:v>1940</c:v>
                </c:pt>
                <c:pt idx="71">
                  <c:v>1941</c:v>
                </c:pt>
                <c:pt idx="72">
                  <c:v>1942</c:v>
                </c:pt>
                <c:pt idx="73">
                  <c:v>1943</c:v>
                </c:pt>
                <c:pt idx="74">
                  <c:v>1944</c:v>
                </c:pt>
                <c:pt idx="75">
                  <c:v>1945</c:v>
                </c:pt>
                <c:pt idx="76">
                  <c:v>1946</c:v>
                </c:pt>
                <c:pt idx="77">
                  <c:v>1947</c:v>
                </c:pt>
                <c:pt idx="78">
                  <c:v>1948</c:v>
                </c:pt>
                <c:pt idx="79">
                  <c:v>1949</c:v>
                </c:pt>
                <c:pt idx="80">
                  <c:v>1950</c:v>
                </c:pt>
                <c:pt idx="81">
                  <c:v>1951</c:v>
                </c:pt>
                <c:pt idx="82">
                  <c:v>1952</c:v>
                </c:pt>
                <c:pt idx="83">
                  <c:v>1953</c:v>
                </c:pt>
                <c:pt idx="84">
                  <c:v>1954</c:v>
                </c:pt>
                <c:pt idx="85">
                  <c:v>1955</c:v>
                </c:pt>
                <c:pt idx="86">
                  <c:v>1956</c:v>
                </c:pt>
                <c:pt idx="87">
                  <c:v>1957</c:v>
                </c:pt>
                <c:pt idx="88">
                  <c:v>1958</c:v>
                </c:pt>
                <c:pt idx="89">
                  <c:v>1959</c:v>
                </c:pt>
                <c:pt idx="90">
                  <c:v>1960</c:v>
                </c:pt>
                <c:pt idx="91">
                  <c:v>1961</c:v>
                </c:pt>
                <c:pt idx="92">
                  <c:v>1962</c:v>
                </c:pt>
                <c:pt idx="93">
                  <c:v>1963</c:v>
                </c:pt>
                <c:pt idx="94">
                  <c:v>1964</c:v>
                </c:pt>
                <c:pt idx="95">
                  <c:v>1965</c:v>
                </c:pt>
                <c:pt idx="96">
                  <c:v>1966</c:v>
                </c:pt>
                <c:pt idx="97">
                  <c:v>1967</c:v>
                </c:pt>
                <c:pt idx="98">
                  <c:v>1968</c:v>
                </c:pt>
                <c:pt idx="99">
                  <c:v>1969</c:v>
                </c:pt>
                <c:pt idx="100">
                  <c:v>1970</c:v>
                </c:pt>
                <c:pt idx="101">
                  <c:v>1971</c:v>
                </c:pt>
                <c:pt idx="102">
                  <c:v>1972</c:v>
                </c:pt>
                <c:pt idx="103">
                  <c:v>1973</c:v>
                </c:pt>
                <c:pt idx="104">
                  <c:v>1974</c:v>
                </c:pt>
                <c:pt idx="105">
                  <c:v>1975</c:v>
                </c:pt>
                <c:pt idx="106">
                  <c:v>1976</c:v>
                </c:pt>
                <c:pt idx="107">
                  <c:v>1977</c:v>
                </c:pt>
                <c:pt idx="108">
                  <c:v>1978</c:v>
                </c:pt>
                <c:pt idx="109">
                  <c:v>1979</c:v>
                </c:pt>
                <c:pt idx="110">
                  <c:v>1980</c:v>
                </c:pt>
                <c:pt idx="111">
                  <c:v>1981</c:v>
                </c:pt>
                <c:pt idx="112">
                  <c:v>1982</c:v>
                </c:pt>
                <c:pt idx="113">
                  <c:v>1983</c:v>
                </c:pt>
                <c:pt idx="114">
                  <c:v>1984</c:v>
                </c:pt>
                <c:pt idx="115">
                  <c:v>1985</c:v>
                </c:pt>
                <c:pt idx="116">
                  <c:v>1986</c:v>
                </c:pt>
                <c:pt idx="117">
                  <c:v>1987</c:v>
                </c:pt>
                <c:pt idx="118">
                  <c:v>1988</c:v>
                </c:pt>
                <c:pt idx="119">
                  <c:v>1989</c:v>
                </c:pt>
                <c:pt idx="120">
                  <c:v>1990</c:v>
                </c:pt>
                <c:pt idx="121">
                  <c:v>1991</c:v>
                </c:pt>
                <c:pt idx="122">
                  <c:v>1992</c:v>
                </c:pt>
                <c:pt idx="123">
                  <c:v>1993</c:v>
                </c:pt>
                <c:pt idx="124">
                  <c:v>1994</c:v>
                </c:pt>
                <c:pt idx="125">
                  <c:v>1995</c:v>
                </c:pt>
                <c:pt idx="126">
                  <c:v>1996</c:v>
                </c:pt>
                <c:pt idx="127">
                  <c:v>1997</c:v>
                </c:pt>
                <c:pt idx="128">
                  <c:v>1998</c:v>
                </c:pt>
                <c:pt idx="129">
                  <c:v>1999</c:v>
                </c:pt>
                <c:pt idx="130">
                  <c:v>2000</c:v>
                </c:pt>
                <c:pt idx="131">
                  <c:v>2001</c:v>
                </c:pt>
                <c:pt idx="132">
                  <c:v>2002</c:v>
                </c:pt>
                <c:pt idx="133">
                  <c:v>2003</c:v>
                </c:pt>
                <c:pt idx="134">
                  <c:v>2004</c:v>
                </c:pt>
                <c:pt idx="135">
                  <c:v>2005</c:v>
                </c:pt>
                <c:pt idx="136">
                  <c:v>2006</c:v>
                </c:pt>
                <c:pt idx="137">
                  <c:v>2007</c:v>
                </c:pt>
                <c:pt idx="138">
                  <c:v>2008</c:v>
                </c:pt>
                <c:pt idx="139">
                  <c:v>2009</c:v>
                </c:pt>
                <c:pt idx="140">
                  <c:v>2010</c:v>
                </c:pt>
                <c:pt idx="141">
                  <c:v>2011</c:v>
                </c:pt>
                <c:pt idx="142">
                  <c:v>2012</c:v>
                </c:pt>
                <c:pt idx="143">
                  <c:v>2013</c:v>
                </c:pt>
                <c:pt idx="144">
                  <c:v>2014</c:v>
                </c:pt>
                <c:pt idx="145">
                  <c:v>2015</c:v>
                </c:pt>
                <c:pt idx="146">
                  <c:v>2016</c:v>
                </c:pt>
                <c:pt idx="147">
                  <c:v>2017</c:v>
                </c:pt>
                <c:pt idx="148">
                  <c:v>2017</c:v>
                </c:pt>
                <c:pt idx="149">
                  <c:v>2018</c:v>
                </c:pt>
                <c:pt idx="150">
                  <c:v>2018</c:v>
                </c:pt>
                <c:pt idx="151">
                  <c:v>2025</c:v>
                </c:pt>
              </c:numCache>
            </c:numRef>
          </c:cat>
          <c:val>
            <c:numRef>
              <c:f>s64_2018_Total_Emissions_by_sou!$F$2:$F$153</c:f>
              <c:numCache>
                <c:formatCode>General</c:formatCode>
                <c:ptCount val="152"/>
                <c:pt idx="0">
                  <c:v>2.721301</c:v>
                </c:pt>
                <c:pt idx="1">
                  <c:v>2.8291156666666666</c:v>
                </c:pt>
                <c:pt idx="2">
                  <c:v>2.9021300000000001</c:v>
                </c:pt>
                <c:pt idx="3">
                  <c:v>2.9749316666666665</c:v>
                </c:pt>
                <c:pt idx="4">
                  <c:v>3.0312956666666668</c:v>
                </c:pt>
                <c:pt idx="5">
                  <c:v>3.0863653333333332</c:v>
                </c:pt>
                <c:pt idx="6">
                  <c:v>3.1318466666666667</c:v>
                </c:pt>
                <c:pt idx="7">
                  <c:v>3.1692686666666665</c:v>
                </c:pt>
                <c:pt idx="8">
                  <c:v>3.201638</c:v>
                </c:pt>
                <c:pt idx="9">
                  <c:v>3.2223693333333334</c:v>
                </c:pt>
                <c:pt idx="10">
                  <c:v>3.2137159999999998</c:v>
                </c:pt>
                <c:pt idx="11">
                  <c:v>3.2648696666666663</c:v>
                </c:pt>
                <c:pt idx="12">
                  <c:v>3.2993216666666667</c:v>
                </c:pt>
                <c:pt idx="13">
                  <c:v>3.3403956666666663</c:v>
                </c:pt>
                <c:pt idx="14">
                  <c:v>3.3734359999999999</c:v>
                </c:pt>
                <c:pt idx="15">
                  <c:v>3.4032826666666667</c:v>
                </c:pt>
                <c:pt idx="16">
                  <c:v>3.4171096666666663</c:v>
                </c:pt>
                <c:pt idx="17">
                  <c:v>3.4317799999999998</c:v>
                </c:pt>
                <c:pt idx="18">
                  <c:v>3.4479719999999996</c:v>
                </c:pt>
                <c:pt idx="19">
                  <c:v>3.4691873333333332</c:v>
                </c:pt>
                <c:pt idx="20">
                  <c:v>3.5888783333333332</c:v>
                </c:pt>
                <c:pt idx="21">
                  <c:v>3.6865729999999997</c:v>
                </c:pt>
                <c:pt idx="22">
                  <c:v>3.7434283333333327</c:v>
                </c:pt>
                <c:pt idx="23">
                  <c:v>3.7836553333333329</c:v>
                </c:pt>
                <c:pt idx="24">
                  <c:v>3.8273436666666667</c:v>
                </c:pt>
                <c:pt idx="25">
                  <c:v>3.8662946666666662</c:v>
                </c:pt>
                <c:pt idx="26">
                  <c:v>3.8966326666666666</c:v>
                </c:pt>
                <c:pt idx="27">
                  <c:v>3.9343149999999993</c:v>
                </c:pt>
                <c:pt idx="28">
                  <c:v>3.9514896666666668</c:v>
                </c:pt>
                <c:pt idx="29">
                  <c:v>3.964550333333333</c:v>
                </c:pt>
                <c:pt idx="30">
                  <c:v>4.1031429999999993</c:v>
                </c:pt>
                <c:pt idx="31">
                  <c:v>4.211284</c:v>
                </c:pt>
                <c:pt idx="32">
                  <c:v>4.2772033333333326</c:v>
                </c:pt>
                <c:pt idx="33">
                  <c:v>4.3379820000000002</c:v>
                </c:pt>
                <c:pt idx="34">
                  <c:v>4.3892273333333334</c:v>
                </c:pt>
                <c:pt idx="35">
                  <c:v>4.4290986666666665</c:v>
                </c:pt>
                <c:pt idx="36">
                  <c:v>4.4560266666666664</c:v>
                </c:pt>
                <c:pt idx="37">
                  <c:v>4.4953516666666662</c:v>
                </c:pt>
                <c:pt idx="38">
                  <c:v>4.5031836666666658</c:v>
                </c:pt>
                <c:pt idx="39">
                  <c:v>4.5400079999999994</c:v>
                </c:pt>
                <c:pt idx="40">
                  <c:v>4.4537606666666658</c:v>
                </c:pt>
                <c:pt idx="41">
                  <c:v>4.4294873333333333</c:v>
                </c:pt>
                <c:pt idx="42">
                  <c:v>4.3887946666666666</c:v>
                </c:pt>
                <c:pt idx="43">
                  <c:v>4.3647119999999999</c:v>
                </c:pt>
                <c:pt idx="44">
                  <c:v>4.2907039999999999</c:v>
                </c:pt>
                <c:pt idx="45">
                  <c:v>4.2526843333333337</c:v>
                </c:pt>
                <c:pt idx="46">
                  <c:v>4.2211986666666661</c:v>
                </c:pt>
                <c:pt idx="47">
                  <c:v>4.2029789999999991</c:v>
                </c:pt>
                <c:pt idx="48">
                  <c:v>4.1988099999999999</c:v>
                </c:pt>
                <c:pt idx="49">
                  <c:v>4.1997559999999998</c:v>
                </c:pt>
                <c:pt idx="50">
                  <c:v>4.3902943333333324</c:v>
                </c:pt>
                <c:pt idx="51">
                  <c:v>4.4985746666666664</c:v>
                </c:pt>
                <c:pt idx="52">
                  <c:v>4.5847706666666665</c:v>
                </c:pt>
                <c:pt idx="53">
                  <c:v>4.6245979999999998</c:v>
                </c:pt>
                <c:pt idx="54">
                  <c:v>4.6596220000000006</c:v>
                </c:pt>
                <c:pt idx="55">
                  <c:v>4.6844673333333331</c:v>
                </c:pt>
                <c:pt idx="56">
                  <c:v>4.7003219999999999</c:v>
                </c:pt>
                <c:pt idx="57">
                  <c:v>4.7201733333333333</c:v>
                </c:pt>
                <c:pt idx="58">
                  <c:v>4.7235026666666666</c:v>
                </c:pt>
                <c:pt idx="59">
                  <c:v>4.7159346666666666</c:v>
                </c:pt>
                <c:pt idx="60">
                  <c:v>4.9454753333333326</c:v>
                </c:pt>
                <c:pt idx="61">
                  <c:v>5.0955630000000003</c:v>
                </c:pt>
                <c:pt idx="62">
                  <c:v>5.1820706666666663</c:v>
                </c:pt>
                <c:pt idx="63">
                  <c:v>5.2836446666666665</c:v>
                </c:pt>
                <c:pt idx="64">
                  <c:v>5.3549723333333334</c:v>
                </c:pt>
                <c:pt idx="65">
                  <c:v>5.419645</c:v>
                </c:pt>
                <c:pt idx="66">
                  <c:v>5.4852636666666665</c:v>
                </c:pt>
                <c:pt idx="67">
                  <c:v>5.5229056666666656</c:v>
                </c:pt>
                <c:pt idx="68">
                  <c:v>5.5484659999999995</c:v>
                </c:pt>
                <c:pt idx="69">
                  <c:v>5.5580249999999998</c:v>
                </c:pt>
                <c:pt idx="70">
                  <c:v>5.6571423333333328</c:v>
                </c:pt>
                <c:pt idx="71">
                  <c:v>5.7432613333333329</c:v>
                </c:pt>
                <c:pt idx="72">
                  <c:v>5.7257859999999994</c:v>
                </c:pt>
                <c:pt idx="73">
                  <c:v>5.6979046666666662</c:v>
                </c:pt>
                <c:pt idx="74">
                  <c:v>5.660937333333333</c:v>
                </c:pt>
                <c:pt idx="75">
                  <c:v>5.6191886666666662</c:v>
                </c:pt>
                <c:pt idx="76">
                  <c:v>5.5836329999999998</c:v>
                </c:pt>
                <c:pt idx="77">
                  <c:v>5.544308</c:v>
                </c:pt>
                <c:pt idx="78">
                  <c:v>5.4854139999999996</c:v>
                </c:pt>
                <c:pt idx="79">
                  <c:v>5.391976333333333</c:v>
                </c:pt>
                <c:pt idx="80">
                  <c:v>5.6887379999999999</c:v>
                </c:pt>
                <c:pt idx="81">
                  <c:v>5.8616139999999994</c:v>
                </c:pt>
                <c:pt idx="82">
                  <c:v>5.9295646666666659</c:v>
                </c:pt>
                <c:pt idx="83">
                  <c:v>6.0323596666666663</c:v>
                </c:pt>
                <c:pt idx="84">
                  <c:v>6.1372226666666663</c:v>
                </c:pt>
                <c:pt idx="85">
                  <c:v>6.2283723333333327</c:v>
                </c:pt>
                <c:pt idx="86">
                  <c:v>6.3469009999999999</c:v>
                </c:pt>
                <c:pt idx="87">
                  <c:v>6.445237333333333</c:v>
                </c:pt>
                <c:pt idx="88">
                  <c:v>6.5594429999999999</c:v>
                </c:pt>
                <c:pt idx="89">
                  <c:v>6.638822666666667</c:v>
                </c:pt>
                <c:pt idx="90">
                  <c:v>6.1328373333333337</c:v>
                </c:pt>
                <c:pt idx="91">
                  <c:v>5.8944563333333333</c:v>
                </c:pt>
                <c:pt idx="92">
                  <c:v>5.7448013333333332</c:v>
                </c:pt>
                <c:pt idx="93">
                  <c:v>5.5506329999999995</c:v>
                </c:pt>
                <c:pt idx="94">
                  <c:v>5.3676663333333332</c:v>
                </c:pt>
                <c:pt idx="95">
                  <c:v>5.1981783333333338</c:v>
                </c:pt>
                <c:pt idx="96">
                  <c:v>5.0454763333333332</c:v>
                </c:pt>
                <c:pt idx="97">
                  <c:v>4.9675120000000001</c:v>
                </c:pt>
                <c:pt idx="98">
                  <c:v>4.9635886666666664</c:v>
                </c:pt>
                <c:pt idx="99">
                  <c:v>4.9965630000000001</c:v>
                </c:pt>
                <c:pt idx="100">
                  <c:v>4.848260999999999</c:v>
                </c:pt>
                <c:pt idx="101">
                  <c:v>4.7102329999999997</c:v>
                </c:pt>
                <c:pt idx="102">
                  <c:v>4.5735910000000004</c:v>
                </c:pt>
                <c:pt idx="103">
                  <c:v>4.4709389999999996</c:v>
                </c:pt>
                <c:pt idx="104">
                  <c:v>4.3239386666666668</c:v>
                </c:pt>
                <c:pt idx="105">
                  <c:v>4.2088713333333336</c:v>
                </c:pt>
                <c:pt idx="106">
                  <c:v>4.1451043333333324</c:v>
                </c:pt>
                <c:pt idx="107">
                  <c:v>4.0560263333333335</c:v>
                </c:pt>
                <c:pt idx="108">
                  <c:v>3.9205210000000004</c:v>
                </c:pt>
                <c:pt idx="109">
                  <c:v>3.8225366666666667</c:v>
                </c:pt>
                <c:pt idx="110">
                  <c:v>3.9812080000000001</c:v>
                </c:pt>
                <c:pt idx="111">
                  <c:v>4.0176106666666662</c:v>
                </c:pt>
                <c:pt idx="112">
                  <c:v>4.0610203333333326</c:v>
                </c:pt>
                <c:pt idx="113">
                  <c:v>4.2152806666666658</c:v>
                </c:pt>
                <c:pt idx="114">
                  <c:v>4.3487363333333331</c:v>
                </c:pt>
                <c:pt idx="115">
                  <c:v>4.4143623333333331</c:v>
                </c:pt>
                <c:pt idx="116">
                  <c:v>4.5530026666666661</c:v>
                </c:pt>
                <c:pt idx="117">
                  <c:v>4.6899893333333331</c:v>
                </c:pt>
                <c:pt idx="118">
                  <c:v>4.7540826666666662</c:v>
                </c:pt>
                <c:pt idx="119">
                  <c:v>4.8525253333333325</c:v>
                </c:pt>
                <c:pt idx="120">
                  <c:v>4.8460719999999995</c:v>
                </c:pt>
                <c:pt idx="121">
                  <c:v>4.8869736666666661</c:v>
                </c:pt>
                <c:pt idx="122">
                  <c:v>4.9427839999999996</c:v>
                </c:pt>
                <c:pt idx="123">
                  <c:v>4.9458383333333327</c:v>
                </c:pt>
                <c:pt idx="124">
                  <c:v>4.9301156666666666</c:v>
                </c:pt>
                <c:pt idx="125">
                  <c:v>4.879992333333333</c:v>
                </c:pt>
                <c:pt idx="126">
                  <c:v>4.7871449999999998</c:v>
                </c:pt>
                <c:pt idx="127">
                  <c:v>6.5269343333333332</c:v>
                </c:pt>
                <c:pt idx="128">
                  <c:v>4.5008773333333325</c:v>
                </c:pt>
                <c:pt idx="129">
                  <c:v>4.4056906666666666</c:v>
                </c:pt>
                <c:pt idx="130">
                  <c:v>4.8246549999999999</c:v>
                </c:pt>
                <c:pt idx="131">
                  <c:v>4.3187466666666667</c:v>
                </c:pt>
                <c:pt idx="132">
                  <c:v>4.9065793333333332</c:v>
                </c:pt>
                <c:pt idx="133">
                  <c:v>5.0857326666666669</c:v>
                </c:pt>
                <c:pt idx="134">
                  <c:v>4.8991910000000001</c:v>
                </c:pt>
                <c:pt idx="135">
                  <c:v>4.451208666666667</c:v>
                </c:pt>
                <c:pt idx="136">
                  <c:v>4.5981356666666668</c:v>
                </c:pt>
                <c:pt idx="137">
                  <c:v>3.9326540000000003</c:v>
                </c:pt>
                <c:pt idx="138">
                  <c:v>4.1376279999999994</c:v>
                </c:pt>
                <c:pt idx="139">
                  <c:v>5.7693569999999994</c:v>
                </c:pt>
                <c:pt idx="140">
                  <c:v>5.3528130000000003</c:v>
                </c:pt>
                <c:pt idx="141">
                  <c:v>4.9695470000000004</c:v>
                </c:pt>
                <c:pt idx="142">
                  <c:v>5.8635096666666664</c:v>
                </c:pt>
                <c:pt idx="143">
                  <c:v>5.6543886666666667</c:v>
                </c:pt>
                <c:pt idx="144">
                  <c:v>5.8721776666666656</c:v>
                </c:pt>
                <c:pt idx="145">
                  <c:v>5.9517039999999994</c:v>
                </c:pt>
                <c:pt idx="146">
                  <c:v>4.7671763333333326</c:v>
                </c:pt>
                <c:pt idx="147">
                  <c:v>5.0908659999999992</c:v>
                </c:pt>
                <c:pt idx="148">
                  <c:v>0</c:v>
                </c:pt>
                <c:pt idx="149">
                  <c:v>0</c:v>
                </c:pt>
                <c:pt idx="150">
                  <c:v>5.3528130000000003</c:v>
                </c:pt>
                <c:pt idx="151">
                  <c:v>5.3528130000000003</c:v>
                </c:pt>
              </c:numCache>
            </c:numRef>
          </c:val>
          <c:extLst>
            <c:ext xmlns:c16="http://schemas.microsoft.com/office/drawing/2014/chart" uri="{C3380CC4-5D6E-409C-BE32-E72D297353CC}">
              <c16:uniqueId val="{00000000-A4C3-426F-B9AA-605DA7D2FCBC}"/>
            </c:ext>
          </c:extLst>
        </c:ser>
        <c:ser>
          <c:idx val="3"/>
          <c:order val="1"/>
          <c:tx>
            <c:strRef>
              <c:f>s64_2018_Total_Emissions_by_sou!$E$1</c:f>
              <c:strCache>
                <c:ptCount val="1"/>
                <c:pt idx="0">
                  <c:v>Others</c:v>
                </c:pt>
              </c:strCache>
            </c:strRef>
          </c:tx>
          <c:spPr>
            <a:solidFill>
              <a:srgbClr val="C87B12"/>
            </a:solidFill>
            <a:ln>
              <a:noFill/>
            </a:ln>
            <a:effectLst/>
          </c:spPr>
          <c:cat>
            <c:numRef>
              <c:f>s64_2018_Total_Emissions_by_sou!$A$2:$A$153</c:f>
              <c:numCache>
                <c:formatCode>General</c:formatCode>
                <c:ptCount val="152"/>
                <c:pt idx="0">
                  <c:v>1870</c:v>
                </c:pt>
                <c:pt idx="1">
                  <c:v>1871</c:v>
                </c:pt>
                <c:pt idx="2">
                  <c:v>1872</c:v>
                </c:pt>
                <c:pt idx="3">
                  <c:v>1873</c:v>
                </c:pt>
                <c:pt idx="4">
                  <c:v>1874</c:v>
                </c:pt>
                <c:pt idx="5">
                  <c:v>1875</c:v>
                </c:pt>
                <c:pt idx="6">
                  <c:v>1876</c:v>
                </c:pt>
                <c:pt idx="7">
                  <c:v>1877</c:v>
                </c:pt>
                <c:pt idx="8">
                  <c:v>1878</c:v>
                </c:pt>
                <c:pt idx="9">
                  <c:v>1879</c:v>
                </c:pt>
                <c:pt idx="10">
                  <c:v>1880</c:v>
                </c:pt>
                <c:pt idx="11">
                  <c:v>1881</c:v>
                </c:pt>
                <c:pt idx="12">
                  <c:v>1882</c:v>
                </c:pt>
                <c:pt idx="13">
                  <c:v>1883</c:v>
                </c:pt>
                <c:pt idx="14">
                  <c:v>1884</c:v>
                </c:pt>
                <c:pt idx="15">
                  <c:v>1885</c:v>
                </c:pt>
                <c:pt idx="16">
                  <c:v>1886</c:v>
                </c:pt>
                <c:pt idx="17">
                  <c:v>1887</c:v>
                </c:pt>
                <c:pt idx="18">
                  <c:v>1888</c:v>
                </c:pt>
                <c:pt idx="19">
                  <c:v>1889</c:v>
                </c:pt>
                <c:pt idx="20">
                  <c:v>1890</c:v>
                </c:pt>
                <c:pt idx="21">
                  <c:v>1891</c:v>
                </c:pt>
                <c:pt idx="22">
                  <c:v>1892</c:v>
                </c:pt>
                <c:pt idx="23">
                  <c:v>1893</c:v>
                </c:pt>
                <c:pt idx="24">
                  <c:v>1894</c:v>
                </c:pt>
                <c:pt idx="25">
                  <c:v>1895</c:v>
                </c:pt>
                <c:pt idx="26">
                  <c:v>1896</c:v>
                </c:pt>
                <c:pt idx="27">
                  <c:v>1897</c:v>
                </c:pt>
                <c:pt idx="28">
                  <c:v>1898</c:v>
                </c:pt>
                <c:pt idx="29">
                  <c:v>1899</c:v>
                </c:pt>
                <c:pt idx="30">
                  <c:v>1900</c:v>
                </c:pt>
                <c:pt idx="31">
                  <c:v>1901</c:v>
                </c:pt>
                <c:pt idx="32">
                  <c:v>1902</c:v>
                </c:pt>
                <c:pt idx="33">
                  <c:v>1903</c:v>
                </c:pt>
                <c:pt idx="34">
                  <c:v>1904</c:v>
                </c:pt>
                <c:pt idx="35">
                  <c:v>1905</c:v>
                </c:pt>
                <c:pt idx="36">
                  <c:v>1906</c:v>
                </c:pt>
                <c:pt idx="37">
                  <c:v>1907</c:v>
                </c:pt>
                <c:pt idx="38">
                  <c:v>1908</c:v>
                </c:pt>
                <c:pt idx="39">
                  <c:v>1909</c:v>
                </c:pt>
                <c:pt idx="40">
                  <c:v>1910</c:v>
                </c:pt>
                <c:pt idx="41">
                  <c:v>1911</c:v>
                </c:pt>
                <c:pt idx="42">
                  <c:v>1912</c:v>
                </c:pt>
                <c:pt idx="43">
                  <c:v>1913</c:v>
                </c:pt>
                <c:pt idx="44">
                  <c:v>1914</c:v>
                </c:pt>
                <c:pt idx="45">
                  <c:v>1915</c:v>
                </c:pt>
                <c:pt idx="46">
                  <c:v>1916</c:v>
                </c:pt>
                <c:pt idx="47">
                  <c:v>1917</c:v>
                </c:pt>
                <c:pt idx="48">
                  <c:v>1918</c:v>
                </c:pt>
                <c:pt idx="49">
                  <c:v>1919</c:v>
                </c:pt>
                <c:pt idx="50">
                  <c:v>1920</c:v>
                </c:pt>
                <c:pt idx="51">
                  <c:v>1921</c:v>
                </c:pt>
                <c:pt idx="52">
                  <c:v>1922</c:v>
                </c:pt>
                <c:pt idx="53">
                  <c:v>1923</c:v>
                </c:pt>
                <c:pt idx="54">
                  <c:v>1924</c:v>
                </c:pt>
                <c:pt idx="55">
                  <c:v>1925</c:v>
                </c:pt>
                <c:pt idx="56">
                  <c:v>1926</c:v>
                </c:pt>
                <c:pt idx="57">
                  <c:v>1927</c:v>
                </c:pt>
                <c:pt idx="58">
                  <c:v>1928</c:v>
                </c:pt>
                <c:pt idx="59">
                  <c:v>1929</c:v>
                </c:pt>
                <c:pt idx="60">
                  <c:v>1930</c:v>
                </c:pt>
                <c:pt idx="61">
                  <c:v>1931</c:v>
                </c:pt>
                <c:pt idx="62">
                  <c:v>1932</c:v>
                </c:pt>
                <c:pt idx="63">
                  <c:v>1933</c:v>
                </c:pt>
                <c:pt idx="64">
                  <c:v>1934</c:v>
                </c:pt>
                <c:pt idx="65">
                  <c:v>1935</c:v>
                </c:pt>
                <c:pt idx="66">
                  <c:v>1936</c:v>
                </c:pt>
                <c:pt idx="67">
                  <c:v>1937</c:v>
                </c:pt>
                <c:pt idx="68">
                  <c:v>1938</c:v>
                </c:pt>
                <c:pt idx="69">
                  <c:v>1939</c:v>
                </c:pt>
                <c:pt idx="70">
                  <c:v>1940</c:v>
                </c:pt>
                <c:pt idx="71">
                  <c:v>1941</c:v>
                </c:pt>
                <c:pt idx="72">
                  <c:v>1942</c:v>
                </c:pt>
                <c:pt idx="73">
                  <c:v>1943</c:v>
                </c:pt>
                <c:pt idx="74">
                  <c:v>1944</c:v>
                </c:pt>
                <c:pt idx="75">
                  <c:v>1945</c:v>
                </c:pt>
                <c:pt idx="76">
                  <c:v>1946</c:v>
                </c:pt>
                <c:pt idx="77">
                  <c:v>1947</c:v>
                </c:pt>
                <c:pt idx="78">
                  <c:v>1948</c:v>
                </c:pt>
                <c:pt idx="79">
                  <c:v>1949</c:v>
                </c:pt>
                <c:pt idx="80">
                  <c:v>1950</c:v>
                </c:pt>
                <c:pt idx="81">
                  <c:v>1951</c:v>
                </c:pt>
                <c:pt idx="82">
                  <c:v>1952</c:v>
                </c:pt>
                <c:pt idx="83">
                  <c:v>1953</c:v>
                </c:pt>
                <c:pt idx="84">
                  <c:v>1954</c:v>
                </c:pt>
                <c:pt idx="85">
                  <c:v>1955</c:v>
                </c:pt>
                <c:pt idx="86">
                  <c:v>1956</c:v>
                </c:pt>
                <c:pt idx="87">
                  <c:v>1957</c:v>
                </c:pt>
                <c:pt idx="88">
                  <c:v>1958</c:v>
                </c:pt>
                <c:pt idx="89">
                  <c:v>1959</c:v>
                </c:pt>
                <c:pt idx="90">
                  <c:v>1960</c:v>
                </c:pt>
                <c:pt idx="91">
                  <c:v>1961</c:v>
                </c:pt>
                <c:pt idx="92">
                  <c:v>1962</c:v>
                </c:pt>
                <c:pt idx="93">
                  <c:v>1963</c:v>
                </c:pt>
                <c:pt idx="94">
                  <c:v>1964</c:v>
                </c:pt>
                <c:pt idx="95">
                  <c:v>1965</c:v>
                </c:pt>
                <c:pt idx="96">
                  <c:v>1966</c:v>
                </c:pt>
                <c:pt idx="97">
                  <c:v>1967</c:v>
                </c:pt>
                <c:pt idx="98">
                  <c:v>1968</c:v>
                </c:pt>
                <c:pt idx="99">
                  <c:v>1969</c:v>
                </c:pt>
                <c:pt idx="100">
                  <c:v>1970</c:v>
                </c:pt>
                <c:pt idx="101">
                  <c:v>1971</c:v>
                </c:pt>
                <c:pt idx="102">
                  <c:v>1972</c:v>
                </c:pt>
                <c:pt idx="103">
                  <c:v>1973</c:v>
                </c:pt>
                <c:pt idx="104">
                  <c:v>1974</c:v>
                </c:pt>
                <c:pt idx="105">
                  <c:v>1975</c:v>
                </c:pt>
                <c:pt idx="106">
                  <c:v>1976</c:v>
                </c:pt>
                <c:pt idx="107">
                  <c:v>1977</c:v>
                </c:pt>
                <c:pt idx="108">
                  <c:v>1978</c:v>
                </c:pt>
                <c:pt idx="109">
                  <c:v>1979</c:v>
                </c:pt>
                <c:pt idx="110">
                  <c:v>1980</c:v>
                </c:pt>
                <c:pt idx="111">
                  <c:v>1981</c:v>
                </c:pt>
                <c:pt idx="112">
                  <c:v>1982</c:v>
                </c:pt>
                <c:pt idx="113">
                  <c:v>1983</c:v>
                </c:pt>
                <c:pt idx="114">
                  <c:v>1984</c:v>
                </c:pt>
                <c:pt idx="115">
                  <c:v>1985</c:v>
                </c:pt>
                <c:pt idx="116">
                  <c:v>1986</c:v>
                </c:pt>
                <c:pt idx="117">
                  <c:v>1987</c:v>
                </c:pt>
                <c:pt idx="118">
                  <c:v>1988</c:v>
                </c:pt>
                <c:pt idx="119">
                  <c:v>1989</c:v>
                </c:pt>
                <c:pt idx="120">
                  <c:v>1990</c:v>
                </c:pt>
                <c:pt idx="121">
                  <c:v>1991</c:v>
                </c:pt>
                <c:pt idx="122">
                  <c:v>1992</c:v>
                </c:pt>
                <c:pt idx="123">
                  <c:v>1993</c:v>
                </c:pt>
                <c:pt idx="124">
                  <c:v>1994</c:v>
                </c:pt>
                <c:pt idx="125">
                  <c:v>1995</c:v>
                </c:pt>
                <c:pt idx="126">
                  <c:v>1996</c:v>
                </c:pt>
                <c:pt idx="127">
                  <c:v>1997</c:v>
                </c:pt>
                <c:pt idx="128">
                  <c:v>1998</c:v>
                </c:pt>
                <c:pt idx="129">
                  <c:v>1999</c:v>
                </c:pt>
                <c:pt idx="130">
                  <c:v>2000</c:v>
                </c:pt>
                <c:pt idx="131">
                  <c:v>2001</c:v>
                </c:pt>
                <c:pt idx="132">
                  <c:v>2002</c:v>
                </c:pt>
                <c:pt idx="133">
                  <c:v>2003</c:v>
                </c:pt>
                <c:pt idx="134">
                  <c:v>2004</c:v>
                </c:pt>
                <c:pt idx="135">
                  <c:v>2005</c:v>
                </c:pt>
                <c:pt idx="136">
                  <c:v>2006</c:v>
                </c:pt>
                <c:pt idx="137">
                  <c:v>2007</c:v>
                </c:pt>
                <c:pt idx="138">
                  <c:v>2008</c:v>
                </c:pt>
                <c:pt idx="139">
                  <c:v>2009</c:v>
                </c:pt>
                <c:pt idx="140">
                  <c:v>2010</c:v>
                </c:pt>
                <c:pt idx="141">
                  <c:v>2011</c:v>
                </c:pt>
                <c:pt idx="142">
                  <c:v>2012</c:v>
                </c:pt>
                <c:pt idx="143">
                  <c:v>2013</c:v>
                </c:pt>
                <c:pt idx="144">
                  <c:v>2014</c:v>
                </c:pt>
                <c:pt idx="145">
                  <c:v>2015</c:v>
                </c:pt>
                <c:pt idx="146">
                  <c:v>2016</c:v>
                </c:pt>
                <c:pt idx="147">
                  <c:v>2017</c:v>
                </c:pt>
                <c:pt idx="148">
                  <c:v>2017</c:v>
                </c:pt>
                <c:pt idx="149">
                  <c:v>2018</c:v>
                </c:pt>
                <c:pt idx="150">
                  <c:v>2018</c:v>
                </c:pt>
                <c:pt idx="151">
                  <c:v>2025</c:v>
                </c:pt>
              </c:numCache>
            </c:numRef>
          </c:cat>
          <c:val>
            <c:numRef>
              <c:f>s64_2018_Total_Emissions_by_sou!$E$2:$E$153</c:f>
              <c:numCache>
                <c:formatCode>General</c:formatCode>
                <c:ptCount val="15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3.5353999999999997E-2</c:v>
                </c:pt>
                <c:pt idx="59">
                  <c:v>3.6850000000000001E-2</c:v>
                </c:pt>
                <c:pt idx="60">
                  <c:v>3.5533666666666665E-2</c:v>
                </c:pt>
                <c:pt idx="61">
                  <c:v>3.0653333333333331E-2</c:v>
                </c:pt>
                <c:pt idx="62">
                  <c:v>2.4544666666666666E-2</c:v>
                </c:pt>
                <c:pt idx="63">
                  <c:v>2.3701333333333331E-2</c:v>
                </c:pt>
                <c:pt idx="64">
                  <c:v>2.8368999999999998E-2</c:v>
                </c:pt>
                <c:pt idx="65">
                  <c:v>3.1889000000000001E-2</c:v>
                </c:pt>
                <c:pt idx="66">
                  <c:v>3.8621000000000003E-2</c:v>
                </c:pt>
                <c:pt idx="67">
                  <c:v>4.0674333333333333E-2</c:v>
                </c:pt>
                <c:pt idx="68">
                  <c:v>3.8287333333333333E-2</c:v>
                </c:pt>
                <c:pt idx="69">
                  <c:v>3.542E-2</c:v>
                </c:pt>
                <c:pt idx="70">
                  <c:v>3.1342666666666665E-2</c:v>
                </c:pt>
                <c:pt idx="71">
                  <c:v>4.3189666666666661E-2</c:v>
                </c:pt>
                <c:pt idx="72">
                  <c:v>3.8239666666666665E-2</c:v>
                </c:pt>
                <c:pt idx="73">
                  <c:v>3.4675666666666667E-2</c:v>
                </c:pt>
                <c:pt idx="74">
                  <c:v>2.2542666666666666E-2</c:v>
                </c:pt>
                <c:pt idx="75">
                  <c:v>2.2755333333333332E-2</c:v>
                </c:pt>
                <c:pt idx="76">
                  <c:v>3.5797666666666665E-2</c:v>
                </c:pt>
                <c:pt idx="77">
                  <c:v>4.2393999999999994E-2</c:v>
                </c:pt>
                <c:pt idx="78">
                  <c:v>5.0816333333333331E-2</c:v>
                </c:pt>
                <c:pt idx="79">
                  <c:v>5.7298999999999989E-2</c:v>
                </c:pt>
                <c:pt idx="80">
                  <c:v>0.150425</c:v>
                </c:pt>
                <c:pt idx="81">
                  <c:v>0.16263866666666665</c:v>
                </c:pt>
                <c:pt idx="82">
                  <c:v>0.17538399999999998</c:v>
                </c:pt>
                <c:pt idx="83">
                  <c:v>0.18799366666666664</c:v>
                </c:pt>
                <c:pt idx="84">
                  <c:v>0.19556533333333334</c:v>
                </c:pt>
                <c:pt idx="85">
                  <c:v>0.22043266666666664</c:v>
                </c:pt>
                <c:pt idx="86">
                  <c:v>0.23310466666666668</c:v>
                </c:pt>
                <c:pt idx="87">
                  <c:v>0.24997499999999997</c:v>
                </c:pt>
                <c:pt idx="88">
                  <c:v>0.25722400000000001</c:v>
                </c:pt>
                <c:pt idx="89">
                  <c:v>0.27638599999999997</c:v>
                </c:pt>
                <c:pt idx="90">
                  <c:v>0.29837866666666668</c:v>
                </c:pt>
                <c:pt idx="91">
                  <c:v>0.31798799999999999</c:v>
                </c:pt>
                <c:pt idx="92">
                  <c:v>0.33769633333333332</c:v>
                </c:pt>
                <c:pt idx="93">
                  <c:v>0.35828833333333332</c:v>
                </c:pt>
                <c:pt idx="94">
                  <c:v>0.39164033333333331</c:v>
                </c:pt>
                <c:pt idx="95">
                  <c:v>0.41582933333333327</c:v>
                </c:pt>
                <c:pt idx="96">
                  <c:v>0.44932433333333333</c:v>
                </c:pt>
                <c:pt idx="97">
                  <c:v>0.47939099999999996</c:v>
                </c:pt>
                <c:pt idx="98">
                  <c:v>0.52195733333333338</c:v>
                </c:pt>
                <c:pt idx="99">
                  <c:v>0.56117233333333327</c:v>
                </c:pt>
                <c:pt idx="100">
                  <c:v>0.60061833333333337</c:v>
                </c:pt>
                <c:pt idx="101">
                  <c:v>0.62226633333333325</c:v>
                </c:pt>
                <c:pt idx="102">
                  <c:v>0.66498666666666661</c:v>
                </c:pt>
                <c:pt idx="103">
                  <c:v>0.73932466666666663</c:v>
                </c:pt>
                <c:pt idx="104">
                  <c:v>0.72923033333333331</c:v>
                </c:pt>
                <c:pt idx="105">
                  <c:v>0.67155366666666672</c:v>
                </c:pt>
                <c:pt idx="106">
                  <c:v>0.75292799999999993</c:v>
                </c:pt>
                <c:pt idx="107">
                  <c:v>0.75413066666666662</c:v>
                </c:pt>
                <c:pt idx="108">
                  <c:v>0.78454199999999996</c:v>
                </c:pt>
                <c:pt idx="109">
                  <c:v>0.7618233333333333</c:v>
                </c:pt>
                <c:pt idx="110">
                  <c:v>0.7205366666666666</c:v>
                </c:pt>
                <c:pt idx="111">
                  <c:v>0.64346333333333339</c:v>
                </c:pt>
                <c:pt idx="112">
                  <c:v>0.63796333333333333</c:v>
                </c:pt>
                <c:pt idx="113">
                  <c:v>0.625614</c:v>
                </c:pt>
                <c:pt idx="114">
                  <c:v>0.60785266666666671</c:v>
                </c:pt>
                <c:pt idx="115">
                  <c:v>0.60469200000000001</c:v>
                </c:pt>
                <c:pt idx="116">
                  <c:v>0.6107933333333333</c:v>
                </c:pt>
                <c:pt idx="117">
                  <c:v>0.62163199999999996</c:v>
                </c:pt>
                <c:pt idx="118">
                  <c:v>0.67222099999999996</c:v>
                </c:pt>
                <c:pt idx="119">
                  <c:v>0.65079299999999995</c:v>
                </c:pt>
                <c:pt idx="120">
                  <c:v>0.64895233333333335</c:v>
                </c:pt>
                <c:pt idx="121">
                  <c:v>0.68036833333333335</c:v>
                </c:pt>
                <c:pt idx="122">
                  <c:v>0.66959199999999996</c:v>
                </c:pt>
                <c:pt idx="123">
                  <c:v>0.69360133333333329</c:v>
                </c:pt>
                <c:pt idx="124">
                  <c:v>0.73723466666666659</c:v>
                </c:pt>
                <c:pt idx="125">
                  <c:v>0.77116966666666664</c:v>
                </c:pt>
                <c:pt idx="126">
                  <c:v>0.78843233333333329</c:v>
                </c:pt>
                <c:pt idx="127">
                  <c:v>0.80706999999999995</c:v>
                </c:pt>
                <c:pt idx="128">
                  <c:v>0.78877333333333333</c:v>
                </c:pt>
                <c:pt idx="129">
                  <c:v>0.8149789999999999</c:v>
                </c:pt>
                <c:pt idx="130">
                  <c:v>0.88623333333333332</c:v>
                </c:pt>
                <c:pt idx="131">
                  <c:v>0.92329599999999989</c:v>
                </c:pt>
                <c:pt idx="132">
                  <c:v>0.97174366666666667</c:v>
                </c:pt>
                <c:pt idx="133">
                  <c:v>1.0289583333333334</c:v>
                </c:pt>
                <c:pt idx="134">
                  <c:v>1.1077806666666665</c:v>
                </c:pt>
                <c:pt idx="135">
                  <c:v>1.1821993333333332</c:v>
                </c:pt>
                <c:pt idx="136">
                  <c:v>1.2762126666666664</c:v>
                </c:pt>
                <c:pt idx="137">
                  <c:v>1.3676189999999999</c:v>
                </c:pt>
                <c:pt idx="138">
                  <c:v>1.3959550000000001</c:v>
                </c:pt>
                <c:pt idx="139">
                  <c:v>1.4207526666666666</c:v>
                </c:pt>
                <c:pt idx="140">
                  <c:v>1.65</c:v>
                </c:pt>
                <c:pt idx="141">
                  <c:v>1.5840366666666665</c:v>
                </c:pt>
                <c:pt idx="142">
                  <c:v>1.6183713333333332</c:v>
                </c:pt>
                <c:pt idx="143">
                  <c:v>1.679843</c:v>
                </c:pt>
                <c:pt idx="144">
                  <c:v>1.7286683333333333</c:v>
                </c:pt>
                <c:pt idx="145">
                  <c:v>1.691195</c:v>
                </c:pt>
                <c:pt idx="146">
                  <c:v>1.7142473333333332</c:v>
                </c:pt>
                <c:pt idx="147">
                  <c:v>1.7275023333333333</c:v>
                </c:pt>
                <c:pt idx="148">
                  <c:v>0</c:v>
                </c:pt>
                <c:pt idx="149">
                  <c:v>0</c:v>
                </c:pt>
                <c:pt idx="150">
                  <c:v>1.65</c:v>
                </c:pt>
                <c:pt idx="151">
                  <c:v>1.65</c:v>
                </c:pt>
              </c:numCache>
            </c:numRef>
          </c:val>
          <c:extLst>
            <c:ext xmlns:c16="http://schemas.microsoft.com/office/drawing/2014/chart" uri="{C3380CC4-5D6E-409C-BE32-E72D297353CC}">
              <c16:uniqueId val="{00000001-A4C3-426F-B9AA-605DA7D2FCBC}"/>
            </c:ext>
          </c:extLst>
        </c:ser>
        <c:ser>
          <c:idx val="0"/>
          <c:order val="2"/>
          <c:tx>
            <c:strRef>
              <c:f>s64_2018_Total_Emissions_by_sou!$B$1</c:f>
              <c:strCache>
                <c:ptCount val="1"/>
                <c:pt idx="0">
                  <c:v>Coal</c:v>
                </c:pt>
              </c:strCache>
            </c:strRef>
          </c:tx>
          <c:spPr>
            <a:solidFill>
              <a:schemeClr val="tx1"/>
            </a:solidFill>
            <a:ln>
              <a:noFill/>
            </a:ln>
            <a:effectLst/>
          </c:spPr>
          <c:cat>
            <c:numRef>
              <c:f>s64_2018_Total_Emissions_by_sou!$A$2:$A$153</c:f>
              <c:numCache>
                <c:formatCode>General</c:formatCode>
                <c:ptCount val="152"/>
                <c:pt idx="0">
                  <c:v>1870</c:v>
                </c:pt>
                <c:pt idx="1">
                  <c:v>1871</c:v>
                </c:pt>
                <c:pt idx="2">
                  <c:v>1872</c:v>
                </c:pt>
                <c:pt idx="3">
                  <c:v>1873</c:v>
                </c:pt>
                <c:pt idx="4">
                  <c:v>1874</c:v>
                </c:pt>
                <c:pt idx="5">
                  <c:v>1875</c:v>
                </c:pt>
                <c:pt idx="6">
                  <c:v>1876</c:v>
                </c:pt>
                <c:pt idx="7">
                  <c:v>1877</c:v>
                </c:pt>
                <c:pt idx="8">
                  <c:v>1878</c:v>
                </c:pt>
                <c:pt idx="9">
                  <c:v>1879</c:v>
                </c:pt>
                <c:pt idx="10">
                  <c:v>1880</c:v>
                </c:pt>
                <c:pt idx="11">
                  <c:v>1881</c:v>
                </c:pt>
                <c:pt idx="12">
                  <c:v>1882</c:v>
                </c:pt>
                <c:pt idx="13">
                  <c:v>1883</c:v>
                </c:pt>
                <c:pt idx="14">
                  <c:v>1884</c:v>
                </c:pt>
                <c:pt idx="15">
                  <c:v>1885</c:v>
                </c:pt>
                <c:pt idx="16">
                  <c:v>1886</c:v>
                </c:pt>
                <c:pt idx="17">
                  <c:v>1887</c:v>
                </c:pt>
                <c:pt idx="18">
                  <c:v>1888</c:v>
                </c:pt>
                <c:pt idx="19">
                  <c:v>1889</c:v>
                </c:pt>
                <c:pt idx="20">
                  <c:v>1890</c:v>
                </c:pt>
                <c:pt idx="21">
                  <c:v>1891</c:v>
                </c:pt>
                <c:pt idx="22">
                  <c:v>1892</c:v>
                </c:pt>
                <c:pt idx="23">
                  <c:v>1893</c:v>
                </c:pt>
                <c:pt idx="24">
                  <c:v>1894</c:v>
                </c:pt>
                <c:pt idx="25">
                  <c:v>1895</c:v>
                </c:pt>
                <c:pt idx="26">
                  <c:v>1896</c:v>
                </c:pt>
                <c:pt idx="27">
                  <c:v>1897</c:v>
                </c:pt>
                <c:pt idx="28">
                  <c:v>1898</c:v>
                </c:pt>
                <c:pt idx="29">
                  <c:v>1899</c:v>
                </c:pt>
                <c:pt idx="30">
                  <c:v>1900</c:v>
                </c:pt>
                <c:pt idx="31">
                  <c:v>1901</c:v>
                </c:pt>
                <c:pt idx="32">
                  <c:v>1902</c:v>
                </c:pt>
                <c:pt idx="33">
                  <c:v>1903</c:v>
                </c:pt>
                <c:pt idx="34">
                  <c:v>1904</c:v>
                </c:pt>
                <c:pt idx="35">
                  <c:v>1905</c:v>
                </c:pt>
                <c:pt idx="36">
                  <c:v>1906</c:v>
                </c:pt>
                <c:pt idx="37">
                  <c:v>1907</c:v>
                </c:pt>
                <c:pt idx="38">
                  <c:v>1908</c:v>
                </c:pt>
                <c:pt idx="39">
                  <c:v>1909</c:v>
                </c:pt>
                <c:pt idx="40">
                  <c:v>1910</c:v>
                </c:pt>
                <c:pt idx="41">
                  <c:v>1911</c:v>
                </c:pt>
                <c:pt idx="42">
                  <c:v>1912</c:v>
                </c:pt>
                <c:pt idx="43">
                  <c:v>1913</c:v>
                </c:pt>
                <c:pt idx="44">
                  <c:v>1914</c:v>
                </c:pt>
                <c:pt idx="45">
                  <c:v>1915</c:v>
                </c:pt>
                <c:pt idx="46">
                  <c:v>1916</c:v>
                </c:pt>
                <c:pt idx="47">
                  <c:v>1917</c:v>
                </c:pt>
                <c:pt idx="48">
                  <c:v>1918</c:v>
                </c:pt>
                <c:pt idx="49">
                  <c:v>1919</c:v>
                </c:pt>
                <c:pt idx="50">
                  <c:v>1920</c:v>
                </c:pt>
                <c:pt idx="51">
                  <c:v>1921</c:v>
                </c:pt>
                <c:pt idx="52">
                  <c:v>1922</c:v>
                </c:pt>
                <c:pt idx="53">
                  <c:v>1923</c:v>
                </c:pt>
                <c:pt idx="54">
                  <c:v>1924</c:v>
                </c:pt>
                <c:pt idx="55">
                  <c:v>1925</c:v>
                </c:pt>
                <c:pt idx="56">
                  <c:v>1926</c:v>
                </c:pt>
                <c:pt idx="57">
                  <c:v>1927</c:v>
                </c:pt>
                <c:pt idx="58">
                  <c:v>1928</c:v>
                </c:pt>
                <c:pt idx="59">
                  <c:v>1929</c:v>
                </c:pt>
                <c:pt idx="60">
                  <c:v>1930</c:v>
                </c:pt>
                <c:pt idx="61">
                  <c:v>1931</c:v>
                </c:pt>
                <c:pt idx="62">
                  <c:v>1932</c:v>
                </c:pt>
                <c:pt idx="63">
                  <c:v>1933</c:v>
                </c:pt>
                <c:pt idx="64">
                  <c:v>1934</c:v>
                </c:pt>
                <c:pt idx="65">
                  <c:v>1935</c:v>
                </c:pt>
                <c:pt idx="66">
                  <c:v>1936</c:v>
                </c:pt>
                <c:pt idx="67">
                  <c:v>1937</c:v>
                </c:pt>
                <c:pt idx="68">
                  <c:v>1938</c:v>
                </c:pt>
                <c:pt idx="69">
                  <c:v>1939</c:v>
                </c:pt>
                <c:pt idx="70">
                  <c:v>1940</c:v>
                </c:pt>
                <c:pt idx="71">
                  <c:v>1941</c:v>
                </c:pt>
                <c:pt idx="72">
                  <c:v>1942</c:v>
                </c:pt>
                <c:pt idx="73">
                  <c:v>1943</c:v>
                </c:pt>
                <c:pt idx="74">
                  <c:v>1944</c:v>
                </c:pt>
                <c:pt idx="75">
                  <c:v>1945</c:v>
                </c:pt>
                <c:pt idx="76">
                  <c:v>1946</c:v>
                </c:pt>
                <c:pt idx="77">
                  <c:v>1947</c:v>
                </c:pt>
                <c:pt idx="78">
                  <c:v>1948</c:v>
                </c:pt>
                <c:pt idx="79">
                  <c:v>1949</c:v>
                </c:pt>
                <c:pt idx="80">
                  <c:v>1950</c:v>
                </c:pt>
                <c:pt idx="81">
                  <c:v>1951</c:v>
                </c:pt>
                <c:pt idx="82">
                  <c:v>1952</c:v>
                </c:pt>
                <c:pt idx="83">
                  <c:v>1953</c:v>
                </c:pt>
                <c:pt idx="84">
                  <c:v>1954</c:v>
                </c:pt>
                <c:pt idx="85">
                  <c:v>1955</c:v>
                </c:pt>
                <c:pt idx="86">
                  <c:v>1956</c:v>
                </c:pt>
                <c:pt idx="87">
                  <c:v>1957</c:v>
                </c:pt>
                <c:pt idx="88">
                  <c:v>1958</c:v>
                </c:pt>
                <c:pt idx="89">
                  <c:v>1959</c:v>
                </c:pt>
                <c:pt idx="90">
                  <c:v>1960</c:v>
                </c:pt>
                <c:pt idx="91">
                  <c:v>1961</c:v>
                </c:pt>
                <c:pt idx="92">
                  <c:v>1962</c:v>
                </c:pt>
                <c:pt idx="93">
                  <c:v>1963</c:v>
                </c:pt>
                <c:pt idx="94">
                  <c:v>1964</c:v>
                </c:pt>
                <c:pt idx="95">
                  <c:v>1965</c:v>
                </c:pt>
                <c:pt idx="96">
                  <c:v>1966</c:v>
                </c:pt>
                <c:pt idx="97">
                  <c:v>1967</c:v>
                </c:pt>
                <c:pt idx="98">
                  <c:v>1968</c:v>
                </c:pt>
                <c:pt idx="99">
                  <c:v>1969</c:v>
                </c:pt>
                <c:pt idx="100">
                  <c:v>1970</c:v>
                </c:pt>
                <c:pt idx="101">
                  <c:v>1971</c:v>
                </c:pt>
                <c:pt idx="102">
                  <c:v>1972</c:v>
                </c:pt>
                <c:pt idx="103">
                  <c:v>1973</c:v>
                </c:pt>
                <c:pt idx="104">
                  <c:v>1974</c:v>
                </c:pt>
                <c:pt idx="105">
                  <c:v>1975</c:v>
                </c:pt>
                <c:pt idx="106">
                  <c:v>1976</c:v>
                </c:pt>
                <c:pt idx="107">
                  <c:v>1977</c:v>
                </c:pt>
                <c:pt idx="108">
                  <c:v>1978</c:v>
                </c:pt>
                <c:pt idx="109">
                  <c:v>1979</c:v>
                </c:pt>
                <c:pt idx="110">
                  <c:v>1980</c:v>
                </c:pt>
                <c:pt idx="111">
                  <c:v>1981</c:v>
                </c:pt>
                <c:pt idx="112">
                  <c:v>1982</c:v>
                </c:pt>
                <c:pt idx="113">
                  <c:v>1983</c:v>
                </c:pt>
                <c:pt idx="114">
                  <c:v>1984</c:v>
                </c:pt>
                <c:pt idx="115">
                  <c:v>1985</c:v>
                </c:pt>
                <c:pt idx="116">
                  <c:v>1986</c:v>
                </c:pt>
                <c:pt idx="117">
                  <c:v>1987</c:v>
                </c:pt>
                <c:pt idx="118">
                  <c:v>1988</c:v>
                </c:pt>
                <c:pt idx="119">
                  <c:v>1989</c:v>
                </c:pt>
                <c:pt idx="120">
                  <c:v>1990</c:v>
                </c:pt>
                <c:pt idx="121">
                  <c:v>1991</c:v>
                </c:pt>
                <c:pt idx="122">
                  <c:v>1992</c:v>
                </c:pt>
                <c:pt idx="123">
                  <c:v>1993</c:v>
                </c:pt>
                <c:pt idx="124">
                  <c:v>1994</c:v>
                </c:pt>
                <c:pt idx="125">
                  <c:v>1995</c:v>
                </c:pt>
                <c:pt idx="126">
                  <c:v>1996</c:v>
                </c:pt>
                <c:pt idx="127">
                  <c:v>1997</c:v>
                </c:pt>
                <c:pt idx="128">
                  <c:v>1998</c:v>
                </c:pt>
                <c:pt idx="129">
                  <c:v>1999</c:v>
                </c:pt>
                <c:pt idx="130">
                  <c:v>2000</c:v>
                </c:pt>
                <c:pt idx="131">
                  <c:v>2001</c:v>
                </c:pt>
                <c:pt idx="132">
                  <c:v>2002</c:v>
                </c:pt>
                <c:pt idx="133">
                  <c:v>2003</c:v>
                </c:pt>
                <c:pt idx="134">
                  <c:v>2004</c:v>
                </c:pt>
                <c:pt idx="135">
                  <c:v>2005</c:v>
                </c:pt>
                <c:pt idx="136">
                  <c:v>2006</c:v>
                </c:pt>
                <c:pt idx="137">
                  <c:v>2007</c:v>
                </c:pt>
                <c:pt idx="138">
                  <c:v>2008</c:v>
                </c:pt>
                <c:pt idx="139">
                  <c:v>2009</c:v>
                </c:pt>
                <c:pt idx="140">
                  <c:v>2010</c:v>
                </c:pt>
                <c:pt idx="141">
                  <c:v>2011</c:v>
                </c:pt>
                <c:pt idx="142">
                  <c:v>2012</c:v>
                </c:pt>
                <c:pt idx="143">
                  <c:v>2013</c:v>
                </c:pt>
                <c:pt idx="144">
                  <c:v>2014</c:v>
                </c:pt>
                <c:pt idx="145">
                  <c:v>2015</c:v>
                </c:pt>
                <c:pt idx="146">
                  <c:v>2016</c:v>
                </c:pt>
                <c:pt idx="147">
                  <c:v>2017</c:v>
                </c:pt>
                <c:pt idx="148">
                  <c:v>2017</c:v>
                </c:pt>
                <c:pt idx="149">
                  <c:v>2018</c:v>
                </c:pt>
                <c:pt idx="150">
                  <c:v>2018</c:v>
                </c:pt>
                <c:pt idx="151">
                  <c:v>2025</c:v>
                </c:pt>
              </c:numCache>
            </c:numRef>
          </c:cat>
          <c:val>
            <c:numRef>
              <c:f>s64_2018_Total_Emissions_by_sou!$B$2:$B$153</c:f>
              <c:numCache>
                <c:formatCode>General</c:formatCode>
                <c:ptCount val="152"/>
                <c:pt idx="0">
                  <c:v>0.53533333333333333</c:v>
                </c:pt>
                <c:pt idx="1">
                  <c:v>0.57199999999999995</c:v>
                </c:pt>
                <c:pt idx="2">
                  <c:v>0.6343333333333333</c:v>
                </c:pt>
                <c:pt idx="3">
                  <c:v>0.67099999999999993</c:v>
                </c:pt>
                <c:pt idx="4">
                  <c:v>0.6343333333333333</c:v>
                </c:pt>
                <c:pt idx="5">
                  <c:v>0.68566666666666665</c:v>
                </c:pt>
                <c:pt idx="6">
                  <c:v>0.69666666666666666</c:v>
                </c:pt>
                <c:pt idx="7">
                  <c:v>0.70399999999999996</c:v>
                </c:pt>
                <c:pt idx="8">
                  <c:v>0.71133333333333337</c:v>
                </c:pt>
                <c:pt idx="9">
                  <c:v>0.7589999999999999</c:v>
                </c:pt>
                <c:pt idx="10">
                  <c:v>0.85433333333333339</c:v>
                </c:pt>
                <c:pt idx="11">
                  <c:v>0.8763333333333333</c:v>
                </c:pt>
                <c:pt idx="12">
                  <c:v>0.92399999999999993</c:v>
                </c:pt>
                <c:pt idx="13">
                  <c:v>0.9863333333333334</c:v>
                </c:pt>
                <c:pt idx="14">
                  <c:v>0.9936666666666667</c:v>
                </c:pt>
                <c:pt idx="15">
                  <c:v>1.0010000000000001</c:v>
                </c:pt>
                <c:pt idx="16">
                  <c:v>1.0083333333333333</c:v>
                </c:pt>
                <c:pt idx="17">
                  <c:v>1.0523333333333331</c:v>
                </c:pt>
                <c:pt idx="18">
                  <c:v>1.1623333333333332</c:v>
                </c:pt>
                <c:pt idx="19">
                  <c:v>1.1659999999999999</c:v>
                </c:pt>
                <c:pt idx="20">
                  <c:v>1.2649999999999999</c:v>
                </c:pt>
                <c:pt idx="21">
                  <c:v>1.3199999999999998</c:v>
                </c:pt>
                <c:pt idx="22">
                  <c:v>1.331</c:v>
                </c:pt>
                <c:pt idx="23">
                  <c:v>1.3126666666666666</c:v>
                </c:pt>
                <c:pt idx="24">
                  <c:v>1.3639999999999999</c:v>
                </c:pt>
                <c:pt idx="25">
                  <c:v>1.4410000000000001</c:v>
                </c:pt>
                <c:pt idx="26">
                  <c:v>1.4850000000000001</c:v>
                </c:pt>
                <c:pt idx="27">
                  <c:v>1.5583333333333331</c:v>
                </c:pt>
                <c:pt idx="28">
                  <c:v>1.6463333333333332</c:v>
                </c:pt>
                <c:pt idx="29">
                  <c:v>1.8003333333333333</c:v>
                </c:pt>
                <c:pt idx="30">
                  <c:v>1.8883333333333332</c:v>
                </c:pt>
                <c:pt idx="31">
                  <c:v>1.9470000000000001</c:v>
                </c:pt>
                <c:pt idx="32">
                  <c:v>1.9910000000000001</c:v>
                </c:pt>
                <c:pt idx="33">
                  <c:v>2.1743333333333332</c:v>
                </c:pt>
                <c:pt idx="34">
                  <c:v>2.1889999999999996</c:v>
                </c:pt>
                <c:pt idx="35">
                  <c:v>2.3319999999999999</c:v>
                </c:pt>
                <c:pt idx="36">
                  <c:v>2.4933333333333336</c:v>
                </c:pt>
                <c:pt idx="37">
                  <c:v>2.75</c:v>
                </c:pt>
                <c:pt idx="38">
                  <c:v>2.6179999999999999</c:v>
                </c:pt>
                <c:pt idx="39">
                  <c:v>2.7389999999999999</c:v>
                </c:pt>
                <c:pt idx="40">
                  <c:v>2.8526666666666665</c:v>
                </c:pt>
                <c:pt idx="41">
                  <c:v>2.9039999999999999</c:v>
                </c:pt>
                <c:pt idx="42">
                  <c:v>3.0579999999999998</c:v>
                </c:pt>
                <c:pt idx="43">
                  <c:v>3.2816666666666667</c:v>
                </c:pt>
                <c:pt idx="44">
                  <c:v>2.9333333333333336</c:v>
                </c:pt>
                <c:pt idx="45">
                  <c:v>2.8746666666666667</c:v>
                </c:pt>
                <c:pt idx="46">
                  <c:v>3.087333333333333</c:v>
                </c:pt>
                <c:pt idx="47">
                  <c:v>3.2669999999999999</c:v>
                </c:pt>
                <c:pt idx="48">
                  <c:v>3.2010000000000001</c:v>
                </c:pt>
                <c:pt idx="49">
                  <c:v>2.6949999999999998</c:v>
                </c:pt>
                <c:pt idx="50">
                  <c:v>3.0909999999999997</c:v>
                </c:pt>
                <c:pt idx="51">
                  <c:v>2.5996666666666663</c:v>
                </c:pt>
                <c:pt idx="52">
                  <c:v>2.7133333333333334</c:v>
                </c:pt>
                <c:pt idx="53">
                  <c:v>3.0983333333333332</c:v>
                </c:pt>
                <c:pt idx="54">
                  <c:v>3.0653333333333332</c:v>
                </c:pt>
                <c:pt idx="55">
                  <c:v>3.087333333333333</c:v>
                </c:pt>
                <c:pt idx="56">
                  <c:v>3.1019999999999999</c:v>
                </c:pt>
                <c:pt idx="57">
                  <c:v>3.3183333333333334</c:v>
                </c:pt>
                <c:pt idx="58">
                  <c:v>3.2633333333333332</c:v>
                </c:pt>
                <c:pt idx="59">
                  <c:v>3.4723333333333328</c:v>
                </c:pt>
                <c:pt idx="60">
                  <c:v>3.1606666666666663</c:v>
                </c:pt>
                <c:pt idx="61">
                  <c:v>2.7829999999999999</c:v>
                </c:pt>
                <c:pt idx="62">
                  <c:v>2.4750000000000001</c:v>
                </c:pt>
                <c:pt idx="63">
                  <c:v>2.5959999999999996</c:v>
                </c:pt>
                <c:pt idx="64">
                  <c:v>2.8416666666666668</c:v>
                </c:pt>
                <c:pt idx="65">
                  <c:v>2.9736666666666669</c:v>
                </c:pt>
                <c:pt idx="66">
                  <c:v>3.2743333333333333</c:v>
                </c:pt>
                <c:pt idx="67">
                  <c:v>3.450333333333333</c:v>
                </c:pt>
                <c:pt idx="68">
                  <c:v>3.2266666666666666</c:v>
                </c:pt>
                <c:pt idx="69">
                  <c:v>3.3660000000000001</c:v>
                </c:pt>
                <c:pt idx="70">
                  <c:v>3.7289999999999996</c:v>
                </c:pt>
                <c:pt idx="71">
                  <c:v>3.8243333333333327</c:v>
                </c:pt>
                <c:pt idx="72">
                  <c:v>3.8976666666666664</c:v>
                </c:pt>
                <c:pt idx="73">
                  <c:v>4.0040000000000004</c:v>
                </c:pt>
                <c:pt idx="74">
                  <c:v>3.8389999999999995</c:v>
                </c:pt>
                <c:pt idx="75">
                  <c:v>3.0066666666666664</c:v>
                </c:pt>
                <c:pt idx="76">
                  <c:v>3.208333333333333</c:v>
                </c:pt>
                <c:pt idx="77">
                  <c:v>3.6373333333333333</c:v>
                </c:pt>
                <c:pt idx="78">
                  <c:v>3.7216666666666662</c:v>
                </c:pt>
                <c:pt idx="79">
                  <c:v>3.5199999999999996</c:v>
                </c:pt>
                <c:pt idx="80">
                  <c:v>3.9233333333333333</c:v>
                </c:pt>
                <c:pt idx="81">
                  <c:v>4.1396666666666668</c:v>
                </c:pt>
                <c:pt idx="82">
                  <c:v>4.1029999999999998</c:v>
                </c:pt>
                <c:pt idx="83">
                  <c:v>4.125</c:v>
                </c:pt>
                <c:pt idx="84">
                  <c:v>4.0920000000000005</c:v>
                </c:pt>
                <c:pt idx="85">
                  <c:v>4.4293333333333331</c:v>
                </c:pt>
                <c:pt idx="86">
                  <c:v>4.6676666666666664</c:v>
                </c:pt>
                <c:pt idx="87">
                  <c:v>4.7996666666666661</c:v>
                </c:pt>
                <c:pt idx="88">
                  <c:v>4.8986666666666672</c:v>
                </c:pt>
                <c:pt idx="89">
                  <c:v>5.067333333333333</c:v>
                </c:pt>
                <c:pt idx="90">
                  <c:v>5.17</c:v>
                </c:pt>
                <c:pt idx="91">
                  <c:v>4.9463333333333335</c:v>
                </c:pt>
                <c:pt idx="92">
                  <c:v>4.953666666666666</c:v>
                </c:pt>
                <c:pt idx="93">
                  <c:v>5.118666666666666</c:v>
                </c:pt>
                <c:pt idx="94">
                  <c:v>5.2616666666666667</c:v>
                </c:pt>
                <c:pt idx="95">
                  <c:v>5.3533333333333326</c:v>
                </c:pt>
                <c:pt idx="96">
                  <c:v>5.4193333333333333</c:v>
                </c:pt>
                <c:pt idx="97">
                  <c:v>5.309333333333333</c:v>
                </c:pt>
                <c:pt idx="98">
                  <c:v>5.309333333333333</c:v>
                </c:pt>
                <c:pt idx="99">
                  <c:v>5.4486666666666661</c:v>
                </c:pt>
                <c:pt idx="100">
                  <c:v>5.7053333333333329</c:v>
                </c:pt>
                <c:pt idx="101">
                  <c:v>5.716333333333333</c:v>
                </c:pt>
                <c:pt idx="102">
                  <c:v>5.7786666666666671</c:v>
                </c:pt>
                <c:pt idx="103">
                  <c:v>5.7969999999999997</c:v>
                </c:pt>
                <c:pt idx="104">
                  <c:v>5.7896666666666663</c:v>
                </c:pt>
                <c:pt idx="105">
                  <c:v>6.1343333333333332</c:v>
                </c:pt>
                <c:pt idx="106">
                  <c:v>6.27</c:v>
                </c:pt>
                <c:pt idx="107">
                  <c:v>6.4386666666666663</c:v>
                </c:pt>
                <c:pt idx="108">
                  <c:v>6.5266666666666664</c:v>
                </c:pt>
                <c:pt idx="109">
                  <c:v>6.875</c:v>
                </c:pt>
                <c:pt idx="110">
                  <c:v>7.0949999999999998</c:v>
                </c:pt>
                <c:pt idx="111">
                  <c:v>6.9959999999999996</c:v>
                </c:pt>
                <c:pt idx="112">
                  <c:v>7.245333333333333</c:v>
                </c:pt>
                <c:pt idx="113">
                  <c:v>7.2489999999999997</c:v>
                </c:pt>
                <c:pt idx="114">
                  <c:v>7.6046666666666658</c:v>
                </c:pt>
                <c:pt idx="115">
                  <c:v>8.1253333333333337</c:v>
                </c:pt>
                <c:pt idx="116">
                  <c:v>8.3490000000000002</c:v>
                </c:pt>
                <c:pt idx="117">
                  <c:v>8.5763333333333325</c:v>
                </c:pt>
                <c:pt idx="118">
                  <c:v>8.7523333333333326</c:v>
                </c:pt>
                <c:pt idx="119">
                  <c:v>8.9026666666666667</c:v>
                </c:pt>
                <c:pt idx="120">
                  <c:v>8.6496666666666666</c:v>
                </c:pt>
                <c:pt idx="121">
                  <c:v>8.3746666666666663</c:v>
                </c:pt>
                <c:pt idx="122">
                  <c:v>8.3966666666666665</c:v>
                </c:pt>
                <c:pt idx="123">
                  <c:v>8.1583333333333332</c:v>
                </c:pt>
                <c:pt idx="124">
                  <c:v>8.352666666666666</c:v>
                </c:pt>
                <c:pt idx="125">
                  <c:v>8.6496666666666666</c:v>
                </c:pt>
                <c:pt idx="126">
                  <c:v>8.734</c:v>
                </c:pt>
                <c:pt idx="127">
                  <c:v>8.8329999999999984</c:v>
                </c:pt>
                <c:pt idx="128">
                  <c:v>8.5909999999999993</c:v>
                </c:pt>
                <c:pt idx="129">
                  <c:v>8.4700000000000006</c:v>
                </c:pt>
                <c:pt idx="130">
                  <c:v>8.532333333333332</c:v>
                </c:pt>
                <c:pt idx="131">
                  <c:v>8.9649999999999999</c:v>
                </c:pt>
                <c:pt idx="132">
                  <c:v>9.232666666666665</c:v>
                </c:pt>
                <c:pt idx="133">
                  <c:v>9.8816666666666659</c:v>
                </c:pt>
                <c:pt idx="134">
                  <c:v>10.655333333333333</c:v>
                </c:pt>
                <c:pt idx="135">
                  <c:v>11.395999999999999</c:v>
                </c:pt>
                <c:pt idx="136">
                  <c:v>12.074333333333334</c:v>
                </c:pt>
                <c:pt idx="137">
                  <c:v>12.547333333333333</c:v>
                </c:pt>
                <c:pt idx="138">
                  <c:v>13.152333333333333</c:v>
                </c:pt>
                <c:pt idx="139">
                  <c:v>13.163333333333332</c:v>
                </c:pt>
                <c:pt idx="140">
                  <c:v>13.7</c:v>
                </c:pt>
                <c:pt idx="141">
                  <c:v>14.868333333333332</c:v>
                </c:pt>
                <c:pt idx="142">
                  <c:v>15.055333333333332</c:v>
                </c:pt>
                <c:pt idx="143">
                  <c:v>15.128666666666668</c:v>
                </c:pt>
                <c:pt idx="144">
                  <c:v>15.095666666666666</c:v>
                </c:pt>
                <c:pt idx="145">
                  <c:v>14.715899</c:v>
                </c:pt>
                <c:pt idx="146">
                  <c:v>14.485478333333331</c:v>
                </c:pt>
                <c:pt idx="147">
                  <c:v>14.584925666666667</c:v>
                </c:pt>
                <c:pt idx="148">
                  <c:v>0</c:v>
                </c:pt>
                <c:pt idx="149">
                  <c:v>0</c:v>
                </c:pt>
                <c:pt idx="150">
                  <c:v>13.7</c:v>
                </c:pt>
                <c:pt idx="151">
                  <c:v>13.7</c:v>
                </c:pt>
              </c:numCache>
            </c:numRef>
          </c:val>
          <c:extLst>
            <c:ext xmlns:c16="http://schemas.microsoft.com/office/drawing/2014/chart" uri="{C3380CC4-5D6E-409C-BE32-E72D297353CC}">
              <c16:uniqueId val="{00000002-A4C3-426F-B9AA-605DA7D2FCBC}"/>
            </c:ext>
          </c:extLst>
        </c:ser>
        <c:ser>
          <c:idx val="2"/>
          <c:order val="3"/>
          <c:tx>
            <c:strRef>
              <c:f>s64_2018_Total_Emissions_by_sou!$D$1</c:f>
              <c:strCache>
                <c:ptCount val="1"/>
                <c:pt idx="0">
                  <c:v>Gas</c:v>
                </c:pt>
              </c:strCache>
            </c:strRef>
          </c:tx>
          <c:spPr>
            <a:solidFill>
              <a:srgbClr val="CBC9D7"/>
            </a:solidFill>
            <a:ln>
              <a:noFill/>
            </a:ln>
            <a:effectLst/>
          </c:spPr>
          <c:cat>
            <c:numRef>
              <c:f>s64_2018_Total_Emissions_by_sou!$A$2:$A$153</c:f>
              <c:numCache>
                <c:formatCode>General</c:formatCode>
                <c:ptCount val="152"/>
                <c:pt idx="0">
                  <c:v>1870</c:v>
                </c:pt>
                <c:pt idx="1">
                  <c:v>1871</c:v>
                </c:pt>
                <c:pt idx="2">
                  <c:v>1872</c:v>
                </c:pt>
                <c:pt idx="3">
                  <c:v>1873</c:v>
                </c:pt>
                <c:pt idx="4">
                  <c:v>1874</c:v>
                </c:pt>
                <c:pt idx="5">
                  <c:v>1875</c:v>
                </c:pt>
                <c:pt idx="6">
                  <c:v>1876</c:v>
                </c:pt>
                <c:pt idx="7">
                  <c:v>1877</c:v>
                </c:pt>
                <c:pt idx="8">
                  <c:v>1878</c:v>
                </c:pt>
                <c:pt idx="9">
                  <c:v>1879</c:v>
                </c:pt>
                <c:pt idx="10">
                  <c:v>1880</c:v>
                </c:pt>
                <c:pt idx="11">
                  <c:v>1881</c:v>
                </c:pt>
                <c:pt idx="12">
                  <c:v>1882</c:v>
                </c:pt>
                <c:pt idx="13">
                  <c:v>1883</c:v>
                </c:pt>
                <c:pt idx="14">
                  <c:v>1884</c:v>
                </c:pt>
                <c:pt idx="15">
                  <c:v>1885</c:v>
                </c:pt>
                <c:pt idx="16">
                  <c:v>1886</c:v>
                </c:pt>
                <c:pt idx="17">
                  <c:v>1887</c:v>
                </c:pt>
                <c:pt idx="18">
                  <c:v>1888</c:v>
                </c:pt>
                <c:pt idx="19">
                  <c:v>1889</c:v>
                </c:pt>
                <c:pt idx="20">
                  <c:v>1890</c:v>
                </c:pt>
                <c:pt idx="21">
                  <c:v>1891</c:v>
                </c:pt>
                <c:pt idx="22">
                  <c:v>1892</c:v>
                </c:pt>
                <c:pt idx="23">
                  <c:v>1893</c:v>
                </c:pt>
                <c:pt idx="24">
                  <c:v>1894</c:v>
                </c:pt>
                <c:pt idx="25">
                  <c:v>1895</c:v>
                </c:pt>
                <c:pt idx="26">
                  <c:v>1896</c:v>
                </c:pt>
                <c:pt idx="27">
                  <c:v>1897</c:v>
                </c:pt>
                <c:pt idx="28">
                  <c:v>1898</c:v>
                </c:pt>
                <c:pt idx="29">
                  <c:v>1899</c:v>
                </c:pt>
                <c:pt idx="30">
                  <c:v>1900</c:v>
                </c:pt>
                <c:pt idx="31">
                  <c:v>1901</c:v>
                </c:pt>
                <c:pt idx="32">
                  <c:v>1902</c:v>
                </c:pt>
                <c:pt idx="33">
                  <c:v>1903</c:v>
                </c:pt>
                <c:pt idx="34">
                  <c:v>1904</c:v>
                </c:pt>
                <c:pt idx="35">
                  <c:v>1905</c:v>
                </c:pt>
                <c:pt idx="36">
                  <c:v>1906</c:v>
                </c:pt>
                <c:pt idx="37">
                  <c:v>1907</c:v>
                </c:pt>
                <c:pt idx="38">
                  <c:v>1908</c:v>
                </c:pt>
                <c:pt idx="39">
                  <c:v>1909</c:v>
                </c:pt>
                <c:pt idx="40">
                  <c:v>1910</c:v>
                </c:pt>
                <c:pt idx="41">
                  <c:v>1911</c:v>
                </c:pt>
                <c:pt idx="42">
                  <c:v>1912</c:v>
                </c:pt>
                <c:pt idx="43">
                  <c:v>1913</c:v>
                </c:pt>
                <c:pt idx="44">
                  <c:v>1914</c:v>
                </c:pt>
                <c:pt idx="45">
                  <c:v>1915</c:v>
                </c:pt>
                <c:pt idx="46">
                  <c:v>1916</c:v>
                </c:pt>
                <c:pt idx="47">
                  <c:v>1917</c:v>
                </c:pt>
                <c:pt idx="48">
                  <c:v>1918</c:v>
                </c:pt>
                <c:pt idx="49">
                  <c:v>1919</c:v>
                </c:pt>
                <c:pt idx="50">
                  <c:v>1920</c:v>
                </c:pt>
                <c:pt idx="51">
                  <c:v>1921</c:v>
                </c:pt>
                <c:pt idx="52">
                  <c:v>1922</c:v>
                </c:pt>
                <c:pt idx="53">
                  <c:v>1923</c:v>
                </c:pt>
                <c:pt idx="54">
                  <c:v>1924</c:v>
                </c:pt>
                <c:pt idx="55">
                  <c:v>1925</c:v>
                </c:pt>
                <c:pt idx="56">
                  <c:v>1926</c:v>
                </c:pt>
                <c:pt idx="57">
                  <c:v>1927</c:v>
                </c:pt>
                <c:pt idx="58">
                  <c:v>1928</c:v>
                </c:pt>
                <c:pt idx="59">
                  <c:v>1929</c:v>
                </c:pt>
                <c:pt idx="60">
                  <c:v>1930</c:v>
                </c:pt>
                <c:pt idx="61">
                  <c:v>1931</c:v>
                </c:pt>
                <c:pt idx="62">
                  <c:v>1932</c:v>
                </c:pt>
                <c:pt idx="63">
                  <c:v>1933</c:v>
                </c:pt>
                <c:pt idx="64">
                  <c:v>1934</c:v>
                </c:pt>
                <c:pt idx="65">
                  <c:v>1935</c:v>
                </c:pt>
                <c:pt idx="66">
                  <c:v>1936</c:v>
                </c:pt>
                <c:pt idx="67">
                  <c:v>1937</c:v>
                </c:pt>
                <c:pt idx="68">
                  <c:v>1938</c:v>
                </c:pt>
                <c:pt idx="69">
                  <c:v>1939</c:v>
                </c:pt>
                <c:pt idx="70">
                  <c:v>1940</c:v>
                </c:pt>
                <c:pt idx="71">
                  <c:v>1941</c:v>
                </c:pt>
                <c:pt idx="72">
                  <c:v>1942</c:v>
                </c:pt>
                <c:pt idx="73">
                  <c:v>1943</c:v>
                </c:pt>
                <c:pt idx="74">
                  <c:v>1944</c:v>
                </c:pt>
                <c:pt idx="75">
                  <c:v>1945</c:v>
                </c:pt>
                <c:pt idx="76">
                  <c:v>1946</c:v>
                </c:pt>
                <c:pt idx="77">
                  <c:v>1947</c:v>
                </c:pt>
                <c:pt idx="78">
                  <c:v>1948</c:v>
                </c:pt>
                <c:pt idx="79">
                  <c:v>1949</c:v>
                </c:pt>
                <c:pt idx="80">
                  <c:v>1950</c:v>
                </c:pt>
                <c:pt idx="81">
                  <c:v>1951</c:v>
                </c:pt>
                <c:pt idx="82">
                  <c:v>1952</c:v>
                </c:pt>
                <c:pt idx="83">
                  <c:v>1953</c:v>
                </c:pt>
                <c:pt idx="84">
                  <c:v>1954</c:v>
                </c:pt>
                <c:pt idx="85">
                  <c:v>1955</c:v>
                </c:pt>
                <c:pt idx="86">
                  <c:v>1956</c:v>
                </c:pt>
                <c:pt idx="87">
                  <c:v>1957</c:v>
                </c:pt>
                <c:pt idx="88">
                  <c:v>1958</c:v>
                </c:pt>
                <c:pt idx="89">
                  <c:v>1959</c:v>
                </c:pt>
                <c:pt idx="90">
                  <c:v>1960</c:v>
                </c:pt>
                <c:pt idx="91">
                  <c:v>1961</c:v>
                </c:pt>
                <c:pt idx="92">
                  <c:v>1962</c:v>
                </c:pt>
                <c:pt idx="93">
                  <c:v>1963</c:v>
                </c:pt>
                <c:pt idx="94">
                  <c:v>1964</c:v>
                </c:pt>
                <c:pt idx="95">
                  <c:v>1965</c:v>
                </c:pt>
                <c:pt idx="96">
                  <c:v>1966</c:v>
                </c:pt>
                <c:pt idx="97">
                  <c:v>1967</c:v>
                </c:pt>
                <c:pt idx="98">
                  <c:v>1968</c:v>
                </c:pt>
                <c:pt idx="99">
                  <c:v>1969</c:v>
                </c:pt>
                <c:pt idx="100">
                  <c:v>1970</c:v>
                </c:pt>
                <c:pt idx="101">
                  <c:v>1971</c:v>
                </c:pt>
                <c:pt idx="102">
                  <c:v>1972</c:v>
                </c:pt>
                <c:pt idx="103">
                  <c:v>1973</c:v>
                </c:pt>
                <c:pt idx="104">
                  <c:v>1974</c:v>
                </c:pt>
                <c:pt idx="105">
                  <c:v>1975</c:v>
                </c:pt>
                <c:pt idx="106">
                  <c:v>1976</c:v>
                </c:pt>
                <c:pt idx="107">
                  <c:v>1977</c:v>
                </c:pt>
                <c:pt idx="108">
                  <c:v>1978</c:v>
                </c:pt>
                <c:pt idx="109">
                  <c:v>1979</c:v>
                </c:pt>
                <c:pt idx="110">
                  <c:v>1980</c:v>
                </c:pt>
                <c:pt idx="111">
                  <c:v>1981</c:v>
                </c:pt>
                <c:pt idx="112">
                  <c:v>1982</c:v>
                </c:pt>
                <c:pt idx="113">
                  <c:v>1983</c:v>
                </c:pt>
                <c:pt idx="114">
                  <c:v>1984</c:v>
                </c:pt>
                <c:pt idx="115">
                  <c:v>1985</c:v>
                </c:pt>
                <c:pt idx="116">
                  <c:v>1986</c:v>
                </c:pt>
                <c:pt idx="117">
                  <c:v>1987</c:v>
                </c:pt>
                <c:pt idx="118">
                  <c:v>1988</c:v>
                </c:pt>
                <c:pt idx="119">
                  <c:v>1989</c:v>
                </c:pt>
                <c:pt idx="120">
                  <c:v>1990</c:v>
                </c:pt>
                <c:pt idx="121">
                  <c:v>1991</c:v>
                </c:pt>
                <c:pt idx="122">
                  <c:v>1992</c:v>
                </c:pt>
                <c:pt idx="123">
                  <c:v>1993</c:v>
                </c:pt>
                <c:pt idx="124">
                  <c:v>1994</c:v>
                </c:pt>
                <c:pt idx="125">
                  <c:v>1995</c:v>
                </c:pt>
                <c:pt idx="126">
                  <c:v>1996</c:v>
                </c:pt>
                <c:pt idx="127">
                  <c:v>1997</c:v>
                </c:pt>
                <c:pt idx="128">
                  <c:v>1998</c:v>
                </c:pt>
                <c:pt idx="129">
                  <c:v>1999</c:v>
                </c:pt>
                <c:pt idx="130">
                  <c:v>2000</c:v>
                </c:pt>
                <c:pt idx="131">
                  <c:v>2001</c:v>
                </c:pt>
                <c:pt idx="132">
                  <c:v>2002</c:v>
                </c:pt>
                <c:pt idx="133">
                  <c:v>2003</c:v>
                </c:pt>
                <c:pt idx="134">
                  <c:v>2004</c:v>
                </c:pt>
                <c:pt idx="135">
                  <c:v>2005</c:v>
                </c:pt>
                <c:pt idx="136">
                  <c:v>2006</c:v>
                </c:pt>
                <c:pt idx="137">
                  <c:v>2007</c:v>
                </c:pt>
                <c:pt idx="138">
                  <c:v>2008</c:v>
                </c:pt>
                <c:pt idx="139">
                  <c:v>2009</c:v>
                </c:pt>
                <c:pt idx="140">
                  <c:v>2010</c:v>
                </c:pt>
                <c:pt idx="141">
                  <c:v>2011</c:v>
                </c:pt>
                <c:pt idx="142">
                  <c:v>2012</c:v>
                </c:pt>
                <c:pt idx="143">
                  <c:v>2013</c:v>
                </c:pt>
                <c:pt idx="144">
                  <c:v>2014</c:v>
                </c:pt>
                <c:pt idx="145">
                  <c:v>2015</c:v>
                </c:pt>
                <c:pt idx="146">
                  <c:v>2016</c:v>
                </c:pt>
                <c:pt idx="147">
                  <c:v>2017</c:v>
                </c:pt>
                <c:pt idx="148">
                  <c:v>2017</c:v>
                </c:pt>
                <c:pt idx="149">
                  <c:v>2018</c:v>
                </c:pt>
                <c:pt idx="150">
                  <c:v>2018</c:v>
                </c:pt>
                <c:pt idx="151">
                  <c:v>2025</c:v>
                </c:pt>
              </c:numCache>
            </c:numRef>
          </c:cat>
          <c:val>
            <c:numRef>
              <c:f>s64_2018_Total_Emissions_by_sou!$D$2:$D$153</c:f>
              <c:numCache>
                <c:formatCode>General</c:formatCode>
                <c:ptCount val="15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3.6666666666666666E-3</c:v>
                </c:pt>
                <c:pt idx="16">
                  <c:v>7.3333333333333332E-3</c:v>
                </c:pt>
                <c:pt idx="17">
                  <c:v>1.0999999999999999E-2</c:v>
                </c:pt>
                <c:pt idx="18">
                  <c:v>1.8333333333333333E-2</c:v>
                </c:pt>
                <c:pt idx="19">
                  <c:v>1.0999999999999999E-2</c:v>
                </c:pt>
                <c:pt idx="20">
                  <c:v>1.0999999999999999E-2</c:v>
                </c:pt>
                <c:pt idx="21">
                  <c:v>7.3333333333333332E-3</c:v>
                </c:pt>
                <c:pt idx="22">
                  <c:v>7.3333333333333332E-3</c:v>
                </c:pt>
                <c:pt idx="23">
                  <c:v>7.3333333333333332E-3</c:v>
                </c:pt>
                <c:pt idx="24">
                  <c:v>7.3333333333333332E-3</c:v>
                </c:pt>
                <c:pt idx="25">
                  <c:v>7.3333333333333332E-3</c:v>
                </c:pt>
                <c:pt idx="26">
                  <c:v>7.3333333333333332E-3</c:v>
                </c:pt>
                <c:pt idx="27">
                  <c:v>7.3333333333333332E-3</c:v>
                </c:pt>
                <c:pt idx="28">
                  <c:v>7.3333333333333332E-3</c:v>
                </c:pt>
                <c:pt idx="29">
                  <c:v>1.0999999999999999E-2</c:v>
                </c:pt>
                <c:pt idx="30">
                  <c:v>1.0999999999999999E-2</c:v>
                </c:pt>
                <c:pt idx="31">
                  <c:v>1.4666666666666666E-2</c:v>
                </c:pt>
                <c:pt idx="32">
                  <c:v>1.4666666666666666E-2</c:v>
                </c:pt>
                <c:pt idx="33">
                  <c:v>1.4666666666666666E-2</c:v>
                </c:pt>
                <c:pt idx="34">
                  <c:v>1.4666666666666666E-2</c:v>
                </c:pt>
                <c:pt idx="35">
                  <c:v>1.8333333333333333E-2</c:v>
                </c:pt>
                <c:pt idx="36">
                  <c:v>1.8333333333333333E-2</c:v>
                </c:pt>
                <c:pt idx="37">
                  <c:v>1.8333333333333333E-2</c:v>
                </c:pt>
                <c:pt idx="38">
                  <c:v>1.8333333333333333E-2</c:v>
                </c:pt>
                <c:pt idx="39">
                  <c:v>2.1999999999999999E-2</c:v>
                </c:pt>
                <c:pt idx="40">
                  <c:v>2.5666666666666667E-2</c:v>
                </c:pt>
                <c:pt idx="41">
                  <c:v>2.5666666666666667E-2</c:v>
                </c:pt>
                <c:pt idx="42">
                  <c:v>2.9333333333333333E-2</c:v>
                </c:pt>
                <c:pt idx="43">
                  <c:v>2.9333333333333333E-2</c:v>
                </c:pt>
                <c:pt idx="44">
                  <c:v>2.9333333333333333E-2</c:v>
                </c:pt>
                <c:pt idx="45">
                  <c:v>3.2999999999999995E-2</c:v>
                </c:pt>
                <c:pt idx="46">
                  <c:v>3.6666666666666667E-2</c:v>
                </c:pt>
                <c:pt idx="47">
                  <c:v>4.0333333333333332E-2</c:v>
                </c:pt>
                <c:pt idx="48">
                  <c:v>3.6666666666666667E-2</c:v>
                </c:pt>
                <c:pt idx="49">
                  <c:v>3.6666666666666667E-2</c:v>
                </c:pt>
                <c:pt idx="50">
                  <c:v>4.0333333333333332E-2</c:v>
                </c:pt>
                <c:pt idx="51">
                  <c:v>3.6666666666666667E-2</c:v>
                </c:pt>
                <c:pt idx="52">
                  <c:v>4.0333333333333332E-2</c:v>
                </c:pt>
                <c:pt idx="53">
                  <c:v>5.1333333333333335E-2</c:v>
                </c:pt>
                <c:pt idx="54">
                  <c:v>5.8666666666666666E-2</c:v>
                </c:pt>
                <c:pt idx="55">
                  <c:v>6.2333333333333338E-2</c:v>
                </c:pt>
                <c:pt idx="56">
                  <c:v>6.9666666666666668E-2</c:v>
                </c:pt>
                <c:pt idx="57">
                  <c:v>7.6999999999999999E-2</c:v>
                </c:pt>
                <c:pt idx="58">
                  <c:v>8.433333333333333E-2</c:v>
                </c:pt>
                <c:pt idx="59">
                  <c:v>0.10266666666666667</c:v>
                </c:pt>
                <c:pt idx="60">
                  <c:v>0.10266666666666667</c:v>
                </c:pt>
                <c:pt idx="61">
                  <c:v>9.1666666666666674E-2</c:v>
                </c:pt>
                <c:pt idx="62">
                  <c:v>8.7999999999999995E-2</c:v>
                </c:pt>
                <c:pt idx="63">
                  <c:v>9.1666666666666674E-2</c:v>
                </c:pt>
                <c:pt idx="64">
                  <c:v>0.10266666666666667</c:v>
                </c:pt>
                <c:pt idx="65">
                  <c:v>0.10999999999999999</c:v>
                </c:pt>
                <c:pt idx="66">
                  <c:v>0.12466666666666668</c:v>
                </c:pt>
                <c:pt idx="67">
                  <c:v>0.13933333333333334</c:v>
                </c:pt>
                <c:pt idx="68">
                  <c:v>0.13566666666666666</c:v>
                </c:pt>
                <c:pt idx="69">
                  <c:v>0.13933333333333334</c:v>
                </c:pt>
                <c:pt idx="70">
                  <c:v>0.154</c:v>
                </c:pt>
                <c:pt idx="71">
                  <c:v>0.154</c:v>
                </c:pt>
                <c:pt idx="72">
                  <c:v>0.16499999999999998</c:v>
                </c:pt>
                <c:pt idx="73">
                  <c:v>0.18333333333333335</c:v>
                </c:pt>
                <c:pt idx="74">
                  <c:v>0.19799999999999998</c:v>
                </c:pt>
                <c:pt idx="75">
                  <c:v>0.21633333333333332</c:v>
                </c:pt>
                <c:pt idx="76">
                  <c:v>0.22366666666666665</c:v>
                </c:pt>
                <c:pt idx="77">
                  <c:v>0.24566666666666667</c:v>
                </c:pt>
                <c:pt idx="78">
                  <c:v>0.27866666666666667</c:v>
                </c:pt>
                <c:pt idx="79">
                  <c:v>0.29699999999999999</c:v>
                </c:pt>
                <c:pt idx="80">
                  <c:v>0.35566666666666669</c:v>
                </c:pt>
                <c:pt idx="81">
                  <c:v>0.42166666666666669</c:v>
                </c:pt>
                <c:pt idx="82">
                  <c:v>0.45466666666666666</c:v>
                </c:pt>
                <c:pt idx="83">
                  <c:v>0.48033333333333333</c:v>
                </c:pt>
                <c:pt idx="84">
                  <c:v>0.50600000000000001</c:v>
                </c:pt>
                <c:pt idx="85">
                  <c:v>0.54999999999999993</c:v>
                </c:pt>
                <c:pt idx="86">
                  <c:v>0.59033333333333338</c:v>
                </c:pt>
                <c:pt idx="87">
                  <c:v>0.65266666666666662</c:v>
                </c:pt>
                <c:pt idx="88">
                  <c:v>0.70399999999999996</c:v>
                </c:pt>
                <c:pt idx="89">
                  <c:v>0.7553333333333333</c:v>
                </c:pt>
                <c:pt idx="90">
                  <c:v>0.83233333333333337</c:v>
                </c:pt>
                <c:pt idx="91">
                  <c:v>0.87999999999999989</c:v>
                </c:pt>
                <c:pt idx="92">
                  <c:v>0.96433333333333338</c:v>
                </c:pt>
                <c:pt idx="93">
                  <c:v>1.0486666666666666</c:v>
                </c:pt>
                <c:pt idx="94">
                  <c:v>1.1586666666666667</c:v>
                </c:pt>
                <c:pt idx="95">
                  <c:v>1.2356666666666667</c:v>
                </c:pt>
                <c:pt idx="96">
                  <c:v>1.3346666666666667</c:v>
                </c:pt>
                <c:pt idx="97">
                  <c:v>1.4373333333333334</c:v>
                </c:pt>
                <c:pt idx="98">
                  <c:v>1.5546666666666666</c:v>
                </c:pt>
                <c:pt idx="99">
                  <c:v>1.7123333333333333</c:v>
                </c:pt>
                <c:pt idx="100">
                  <c:v>1.8076666666666665</c:v>
                </c:pt>
                <c:pt idx="101">
                  <c:v>1.9433333333333334</c:v>
                </c:pt>
                <c:pt idx="102">
                  <c:v>2.0533333333333332</c:v>
                </c:pt>
                <c:pt idx="103">
                  <c:v>2.1559999999999997</c:v>
                </c:pt>
                <c:pt idx="104">
                  <c:v>2.1889999999999996</c:v>
                </c:pt>
                <c:pt idx="105">
                  <c:v>2.2146666666666666</c:v>
                </c:pt>
                <c:pt idx="106">
                  <c:v>2.31</c:v>
                </c:pt>
                <c:pt idx="107">
                  <c:v>2.3833333333333333</c:v>
                </c:pt>
                <c:pt idx="108">
                  <c:v>2.4933333333333336</c:v>
                </c:pt>
                <c:pt idx="109">
                  <c:v>2.6436666666666664</c:v>
                </c:pt>
                <c:pt idx="110">
                  <c:v>2.7023333333333333</c:v>
                </c:pt>
                <c:pt idx="111">
                  <c:v>2.7683333333333331</c:v>
                </c:pt>
                <c:pt idx="112">
                  <c:v>2.706</c:v>
                </c:pt>
                <c:pt idx="113">
                  <c:v>2.7096666666666667</c:v>
                </c:pt>
                <c:pt idx="114">
                  <c:v>2.9590000000000001</c:v>
                </c:pt>
                <c:pt idx="115">
                  <c:v>3.0616666666666665</c:v>
                </c:pt>
                <c:pt idx="116">
                  <c:v>3.043333333333333</c:v>
                </c:pt>
                <c:pt idx="117">
                  <c:v>3.2706666666666666</c:v>
                </c:pt>
                <c:pt idx="118">
                  <c:v>3.4283333333333332</c:v>
                </c:pt>
                <c:pt idx="119">
                  <c:v>3.6006666666666667</c:v>
                </c:pt>
                <c:pt idx="120">
                  <c:v>3.762</c:v>
                </c:pt>
                <c:pt idx="121">
                  <c:v>3.8536666666666664</c:v>
                </c:pt>
                <c:pt idx="122">
                  <c:v>3.9783333333333331</c:v>
                </c:pt>
                <c:pt idx="123">
                  <c:v>4.0956666666666663</c:v>
                </c:pt>
                <c:pt idx="124">
                  <c:v>4.1543333333333328</c:v>
                </c:pt>
                <c:pt idx="125">
                  <c:v>4.2203333333333335</c:v>
                </c:pt>
                <c:pt idx="126">
                  <c:v>4.3926666666666661</c:v>
                </c:pt>
                <c:pt idx="127">
                  <c:v>4.3890000000000002</c:v>
                </c:pt>
                <c:pt idx="128">
                  <c:v>4.4879999999999995</c:v>
                </c:pt>
                <c:pt idx="129">
                  <c:v>4.6126666666666667</c:v>
                </c:pt>
                <c:pt idx="130">
                  <c:v>4.7263333333333328</c:v>
                </c:pt>
                <c:pt idx="131">
                  <c:v>4.825333333333333</c:v>
                </c:pt>
                <c:pt idx="132">
                  <c:v>4.9206666666666665</c:v>
                </c:pt>
                <c:pt idx="133">
                  <c:v>5.1223333333333336</c:v>
                </c:pt>
                <c:pt idx="134">
                  <c:v>5.2910000000000004</c:v>
                </c:pt>
                <c:pt idx="135">
                  <c:v>5.4450000000000003</c:v>
                </c:pt>
                <c:pt idx="136">
                  <c:v>5.6246666666666663</c:v>
                </c:pt>
                <c:pt idx="137">
                  <c:v>5.7273333333333332</c:v>
                </c:pt>
                <c:pt idx="138">
                  <c:v>5.9766666666666657</c:v>
                </c:pt>
                <c:pt idx="139">
                  <c:v>5.8079999999999998</c:v>
                </c:pt>
                <c:pt idx="140">
                  <c:v>6.2186666666666666</c:v>
                </c:pt>
                <c:pt idx="141">
                  <c:v>6.4386666666666663</c:v>
                </c:pt>
                <c:pt idx="142">
                  <c:v>6.5376666666666665</c:v>
                </c:pt>
                <c:pt idx="143">
                  <c:v>6.6219999999999999</c:v>
                </c:pt>
                <c:pt idx="144">
                  <c:v>6.684333333333333</c:v>
                </c:pt>
                <c:pt idx="145">
                  <c:v>6.8328296666666661</c:v>
                </c:pt>
                <c:pt idx="146">
                  <c:v>7.0294913333333326</c:v>
                </c:pt>
                <c:pt idx="147">
                  <c:v>7.2187206666666661</c:v>
                </c:pt>
                <c:pt idx="148">
                  <c:v>0</c:v>
                </c:pt>
                <c:pt idx="149">
                  <c:v>0</c:v>
                </c:pt>
                <c:pt idx="150">
                  <c:v>6.2186666666666666</c:v>
                </c:pt>
                <c:pt idx="151">
                  <c:v>6.2186666666666666</c:v>
                </c:pt>
              </c:numCache>
            </c:numRef>
          </c:val>
          <c:extLst>
            <c:ext xmlns:c16="http://schemas.microsoft.com/office/drawing/2014/chart" uri="{C3380CC4-5D6E-409C-BE32-E72D297353CC}">
              <c16:uniqueId val="{00000003-A4C3-426F-B9AA-605DA7D2FCBC}"/>
            </c:ext>
          </c:extLst>
        </c:ser>
        <c:ser>
          <c:idx val="1"/>
          <c:order val="4"/>
          <c:tx>
            <c:strRef>
              <c:f>s64_2018_Total_Emissions_by_sou!$C$1</c:f>
              <c:strCache>
                <c:ptCount val="1"/>
                <c:pt idx="0">
                  <c:v>Oil</c:v>
                </c:pt>
              </c:strCache>
            </c:strRef>
          </c:tx>
          <c:spPr>
            <a:solidFill>
              <a:srgbClr val="95CBE5"/>
            </a:solidFill>
            <a:ln>
              <a:noFill/>
            </a:ln>
            <a:effectLst/>
          </c:spPr>
          <c:cat>
            <c:numRef>
              <c:f>s64_2018_Total_Emissions_by_sou!$A$2:$A$153</c:f>
              <c:numCache>
                <c:formatCode>General</c:formatCode>
                <c:ptCount val="152"/>
                <c:pt idx="0">
                  <c:v>1870</c:v>
                </c:pt>
                <c:pt idx="1">
                  <c:v>1871</c:v>
                </c:pt>
                <c:pt idx="2">
                  <c:v>1872</c:v>
                </c:pt>
                <c:pt idx="3">
                  <c:v>1873</c:v>
                </c:pt>
                <c:pt idx="4">
                  <c:v>1874</c:v>
                </c:pt>
                <c:pt idx="5">
                  <c:v>1875</c:v>
                </c:pt>
                <c:pt idx="6">
                  <c:v>1876</c:v>
                </c:pt>
                <c:pt idx="7">
                  <c:v>1877</c:v>
                </c:pt>
                <c:pt idx="8">
                  <c:v>1878</c:v>
                </c:pt>
                <c:pt idx="9">
                  <c:v>1879</c:v>
                </c:pt>
                <c:pt idx="10">
                  <c:v>1880</c:v>
                </c:pt>
                <c:pt idx="11">
                  <c:v>1881</c:v>
                </c:pt>
                <c:pt idx="12">
                  <c:v>1882</c:v>
                </c:pt>
                <c:pt idx="13">
                  <c:v>1883</c:v>
                </c:pt>
                <c:pt idx="14">
                  <c:v>1884</c:v>
                </c:pt>
                <c:pt idx="15">
                  <c:v>1885</c:v>
                </c:pt>
                <c:pt idx="16">
                  <c:v>1886</c:v>
                </c:pt>
                <c:pt idx="17">
                  <c:v>1887</c:v>
                </c:pt>
                <c:pt idx="18">
                  <c:v>1888</c:v>
                </c:pt>
                <c:pt idx="19">
                  <c:v>1889</c:v>
                </c:pt>
                <c:pt idx="20">
                  <c:v>1890</c:v>
                </c:pt>
                <c:pt idx="21">
                  <c:v>1891</c:v>
                </c:pt>
                <c:pt idx="22">
                  <c:v>1892</c:v>
                </c:pt>
                <c:pt idx="23">
                  <c:v>1893</c:v>
                </c:pt>
                <c:pt idx="24">
                  <c:v>1894</c:v>
                </c:pt>
                <c:pt idx="25">
                  <c:v>1895</c:v>
                </c:pt>
                <c:pt idx="26">
                  <c:v>1896</c:v>
                </c:pt>
                <c:pt idx="27">
                  <c:v>1897</c:v>
                </c:pt>
                <c:pt idx="28">
                  <c:v>1898</c:v>
                </c:pt>
                <c:pt idx="29">
                  <c:v>1899</c:v>
                </c:pt>
                <c:pt idx="30">
                  <c:v>1900</c:v>
                </c:pt>
                <c:pt idx="31">
                  <c:v>1901</c:v>
                </c:pt>
                <c:pt idx="32">
                  <c:v>1902</c:v>
                </c:pt>
                <c:pt idx="33">
                  <c:v>1903</c:v>
                </c:pt>
                <c:pt idx="34">
                  <c:v>1904</c:v>
                </c:pt>
                <c:pt idx="35">
                  <c:v>1905</c:v>
                </c:pt>
                <c:pt idx="36">
                  <c:v>1906</c:v>
                </c:pt>
                <c:pt idx="37">
                  <c:v>1907</c:v>
                </c:pt>
                <c:pt idx="38">
                  <c:v>1908</c:v>
                </c:pt>
                <c:pt idx="39">
                  <c:v>1909</c:v>
                </c:pt>
                <c:pt idx="40">
                  <c:v>1910</c:v>
                </c:pt>
                <c:pt idx="41">
                  <c:v>1911</c:v>
                </c:pt>
                <c:pt idx="42">
                  <c:v>1912</c:v>
                </c:pt>
                <c:pt idx="43">
                  <c:v>1913</c:v>
                </c:pt>
                <c:pt idx="44">
                  <c:v>1914</c:v>
                </c:pt>
                <c:pt idx="45">
                  <c:v>1915</c:v>
                </c:pt>
                <c:pt idx="46">
                  <c:v>1916</c:v>
                </c:pt>
                <c:pt idx="47">
                  <c:v>1917</c:v>
                </c:pt>
                <c:pt idx="48">
                  <c:v>1918</c:v>
                </c:pt>
                <c:pt idx="49">
                  <c:v>1919</c:v>
                </c:pt>
                <c:pt idx="50">
                  <c:v>1920</c:v>
                </c:pt>
                <c:pt idx="51">
                  <c:v>1921</c:v>
                </c:pt>
                <c:pt idx="52">
                  <c:v>1922</c:v>
                </c:pt>
                <c:pt idx="53">
                  <c:v>1923</c:v>
                </c:pt>
                <c:pt idx="54">
                  <c:v>1924</c:v>
                </c:pt>
                <c:pt idx="55">
                  <c:v>1925</c:v>
                </c:pt>
                <c:pt idx="56">
                  <c:v>1926</c:v>
                </c:pt>
                <c:pt idx="57">
                  <c:v>1927</c:v>
                </c:pt>
                <c:pt idx="58">
                  <c:v>1928</c:v>
                </c:pt>
                <c:pt idx="59">
                  <c:v>1929</c:v>
                </c:pt>
                <c:pt idx="60">
                  <c:v>1930</c:v>
                </c:pt>
                <c:pt idx="61">
                  <c:v>1931</c:v>
                </c:pt>
                <c:pt idx="62">
                  <c:v>1932</c:v>
                </c:pt>
                <c:pt idx="63">
                  <c:v>1933</c:v>
                </c:pt>
                <c:pt idx="64">
                  <c:v>1934</c:v>
                </c:pt>
                <c:pt idx="65">
                  <c:v>1935</c:v>
                </c:pt>
                <c:pt idx="66">
                  <c:v>1936</c:v>
                </c:pt>
                <c:pt idx="67">
                  <c:v>1937</c:v>
                </c:pt>
                <c:pt idx="68">
                  <c:v>1938</c:v>
                </c:pt>
                <c:pt idx="69">
                  <c:v>1939</c:v>
                </c:pt>
                <c:pt idx="70">
                  <c:v>1940</c:v>
                </c:pt>
                <c:pt idx="71">
                  <c:v>1941</c:v>
                </c:pt>
                <c:pt idx="72">
                  <c:v>1942</c:v>
                </c:pt>
                <c:pt idx="73">
                  <c:v>1943</c:v>
                </c:pt>
                <c:pt idx="74">
                  <c:v>1944</c:v>
                </c:pt>
                <c:pt idx="75">
                  <c:v>1945</c:v>
                </c:pt>
                <c:pt idx="76">
                  <c:v>1946</c:v>
                </c:pt>
                <c:pt idx="77">
                  <c:v>1947</c:v>
                </c:pt>
                <c:pt idx="78">
                  <c:v>1948</c:v>
                </c:pt>
                <c:pt idx="79">
                  <c:v>1949</c:v>
                </c:pt>
                <c:pt idx="80">
                  <c:v>1950</c:v>
                </c:pt>
                <c:pt idx="81">
                  <c:v>1951</c:v>
                </c:pt>
                <c:pt idx="82">
                  <c:v>1952</c:v>
                </c:pt>
                <c:pt idx="83">
                  <c:v>1953</c:v>
                </c:pt>
                <c:pt idx="84">
                  <c:v>1954</c:v>
                </c:pt>
                <c:pt idx="85">
                  <c:v>1955</c:v>
                </c:pt>
                <c:pt idx="86">
                  <c:v>1956</c:v>
                </c:pt>
                <c:pt idx="87">
                  <c:v>1957</c:v>
                </c:pt>
                <c:pt idx="88">
                  <c:v>1958</c:v>
                </c:pt>
                <c:pt idx="89">
                  <c:v>1959</c:v>
                </c:pt>
                <c:pt idx="90">
                  <c:v>1960</c:v>
                </c:pt>
                <c:pt idx="91">
                  <c:v>1961</c:v>
                </c:pt>
                <c:pt idx="92">
                  <c:v>1962</c:v>
                </c:pt>
                <c:pt idx="93">
                  <c:v>1963</c:v>
                </c:pt>
                <c:pt idx="94">
                  <c:v>1964</c:v>
                </c:pt>
                <c:pt idx="95">
                  <c:v>1965</c:v>
                </c:pt>
                <c:pt idx="96">
                  <c:v>1966</c:v>
                </c:pt>
                <c:pt idx="97">
                  <c:v>1967</c:v>
                </c:pt>
                <c:pt idx="98">
                  <c:v>1968</c:v>
                </c:pt>
                <c:pt idx="99">
                  <c:v>1969</c:v>
                </c:pt>
                <c:pt idx="100">
                  <c:v>1970</c:v>
                </c:pt>
                <c:pt idx="101">
                  <c:v>1971</c:v>
                </c:pt>
                <c:pt idx="102">
                  <c:v>1972</c:v>
                </c:pt>
                <c:pt idx="103">
                  <c:v>1973</c:v>
                </c:pt>
                <c:pt idx="104">
                  <c:v>1974</c:v>
                </c:pt>
                <c:pt idx="105">
                  <c:v>1975</c:v>
                </c:pt>
                <c:pt idx="106">
                  <c:v>1976</c:v>
                </c:pt>
                <c:pt idx="107">
                  <c:v>1977</c:v>
                </c:pt>
                <c:pt idx="108">
                  <c:v>1978</c:v>
                </c:pt>
                <c:pt idx="109">
                  <c:v>1979</c:v>
                </c:pt>
                <c:pt idx="110">
                  <c:v>1980</c:v>
                </c:pt>
                <c:pt idx="111">
                  <c:v>1981</c:v>
                </c:pt>
                <c:pt idx="112">
                  <c:v>1982</c:v>
                </c:pt>
                <c:pt idx="113">
                  <c:v>1983</c:v>
                </c:pt>
                <c:pt idx="114">
                  <c:v>1984</c:v>
                </c:pt>
                <c:pt idx="115">
                  <c:v>1985</c:v>
                </c:pt>
                <c:pt idx="116">
                  <c:v>1986</c:v>
                </c:pt>
                <c:pt idx="117">
                  <c:v>1987</c:v>
                </c:pt>
                <c:pt idx="118">
                  <c:v>1988</c:v>
                </c:pt>
                <c:pt idx="119">
                  <c:v>1989</c:v>
                </c:pt>
                <c:pt idx="120">
                  <c:v>1990</c:v>
                </c:pt>
                <c:pt idx="121">
                  <c:v>1991</c:v>
                </c:pt>
                <c:pt idx="122">
                  <c:v>1992</c:v>
                </c:pt>
                <c:pt idx="123">
                  <c:v>1993</c:v>
                </c:pt>
                <c:pt idx="124">
                  <c:v>1994</c:v>
                </c:pt>
                <c:pt idx="125">
                  <c:v>1995</c:v>
                </c:pt>
                <c:pt idx="126">
                  <c:v>1996</c:v>
                </c:pt>
                <c:pt idx="127">
                  <c:v>1997</c:v>
                </c:pt>
                <c:pt idx="128">
                  <c:v>1998</c:v>
                </c:pt>
                <c:pt idx="129">
                  <c:v>1999</c:v>
                </c:pt>
                <c:pt idx="130">
                  <c:v>2000</c:v>
                </c:pt>
                <c:pt idx="131">
                  <c:v>2001</c:v>
                </c:pt>
                <c:pt idx="132">
                  <c:v>2002</c:v>
                </c:pt>
                <c:pt idx="133">
                  <c:v>2003</c:v>
                </c:pt>
                <c:pt idx="134">
                  <c:v>2004</c:v>
                </c:pt>
                <c:pt idx="135">
                  <c:v>2005</c:v>
                </c:pt>
                <c:pt idx="136">
                  <c:v>2006</c:v>
                </c:pt>
                <c:pt idx="137">
                  <c:v>2007</c:v>
                </c:pt>
                <c:pt idx="138">
                  <c:v>2008</c:v>
                </c:pt>
                <c:pt idx="139">
                  <c:v>2009</c:v>
                </c:pt>
                <c:pt idx="140">
                  <c:v>2010</c:v>
                </c:pt>
                <c:pt idx="141">
                  <c:v>2011</c:v>
                </c:pt>
                <c:pt idx="142">
                  <c:v>2012</c:v>
                </c:pt>
                <c:pt idx="143">
                  <c:v>2013</c:v>
                </c:pt>
                <c:pt idx="144">
                  <c:v>2014</c:v>
                </c:pt>
                <c:pt idx="145">
                  <c:v>2015</c:v>
                </c:pt>
                <c:pt idx="146">
                  <c:v>2016</c:v>
                </c:pt>
                <c:pt idx="147">
                  <c:v>2017</c:v>
                </c:pt>
                <c:pt idx="148">
                  <c:v>2017</c:v>
                </c:pt>
                <c:pt idx="149">
                  <c:v>2018</c:v>
                </c:pt>
                <c:pt idx="150">
                  <c:v>2018</c:v>
                </c:pt>
                <c:pt idx="151">
                  <c:v>2025</c:v>
                </c:pt>
              </c:numCache>
            </c:numRef>
          </c:cat>
          <c:val>
            <c:numRef>
              <c:f>s64_2018_Total_Emissions_by_sou!$C$2:$C$153</c:f>
              <c:numCache>
                <c:formatCode>General</c:formatCode>
                <c:ptCount val="152"/>
                <c:pt idx="0">
                  <c:v>3.6666666666666666E-3</c:v>
                </c:pt>
                <c:pt idx="1">
                  <c:v>3.6666666666666666E-3</c:v>
                </c:pt>
                <c:pt idx="2">
                  <c:v>3.6666666666666666E-3</c:v>
                </c:pt>
                <c:pt idx="3">
                  <c:v>3.6666666666666666E-3</c:v>
                </c:pt>
                <c:pt idx="4">
                  <c:v>3.6666666666666666E-3</c:v>
                </c:pt>
                <c:pt idx="5">
                  <c:v>3.6666666666666666E-3</c:v>
                </c:pt>
                <c:pt idx="6">
                  <c:v>3.6666666666666666E-3</c:v>
                </c:pt>
                <c:pt idx="7">
                  <c:v>7.3333333333333332E-3</c:v>
                </c:pt>
                <c:pt idx="8">
                  <c:v>7.3333333333333332E-3</c:v>
                </c:pt>
                <c:pt idx="9">
                  <c:v>1.0999999999999999E-2</c:v>
                </c:pt>
                <c:pt idx="10">
                  <c:v>1.0999999999999999E-2</c:v>
                </c:pt>
                <c:pt idx="11">
                  <c:v>1.4666666666666666E-2</c:v>
                </c:pt>
                <c:pt idx="12">
                  <c:v>1.4666666666666666E-2</c:v>
                </c:pt>
                <c:pt idx="13">
                  <c:v>1.0999999999999999E-2</c:v>
                </c:pt>
                <c:pt idx="14">
                  <c:v>1.4666666666666666E-2</c:v>
                </c:pt>
                <c:pt idx="15">
                  <c:v>1.4666666666666666E-2</c:v>
                </c:pt>
                <c:pt idx="16">
                  <c:v>1.8333333333333333E-2</c:v>
                </c:pt>
                <c:pt idx="17">
                  <c:v>1.8333333333333333E-2</c:v>
                </c:pt>
                <c:pt idx="18">
                  <c:v>1.8333333333333333E-2</c:v>
                </c:pt>
                <c:pt idx="19">
                  <c:v>2.1999999999999999E-2</c:v>
                </c:pt>
                <c:pt idx="20">
                  <c:v>2.9333333333333333E-2</c:v>
                </c:pt>
                <c:pt idx="21">
                  <c:v>3.2999999999999995E-2</c:v>
                </c:pt>
                <c:pt idx="22">
                  <c:v>3.2999999999999995E-2</c:v>
                </c:pt>
                <c:pt idx="23">
                  <c:v>3.6666666666666667E-2</c:v>
                </c:pt>
                <c:pt idx="24">
                  <c:v>3.2999999999999995E-2</c:v>
                </c:pt>
                <c:pt idx="25">
                  <c:v>4.0333333333333332E-2</c:v>
                </c:pt>
                <c:pt idx="26">
                  <c:v>4.3999999999999997E-2</c:v>
                </c:pt>
                <c:pt idx="27">
                  <c:v>4.7666666666666663E-2</c:v>
                </c:pt>
                <c:pt idx="28">
                  <c:v>4.7666666666666663E-2</c:v>
                </c:pt>
                <c:pt idx="29">
                  <c:v>5.1333333333333335E-2</c:v>
                </c:pt>
                <c:pt idx="30">
                  <c:v>5.8666666666666666E-2</c:v>
                </c:pt>
                <c:pt idx="31">
                  <c:v>6.5999999999999989E-2</c:v>
                </c:pt>
                <c:pt idx="32">
                  <c:v>6.9666666666666668E-2</c:v>
                </c:pt>
                <c:pt idx="33">
                  <c:v>7.3333333333333334E-2</c:v>
                </c:pt>
                <c:pt idx="34">
                  <c:v>8.433333333333333E-2</c:v>
                </c:pt>
                <c:pt idx="35">
                  <c:v>8.433333333333333E-2</c:v>
                </c:pt>
                <c:pt idx="36">
                  <c:v>8.433333333333333E-2</c:v>
                </c:pt>
                <c:pt idx="37">
                  <c:v>0.10266666666666667</c:v>
                </c:pt>
                <c:pt idx="38">
                  <c:v>0.10999999999999999</c:v>
                </c:pt>
                <c:pt idx="39">
                  <c:v>0.11733333333333333</c:v>
                </c:pt>
                <c:pt idx="40">
                  <c:v>0.12466666666666668</c:v>
                </c:pt>
                <c:pt idx="41">
                  <c:v>0.13199999999999998</c:v>
                </c:pt>
                <c:pt idx="42">
                  <c:v>0.13566666666666666</c:v>
                </c:pt>
                <c:pt idx="43">
                  <c:v>0.15033333333333335</c:v>
                </c:pt>
                <c:pt idx="44">
                  <c:v>0.154</c:v>
                </c:pt>
                <c:pt idx="45">
                  <c:v>0.16499999999999998</c:v>
                </c:pt>
                <c:pt idx="46">
                  <c:v>0.17599999999999999</c:v>
                </c:pt>
                <c:pt idx="47">
                  <c:v>0.19799999999999998</c:v>
                </c:pt>
                <c:pt idx="48">
                  <c:v>0.19433333333333333</c:v>
                </c:pt>
                <c:pt idx="49">
                  <c:v>0.22366666666666665</c:v>
                </c:pt>
                <c:pt idx="50">
                  <c:v>0.28599999999999998</c:v>
                </c:pt>
                <c:pt idx="51">
                  <c:v>0.308</c:v>
                </c:pt>
                <c:pt idx="52">
                  <c:v>0.34466666666666668</c:v>
                </c:pt>
                <c:pt idx="53">
                  <c:v>0.40699999999999997</c:v>
                </c:pt>
                <c:pt idx="54">
                  <c:v>0.40333333333333332</c:v>
                </c:pt>
                <c:pt idx="55">
                  <c:v>0.42533333333333334</c:v>
                </c:pt>
                <c:pt idx="56">
                  <c:v>0.4363333333333333</c:v>
                </c:pt>
                <c:pt idx="57">
                  <c:v>0.4986666666666667</c:v>
                </c:pt>
                <c:pt idx="58">
                  <c:v>0.52433333333333332</c:v>
                </c:pt>
                <c:pt idx="59">
                  <c:v>0.58666666666666667</c:v>
                </c:pt>
                <c:pt idx="60">
                  <c:v>0.55733333333333335</c:v>
                </c:pt>
                <c:pt idx="61">
                  <c:v>0.53899999999999992</c:v>
                </c:pt>
                <c:pt idx="62">
                  <c:v>0.5169999999999999</c:v>
                </c:pt>
                <c:pt idx="63">
                  <c:v>0.56466666666666665</c:v>
                </c:pt>
                <c:pt idx="64">
                  <c:v>0.59399999999999997</c:v>
                </c:pt>
                <c:pt idx="65">
                  <c:v>0.64533333333333331</c:v>
                </c:pt>
                <c:pt idx="66">
                  <c:v>0.70399999999999996</c:v>
                </c:pt>
                <c:pt idx="67">
                  <c:v>0.80299999999999994</c:v>
                </c:pt>
                <c:pt idx="68">
                  <c:v>0.78466666666666662</c:v>
                </c:pt>
                <c:pt idx="69">
                  <c:v>0.81399999999999995</c:v>
                </c:pt>
                <c:pt idx="70">
                  <c:v>0.83966666666666667</c:v>
                </c:pt>
                <c:pt idx="71">
                  <c:v>0.86533333333333329</c:v>
                </c:pt>
                <c:pt idx="72">
                  <c:v>0.81399999999999995</c:v>
                </c:pt>
                <c:pt idx="73">
                  <c:v>0.8763333333333333</c:v>
                </c:pt>
                <c:pt idx="74">
                  <c:v>1.0083333333333333</c:v>
                </c:pt>
                <c:pt idx="75">
                  <c:v>1.0083333333333333</c:v>
                </c:pt>
                <c:pt idx="76">
                  <c:v>1.0706666666666667</c:v>
                </c:pt>
                <c:pt idx="77">
                  <c:v>1.1806666666666668</c:v>
                </c:pt>
                <c:pt idx="78">
                  <c:v>1.3346666666666667</c:v>
                </c:pt>
                <c:pt idx="79">
                  <c:v>1.3273333333333333</c:v>
                </c:pt>
                <c:pt idx="80">
                  <c:v>1.5509999999999999</c:v>
                </c:pt>
                <c:pt idx="81">
                  <c:v>1.7563333333333333</c:v>
                </c:pt>
                <c:pt idx="82">
                  <c:v>1.8479999999999999</c:v>
                </c:pt>
                <c:pt idx="83">
                  <c:v>1.9543333333333333</c:v>
                </c:pt>
                <c:pt idx="84">
                  <c:v>2.0423333333333336</c:v>
                </c:pt>
                <c:pt idx="85">
                  <c:v>2.2916666666666665</c:v>
                </c:pt>
                <c:pt idx="86">
                  <c:v>2.4896666666666669</c:v>
                </c:pt>
                <c:pt idx="87">
                  <c:v>2.6179999999999999</c:v>
                </c:pt>
                <c:pt idx="88">
                  <c:v>2.680333333333333</c:v>
                </c:pt>
                <c:pt idx="89">
                  <c:v>2.8929999999999998</c:v>
                </c:pt>
                <c:pt idx="90">
                  <c:v>3.113</c:v>
                </c:pt>
                <c:pt idx="91">
                  <c:v>3.3146666666666667</c:v>
                </c:pt>
                <c:pt idx="92">
                  <c:v>3.5933333333333333</c:v>
                </c:pt>
                <c:pt idx="93">
                  <c:v>3.8573333333333335</c:v>
                </c:pt>
                <c:pt idx="94">
                  <c:v>4.1689999999999996</c:v>
                </c:pt>
                <c:pt idx="95">
                  <c:v>4.4696666666666669</c:v>
                </c:pt>
                <c:pt idx="96">
                  <c:v>4.851</c:v>
                </c:pt>
                <c:pt idx="97">
                  <c:v>5.2176666666666662</c:v>
                </c:pt>
                <c:pt idx="98">
                  <c:v>5.6869999999999994</c:v>
                </c:pt>
                <c:pt idx="99">
                  <c:v>6.1343333333333332</c:v>
                </c:pt>
                <c:pt idx="100">
                  <c:v>6.7429999999999994</c:v>
                </c:pt>
                <c:pt idx="101">
                  <c:v>7.1390000000000002</c:v>
                </c:pt>
                <c:pt idx="102">
                  <c:v>7.5423333333333327</c:v>
                </c:pt>
                <c:pt idx="103">
                  <c:v>8.2170000000000005</c:v>
                </c:pt>
                <c:pt idx="104">
                  <c:v>8.2316666666666674</c:v>
                </c:pt>
                <c:pt idx="105">
                  <c:v>7.817333333333333</c:v>
                </c:pt>
                <c:pt idx="106">
                  <c:v>8.4846666666666657</c:v>
                </c:pt>
                <c:pt idx="107">
                  <c:v>8.7926666666666673</c:v>
                </c:pt>
                <c:pt idx="108">
                  <c:v>8.7706666666666653</c:v>
                </c:pt>
                <c:pt idx="109">
                  <c:v>9.3279999999999994</c:v>
                </c:pt>
                <c:pt idx="110">
                  <c:v>8.8806666666666665</c:v>
                </c:pt>
                <c:pt idx="111">
                  <c:v>8.3930000000000007</c:v>
                </c:pt>
                <c:pt idx="112">
                  <c:v>8.0519999999999996</c:v>
                </c:pt>
                <c:pt idx="113">
                  <c:v>7.9786666666666672</c:v>
                </c:pt>
                <c:pt idx="114">
                  <c:v>8.0629999999999988</c:v>
                </c:pt>
                <c:pt idx="115">
                  <c:v>8.0153333333333325</c:v>
                </c:pt>
                <c:pt idx="116">
                  <c:v>8.4076666666666675</c:v>
                </c:pt>
                <c:pt idx="117">
                  <c:v>8.4553333333333338</c:v>
                </c:pt>
                <c:pt idx="118">
                  <c:v>8.8439999999999994</c:v>
                </c:pt>
                <c:pt idx="119">
                  <c:v>9.0163333333333338</c:v>
                </c:pt>
                <c:pt idx="120">
                  <c:v>9.1373333333333324</c:v>
                </c:pt>
                <c:pt idx="121">
                  <c:v>9.536999999999999</c:v>
                </c:pt>
                <c:pt idx="122">
                  <c:v>9.1630000000000003</c:v>
                </c:pt>
                <c:pt idx="123">
                  <c:v>9.2216666666666676</c:v>
                </c:pt>
                <c:pt idx="124">
                  <c:v>9.3096666666666668</c:v>
                </c:pt>
                <c:pt idx="125">
                  <c:v>9.3866666666666667</c:v>
                </c:pt>
                <c:pt idx="126">
                  <c:v>9.6286666666666658</c:v>
                </c:pt>
                <c:pt idx="127">
                  <c:v>9.9036666666666662</c:v>
                </c:pt>
                <c:pt idx="128">
                  <c:v>10.130999999999998</c:v>
                </c:pt>
                <c:pt idx="129">
                  <c:v>10.050333333333333</c:v>
                </c:pt>
                <c:pt idx="130">
                  <c:v>10.431666666666667</c:v>
                </c:pt>
                <c:pt idx="131">
                  <c:v>10.442666666666666</c:v>
                </c:pt>
                <c:pt idx="132">
                  <c:v>10.383999999999999</c:v>
                </c:pt>
                <c:pt idx="133">
                  <c:v>10.846</c:v>
                </c:pt>
                <c:pt idx="134">
                  <c:v>11.157666666666668</c:v>
                </c:pt>
                <c:pt idx="135">
                  <c:v>11.249333333333333</c:v>
                </c:pt>
                <c:pt idx="136">
                  <c:v>11.333666666666668</c:v>
                </c:pt>
                <c:pt idx="137">
                  <c:v>11.260333333333334</c:v>
                </c:pt>
                <c:pt idx="138">
                  <c:v>11.377666666666666</c:v>
                </c:pt>
                <c:pt idx="139">
                  <c:v>11.153999999999998</c:v>
                </c:pt>
                <c:pt idx="140">
                  <c:v>11.392333333333333</c:v>
                </c:pt>
                <c:pt idx="141">
                  <c:v>11.491333333333332</c:v>
                </c:pt>
                <c:pt idx="142">
                  <c:v>11.733333333333334</c:v>
                </c:pt>
                <c:pt idx="143">
                  <c:v>11.806666666666667</c:v>
                </c:pt>
                <c:pt idx="144">
                  <c:v>12.026666666666666</c:v>
                </c:pt>
                <c:pt idx="145">
                  <c:v>12.248632000000001</c:v>
                </c:pt>
                <c:pt idx="146">
                  <c:v>12.471847666666665</c:v>
                </c:pt>
                <c:pt idx="147">
                  <c:v>12.648427</c:v>
                </c:pt>
                <c:pt idx="148">
                  <c:v>0</c:v>
                </c:pt>
                <c:pt idx="149">
                  <c:v>0</c:v>
                </c:pt>
                <c:pt idx="150">
                  <c:v>11.392333333333333</c:v>
                </c:pt>
                <c:pt idx="151">
                  <c:v>11.392333333333333</c:v>
                </c:pt>
              </c:numCache>
            </c:numRef>
          </c:val>
          <c:extLst>
            <c:ext xmlns:c16="http://schemas.microsoft.com/office/drawing/2014/chart" uri="{C3380CC4-5D6E-409C-BE32-E72D297353CC}">
              <c16:uniqueId val="{00000004-A4C3-426F-B9AA-605DA7D2FCBC}"/>
            </c:ext>
          </c:extLst>
        </c:ser>
        <c:dLbls>
          <c:showLegendKey val="0"/>
          <c:showVal val="0"/>
          <c:showCatName val="0"/>
          <c:showSerName val="0"/>
          <c:showPercent val="0"/>
          <c:showBubbleSize val="0"/>
        </c:dLbls>
        <c:axId val="1677999520"/>
        <c:axId val="1677992032"/>
      </c:areaChart>
      <c:dateAx>
        <c:axId val="1677999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Calibri" panose="020F0502020204030204" pitchFamily="34" charset="0"/>
                <a:ea typeface="+mn-ea"/>
                <a:cs typeface="Arial" panose="020B0604020202020204" pitchFamily="34" charset="0"/>
              </a:defRPr>
            </a:pPr>
            <a:endParaRPr lang="en-US"/>
          </a:p>
        </c:txPr>
        <c:crossAx val="1677992032"/>
        <c:crosses val="autoZero"/>
        <c:auto val="0"/>
        <c:lblOffset val="100"/>
        <c:baseTimeUnit val="days"/>
        <c:majorUnit val="20"/>
        <c:majorTimeUnit val="days"/>
      </c:dateAx>
      <c:valAx>
        <c:axId val="1677992032"/>
        <c:scaling>
          <c:orientation val="minMax"/>
          <c:max val="44"/>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ysClr val="windowText" lastClr="000000"/>
                    </a:solidFill>
                    <a:latin typeface="Calibri" panose="020F0502020204030204" pitchFamily="34" charset="0"/>
                    <a:ea typeface="+mn-ea"/>
                    <a:cs typeface="Arial" panose="020B0604020202020204" pitchFamily="34" charset="0"/>
                  </a:defRPr>
                </a:pPr>
                <a:r>
                  <a:rPr lang="en-US">
                    <a:latin typeface="Calibri" panose="020F0502020204030204" pitchFamily="34" charset="0"/>
                  </a:rPr>
                  <a:t>Gt CO2 = billion tonnes CO2</a:t>
                </a: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Calibri" panose="020F050202020403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Calibri" panose="020F0502020204030204" pitchFamily="34" charset="0"/>
                <a:ea typeface="+mn-ea"/>
                <a:cs typeface="Arial" panose="020B0604020202020204" pitchFamily="34" charset="0"/>
              </a:defRPr>
            </a:pPr>
            <a:endParaRPr lang="en-US"/>
          </a:p>
        </c:txPr>
        <c:crossAx val="1677999520"/>
        <c:crosses val="autoZero"/>
        <c:crossBetween val="midCat"/>
      </c:valAx>
      <c:spPr>
        <a:noFill/>
        <a:ln>
          <a:noFill/>
        </a:ln>
        <a:effectLst/>
      </c:spPr>
    </c:plotArea>
    <c:plotVisOnly val="0"/>
    <c:dispBlanksAs val="zero"/>
    <c:showDLblsOverMax val="0"/>
  </c:chart>
  <c:spPr>
    <a:solidFill>
      <a:srgbClr val="FEF5E4"/>
    </a:solidFill>
    <a:ln w="9525" cap="flat" cmpd="sng" algn="ctr">
      <a:noFill/>
      <a:round/>
    </a:ln>
    <a:effectLst/>
  </c:spPr>
  <c:txPr>
    <a:bodyPr/>
    <a:lstStyle/>
    <a:p>
      <a:pPr>
        <a:defRPr>
          <a:solidFill>
            <a:sysClr val="windowText" lastClr="000000"/>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Sheet1!$C$7</c:f>
              <c:strCache>
                <c:ptCount val="1"/>
                <c:pt idx="0">
                  <c:v>Ressources abiotiques (minerais, métaux) requises pour la production d'hydrogène (kg Sb eq./kg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Sheet1!$D$7:$J$7</c:f>
              <c:numCache>
                <c:formatCode>0.00E+00</c:formatCode>
                <c:ptCount val="7"/>
                <c:pt idx="0">
                  <c:v>1.5999999999999999E-5</c:v>
                </c:pt>
                <c:pt idx="1">
                  <c:v>1.5999999999999999E-5</c:v>
                </c:pt>
                <c:pt idx="2">
                  <c:v>1.5E-5</c:v>
                </c:pt>
                <c:pt idx="3">
                  <c:v>1.5E-5</c:v>
                </c:pt>
                <c:pt idx="4">
                  <c:v>1.2E-5</c:v>
                </c:pt>
                <c:pt idx="5">
                  <c:v>3.8999999999999999E-5</c:v>
                </c:pt>
                <c:pt idx="6">
                  <c:v>1.2999999999999999E-5</c:v>
                </c:pt>
              </c:numCache>
            </c:numRef>
          </c:val>
          <c:extLst>
            <c:ext xmlns:c16="http://schemas.microsoft.com/office/drawing/2014/chart" uri="{C3380CC4-5D6E-409C-BE32-E72D297353CC}">
              <c16:uniqueId val="{00000000-09B6-41E7-9288-4C9721FE4A55}"/>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majorUnit val="2.0000000000000008E-5"/>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Sheet1!$C$8</c:f>
              <c:strCache>
                <c:ptCount val="1"/>
                <c:pt idx="0">
                  <c:v>Ressources énergétiques requises pour la production d'hydrogène (MJ/kg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Sheet1!$D$8:$J$8</c:f>
              <c:numCache>
                <c:formatCode>General</c:formatCode>
                <c:ptCount val="7"/>
                <c:pt idx="0">
                  <c:v>307.23599999999999</c:v>
                </c:pt>
                <c:pt idx="1">
                  <c:v>256.33300000000003</c:v>
                </c:pt>
                <c:pt idx="2">
                  <c:v>119.995</c:v>
                </c:pt>
                <c:pt idx="3">
                  <c:v>69.091999999999999</c:v>
                </c:pt>
                <c:pt idx="4">
                  <c:v>516.86699999999996</c:v>
                </c:pt>
                <c:pt idx="5">
                  <c:v>26.81</c:v>
                </c:pt>
                <c:pt idx="6">
                  <c:v>439.65300000000002</c:v>
                </c:pt>
              </c:numCache>
            </c:numRef>
          </c:val>
          <c:extLst>
            <c:ext xmlns:c16="http://schemas.microsoft.com/office/drawing/2014/chart" uri="{C3380CC4-5D6E-409C-BE32-E72D297353CC}">
              <c16:uniqueId val="{00000000-1442-4B94-B98B-80990890D5CE}"/>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majorUnit val="2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US" sz="1400" b="0" i="0" u="none" strike="noStrike" kern="1200" spc="0" baseline="0">
                <a:solidFill>
                  <a:sysClr val="windowText" lastClr="000000">
                    <a:lumMod val="65000"/>
                    <a:lumOff val="35000"/>
                  </a:sysClr>
                </a:solidFill>
                <a:latin typeface="Arial Nova" panose="020B0504020202020204" pitchFamily="34" charset="0"/>
              </a:rPr>
              <a:t>Comparaison de méthodes de production d'hydrogène après normalisation et pondération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Sheet1!$O$6</c:f>
              <c:strCache>
                <c:ptCount val="1"/>
                <c:pt idx="0">
                  <c:v>Émissions de gaz à effet de serre de la production d'hydrogène (kg CO2 eq./kg H2)</c:v>
                </c:pt>
              </c:strCache>
            </c:strRef>
          </c:tx>
          <c:spPr>
            <a:solidFill>
              <a:schemeClr val="accent2"/>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Sheet1!$P$6:$V$6</c:f>
              <c:numCache>
                <c:formatCode>General</c:formatCode>
                <c:ptCount val="7"/>
                <c:pt idx="0">
                  <c:v>4.7471845360824743E-4</c:v>
                </c:pt>
                <c:pt idx="1">
                  <c:v>3.6979840206185566E-4</c:v>
                </c:pt>
                <c:pt idx="2">
                  <c:v>2.0001572164948456E-4</c:v>
                </c:pt>
                <c:pt idx="3">
                  <c:v>9.5095670103092789E-5</c:v>
                </c:pt>
                <c:pt idx="4">
                  <c:v>1.0448582474226805E-4</c:v>
                </c:pt>
                <c:pt idx="5">
                  <c:v>6.5785360824742272E-5</c:v>
                </c:pt>
                <c:pt idx="6">
                  <c:v>6.6499121134020616E-4</c:v>
                </c:pt>
              </c:numCache>
            </c:numRef>
          </c:val>
          <c:extLst>
            <c:ext xmlns:c16="http://schemas.microsoft.com/office/drawing/2014/chart" uri="{C3380CC4-5D6E-409C-BE32-E72D297353CC}">
              <c16:uniqueId val="{00000000-01E2-4E82-B60A-533EECDC8DF1}"/>
            </c:ext>
          </c:extLst>
        </c:ser>
        <c:ser>
          <c:idx val="2"/>
          <c:order val="1"/>
          <c:tx>
            <c:strRef>
              <c:f>Sheet1!$O$7</c:f>
              <c:strCache>
                <c:ptCount val="1"/>
                <c:pt idx="0">
                  <c:v>Ressources abiotiques (minerais, métaux) requises pour la production d'hydrogène (kg Sb eq./kg H2)</c:v>
                </c:pt>
              </c:strCache>
            </c:strRef>
          </c:tx>
          <c:spPr>
            <a:solidFill>
              <a:schemeClr val="accent3"/>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Sheet1!$P$7:$V$7</c:f>
              <c:numCache>
                <c:formatCode>0.00E+00</c:formatCode>
                <c:ptCount val="7"/>
                <c:pt idx="0">
                  <c:v>2.0863557858376508E-5</c:v>
                </c:pt>
                <c:pt idx="1">
                  <c:v>2.0863557858376508E-5</c:v>
                </c:pt>
                <c:pt idx="2">
                  <c:v>1.9559585492227977E-5</c:v>
                </c:pt>
                <c:pt idx="3">
                  <c:v>1.9559585492227977E-5</c:v>
                </c:pt>
                <c:pt idx="4">
                  <c:v>1.5647668393782383E-5</c:v>
                </c:pt>
                <c:pt idx="5">
                  <c:v>5.0854922279792743E-5</c:v>
                </c:pt>
                <c:pt idx="6">
                  <c:v>1.6951640759930914E-5</c:v>
                </c:pt>
              </c:numCache>
            </c:numRef>
          </c:val>
          <c:extLst>
            <c:ext xmlns:c16="http://schemas.microsoft.com/office/drawing/2014/chart" uri="{C3380CC4-5D6E-409C-BE32-E72D297353CC}">
              <c16:uniqueId val="{00000001-01E2-4E82-B60A-533EECDC8DF1}"/>
            </c:ext>
          </c:extLst>
        </c:ser>
        <c:ser>
          <c:idx val="3"/>
          <c:order val="2"/>
          <c:tx>
            <c:strRef>
              <c:f>Sheet1!$O$8</c:f>
              <c:strCache>
                <c:ptCount val="1"/>
                <c:pt idx="0">
                  <c:v>Ressources énergétiques requises pour la production d'hydrogène (MJ/kg H2)</c:v>
                </c:pt>
              </c:strCache>
            </c:strRef>
          </c:tx>
          <c:spPr>
            <a:solidFill>
              <a:schemeClr val="accent4"/>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Sheet1!$P$8:$V$8</c:f>
              <c:numCache>
                <c:formatCode>General</c:formatCode>
                <c:ptCount val="7"/>
                <c:pt idx="0">
                  <c:v>3.9145536294027562E-4</c:v>
                </c:pt>
                <c:pt idx="1">
                  <c:v>3.2659886064318535E-4</c:v>
                </c:pt>
                <c:pt idx="2">
                  <c:v>1.5288796324655437E-4</c:v>
                </c:pt>
                <c:pt idx="3">
                  <c:v>8.8031460949464008E-5</c:v>
                </c:pt>
                <c:pt idx="4">
                  <c:v>6.5855029709035214E-4</c:v>
                </c:pt>
                <c:pt idx="5">
                  <c:v>3.4159142419601838E-5</c:v>
                </c:pt>
                <c:pt idx="6">
                  <c:v>5.6017043797856045E-4</c:v>
                </c:pt>
              </c:numCache>
            </c:numRef>
          </c:val>
          <c:extLst>
            <c:ext xmlns:c16="http://schemas.microsoft.com/office/drawing/2014/chart" uri="{C3380CC4-5D6E-409C-BE32-E72D297353CC}">
              <c16:uniqueId val="{00000002-01E2-4E82-B60A-533EECDC8DF1}"/>
            </c:ext>
          </c:extLst>
        </c:ser>
        <c:dLbls>
          <c:showLegendKey val="0"/>
          <c:showVal val="0"/>
          <c:showCatName val="0"/>
          <c:showSerName val="0"/>
          <c:showPercent val="0"/>
          <c:showBubbleSize val="0"/>
        </c:dLbls>
        <c:gapWidth val="150"/>
        <c:overlap val="100"/>
        <c:axId val="1100045504"/>
        <c:axId val="1086326304"/>
      </c:barChart>
      <c:catAx>
        <c:axId val="110004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26304"/>
        <c:crosses val="autoZero"/>
        <c:auto val="1"/>
        <c:lblAlgn val="ctr"/>
        <c:lblOffset val="100"/>
        <c:noMultiLvlLbl val="0"/>
      </c:catAx>
      <c:valAx>
        <c:axId val="108632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10004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 véhicule diesel/véhicule électrique, 1 km, Allemagne, 2020</a:t>
            </a:r>
            <a:r>
              <a:rPr lang="en-IE" baseline="0"/>
              <a:t> pour trois indicateurs</a:t>
            </a:r>
            <a:endParaRPr lang="en-IE"/>
          </a:p>
        </c:rich>
      </c:tx>
      <c:layout>
        <c:manualLayout>
          <c:xMode val="edge"/>
          <c:yMode val="edge"/>
          <c:x val="7.6611102629670608E-2"/>
          <c:y val="2.019473876700783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0"/>
          <c:order val="0"/>
          <c:tx>
            <c:strRef>
              <c:f>'Analyse d''impacts'!$A$6</c:f>
              <c:strCache>
                <c:ptCount val="1"/>
                <c:pt idx="0">
                  <c:v>transport, voiture diesel</c:v>
                </c:pt>
              </c:strCache>
            </c:strRef>
          </c:tx>
          <c:spPr>
            <a:solidFill>
              <a:schemeClr val="accent1"/>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d''impacts'!$C$6:$H$6</c:f>
              <c:numCache>
                <c:formatCode>0</c:formatCode>
                <c:ptCount val="6"/>
                <c:pt idx="0">
                  <c:v>187</c:v>
                </c:pt>
                <c:pt idx="1">
                  <c:v>0</c:v>
                </c:pt>
                <c:pt idx="2">
                  <c:v>0</c:v>
                </c:pt>
                <c:pt idx="3">
                  <c:v>0</c:v>
                </c:pt>
                <c:pt idx="4">
                  <c:v>0</c:v>
                </c:pt>
                <c:pt idx="5">
                  <c:v>0</c:v>
                </c:pt>
              </c:numCache>
            </c:numRef>
          </c:val>
          <c:extLst>
            <c:ext xmlns:c16="http://schemas.microsoft.com/office/drawing/2014/chart" uri="{C3380CC4-5D6E-409C-BE32-E72D297353CC}">
              <c16:uniqueId val="{00000000-EE60-412E-BCF1-F743CFF19B93}"/>
            </c:ext>
          </c:extLst>
        </c:ser>
        <c:ser>
          <c:idx val="1"/>
          <c:order val="1"/>
          <c:tx>
            <c:strRef>
              <c:f>'Analyse d''impacts'!$A$7</c:f>
              <c:strCache>
                <c:ptCount val="1"/>
                <c:pt idx="0">
                  <c:v>transport, voiture électrique</c:v>
                </c:pt>
              </c:strCache>
            </c:strRef>
          </c:tx>
          <c:spPr>
            <a:solidFill>
              <a:schemeClr val="accent2"/>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d''impacts'!$C$7:$H$7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1-EE60-412E-BCF1-F743CFF19B93}"/>
            </c:ext>
          </c:extLst>
        </c:ser>
        <c:ser>
          <c:idx val="2"/>
          <c:order val="2"/>
          <c:tx>
            <c:strRef>
              <c:f>'Analyse d''impacts'!$A$8</c:f>
              <c:strCache>
                <c:ptCount val="1"/>
                <c:pt idx="0">
                  <c:v>voiture diesel</c:v>
                </c:pt>
              </c:strCache>
            </c:strRef>
          </c:tx>
          <c:spPr>
            <a:solidFill>
              <a:schemeClr val="accent3"/>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d''impacts'!$C$8:$H$8</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2-EE60-412E-BCF1-F743CFF19B93}"/>
            </c:ext>
          </c:extLst>
        </c:ser>
        <c:ser>
          <c:idx val="3"/>
          <c:order val="3"/>
          <c:tx>
            <c:strRef>
              <c:f>'Analyse d''impacts'!$A$9</c:f>
              <c:strCache>
                <c:ptCount val="1"/>
                <c:pt idx="0">
                  <c:v>voiture électrique</c:v>
                </c:pt>
              </c:strCache>
            </c:strRef>
          </c:tx>
          <c:spPr>
            <a:solidFill>
              <a:schemeClr val="accent4"/>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d''impacts'!$C$9:$H$9</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3-EE60-412E-BCF1-F743CFF19B93}"/>
            </c:ext>
          </c:extLst>
        </c:ser>
        <c:ser>
          <c:idx val="4"/>
          <c:order val="4"/>
          <c:tx>
            <c:strRef>
              <c:f>'Analyse d''impacts'!$A$10</c:f>
              <c:strCache>
                <c:ptCount val="1"/>
                <c:pt idx="0">
                  <c:v>batterie lithium-ion, production</c:v>
                </c:pt>
              </c:strCache>
            </c:strRef>
          </c:tx>
          <c:spPr>
            <a:solidFill>
              <a:schemeClr val="accent5"/>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d''impacts'!$C$10:$H$10</c:f>
              <c:numCache>
                <c:formatCode>0</c:formatCode>
                <c:ptCount val="6"/>
                <c:pt idx="0">
                  <c:v>0</c:v>
                </c:pt>
                <c:pt idx="1">
                  <c:v>17.289600000000004</c:v>
                </c:pt>
                <c:pt idx="2">
                  <c:v>0</c:v>
                </c:pt>
                <c:pt idx="3">
                  <c:v>33.436799999999998</c:v>
                </c:pt>
                <c:pt idx="4">
                  <c:v>0</c:v>
                </c:pt>
                <c:pt idx="5">
                  <c:v>22.08</c:v>
                </c:pt>
              </c:numCache>
            </c:numRef>
          </c:val>
          <c:extLst>
            <c:ext xmlns:c16="http://schemas.microsoft.com/office/drawing/2014/chart" uri="{C3380CC4-5D6E-409C-BE32-E72D297353CC}">
              <c16:uniqueId val="{00000004-EE60-412E-BCF1-F743CFF19B93}"/>
            </c:ext>
          </c:extLst>
        </c:ser>
        <c:ser>
          <c:idx val="5"/>
          <c:order val="5"/>
          <c:tx>
            <c:strRef>
              <c:f>'Analyse d''impacts'!$A$11</c:f>
              <c:strCache>
                <c:ptCount val="1"/>
                <c:pt idx="0">
                  <c:v>batterie lithium-ion, recyclage</c:v>
                </c:pt>
              </c:strCache>
            </c:strRef>
          </c:tx>
          <c:spPr>
            <a:solidFill>
              <a:schemeClr val="accent6"/>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d''impacts'!$C$11:$H$11</c:f>
              <c:numCache>
                <c:formatCode>0</c:formatCode>
                <c:ptCount val="6"/>
                <c:pt idx="0">
                  <c:v>0</c:v>
                </c:pt>
                <c:pt idx="1">
                  <c:v>-1.7472000000000001</c:v>
                </c:pt>
                <c:pt idx="2">
                  <c:v>0</c:v>
                </c:pt>
                <c:pt idx="3">
                  <c:v>-5.3568000000000007</c:v>
                </c:pt>
                <c:pt idx="4">
                  <c:v>0</c:v>
                </c:pt>
                <c:pt idx="5">
                  <c:v>0</c:v>
                </c:pt>
              </c:numCache>
            </c:numRef>
          </c:val>
          <c:extLst>
            <c:ext xmlns:c16="http://schemas.microsoft.com/office/drawing/2014/chart" uri="{C3380CC4-5D6E-409C-BE32-E72D297353CC}">
              <c16:uniqueId val="{00000005-EE60-412E-BCF1-F743CFF19B93}"/>
            </c:ext>
          </c:extLst>
        </c:ser>
        <c:ser>
          <c:idx val="6"/>
          <c:order val="6"/>
          <c:tx>
            <c:strRef>
              <c:f>'Analyse d''impacts'!$A$12</c:f>
              <c:strCache>
                <c:ptCount val="1"/>
                <c:pt idx="0">
                  <c:v>gazole</c:v>
                </c:pt>
              </c:strCache>
            </c:strRef>
          </c:tx>
          <c:spPr>
            <a:solidFill>
              <a:schemeClr val="accent1">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d''impacts'!$C$12:$H$12</c:f>
              <c:numCache>
                <c:formatCode>0</c:formatCode>
                <c:ptCount val="6"/>
                <c:pt idx="0">
                  <c:v>41.300000000000004</c:v>
                </c:pt>
                <c:pt idx="1">
                  <c:v>0</c:v>
                </c:pt>
                <c:pt idx="2">
                  <c:v>346.91999999999996</c:v>
                </c:pt>
                <c:pt idx="3">
                  <c:v>0</c:v>
                </c:pt>
                <c:pt idx="4">
                  <c:v>0</c:v>
                </c:pt>
                <c:pt idx="5">
                  <c:v>0</c:v>
                </c:pt>
              </c:numCache>
            </c:numRef>
          </c:val>
          <c:extLst>
            <c:ext xmlns:c16="http://schemas.microsoft.com/office/drawing/2014/chart" uri="{C3380CC4-5D6E-409C-BE32-E72D297353CC}">
              <c16:uniqueId val="{00000006-EE60-412E-BCF1-F743CFF19B93}"/>
            </c:ext>
          </c:extLst>
        </c:ser>
        <c:ser>
          <c:idx val="7"/>
          <c:order val="7"/>
          <c:tx>
            <c:strRef>
              <c:f>'Analyse d''impacts'!$A$13</c:f>
              <c:strCache>
                <c:ptCount val="1"/>
                <c:pt idx="0">
                  <c:v>maintenance</c:v>
                </c:pt>
              </c:strCache>
            </c:strRef>
          </c:tx>
          <c:spPr>
            <a:solidFill>
              <a:schemeClr val="accent2">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d''impacts'!$C$13:$H$13</c:f>
              <c:numCache>
                <c:formatCode>0</c:formatCode>
                <c:ptCount val="6"/>
                <c:pt idx="0">
                  <c:v>0.6</c:v>
                </c:pt>
                <c:pt idx="1">
                  <c:v>0</c:v>
                </c:pt>
                <c:pt idx="2">
                  <c:v>0</c:v>
                </c:pt>
                <c:pt idx="3">
                  <c:v>0</c:v>
                </c:pt>
                <c:pt idx="4">
                  <c:v>0</c:v>
                </c:pt>
                <c:pt idx="5">
                  <c:v>0</c:v>
                </c:pt>
              </c:numCache>
            </c:numRef>
          </c:val>
          <c:extLst>
            <c:ext xmlns:c16="http://schemas.microsoft.com/office/drawing/2014/chart" uri="{C3380CC4-5D6E-409C-BE32-E72D297353CC}">
              <c16:uniqueId val="{00000007-EE60-412E-BCF1-F743CFF19B93}"/>
            </c:ext>
          </c:extLst>
        </c:ser>
        <c:ser>
          <c:idx val="8"/>
          <c:order val="8"/>
          <c:tx>
            <c:strRef>
              <c:f>'Analyse d''impacts'!$A$14</c:f>
              <c:strCache>
                <c:ptCount val="1"/>
                <c:pt idx="0">
                  <c:v>acier</c:v>
                </c:pt>
              </c:strCache>
            </c:strRef>
          </c:tx>
          <c:spPr>
            <a:solidFill>
              <a:schemeClr val="accent3">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d''impacts'!$C$14:$H$14</c:f>
              <c:numCache>
                <c:formatCode>0</c:formatCode>
                <c:ptCount val="6"/>
                <c:pt idx="0">
                  <c:v>8.2972239999999786</c:v>
                </c:pt>
                <c:pt idx="1">
                  <c:v>7.1096479999999724</c:v>
                </c:pt>
                <c:pt idx="2">
                  <c:v>10.762876799999971</c:v>
                </c:pt>
                <c:pt idx="3">
                  <c:v>9.2223935999999647</c:v>
                </c:pt>
                <c:pt idx="4">
                  <c:v>0.17602207999999953</c:v>
                </c:pt>
                <c:pt idx="5">
                  <c:v>0.15082815999999941</c:v>
                </c:pt>
              </c:numCache>
            </c:numRef>
          </c:val>
          <c:extLst>
            <c:ext xmlns:c16="http://schemas.microsoft.com/office/drawing/2014/chart" uri="{C3380CC4-5D6E-409C-BE32-E72D297353CC}">
              <c16:uniqueId val="{00000008-EE60-412E-BCF1-F743CFF19B93}"/>
            </c:ext>
          </c:extLst>
        </c:ser>
        <c:ser>
          <c:idx val="9"/>
          <c:order val="9"/>
          <c:tx>
            <c:strRef>
              <c:f>'Analyse d''impacts'!$A$15</c:f>
              <c:strCache>
                <c:ptCount val="1"/>
                <c:pt idx="0">
                  <c:v>fonte</c:v>
                </c:pt>
              </c:strCache>
            </c:strRef>
          </c:tx>
          <c:spPr>
            <a:solidFill>
              <a:schemeClr val="accent4">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d''impacts'!$C$15:$H$15</c:f>
              <c:numCache>
                <c:formatCode>0</c:formatCode>
                <c:ptCount val="6"/>
                <c:pt idx="0">
                  <c:v>0.57527999999999913</c:v>
                </c:pt>
                <c:pt idx="1">
                  <c:v>0.31103999999999737</c:v>
                </c:pt>
                <c:pt idx="2">
                  <c:v>0.80539199999999866</c:v>
                </c:pt>
                <c:pt idx="3">
                  <c:v>0.4354559999999964</c:v>
                </c:pt>
                <c:pt idx="4">
                  <c:v>6.9672799999999889E-4</c:v>
                </c:pt>
                <c:pt idx="5">
                  <c:v>3.7670399999999686E-4</c:v>
                </c:pt>
              </c:numCache>
            </c:numRef>
          </c:val>
          <c:extLst>
            <c:ext xmlns:c16="http://schemas.microsoft.com/office/drawing/2014/chart" uri="{C3380CC4-5D6E-409C-BE32-E72D297353CC}">
              <c16:uniqueId val="{00000009-EE60-412E-BCF1-F743CFF19B93}"/>
            </c:ext>
          </c:extLst>
        </c:ser>
        <c:ser>
          <c:idx val="10"/>
          <c:order val="10"/>
          <c:tx>
            <c:strRef>
              <c:f>'Analyse d''impacts'!$A$16</c:f>
              <c:strCache>
                <c:ptCount val="1"/>
                <c:pt idx="0">
                  <c:v>aluminium</c:v>
                </c:pt>
              </c:strCache>
            </c:strRef>
          </c:tx>
          <c:spPr>
            <a:solidFill>
              <a:schemeClr val="accent5">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d''impacts'!$C$16:$H$16</c:f>
              <c:numCache>
                <c:formatCode>0</c:formatCode>
                <c:ptCount val="6"/>
                <c:pt idx="0">
                  <c:v>9.7508599999999586</c:v>
                </c:pt>
                <c:pt idx="1">
                  <c:v>12.70551999999998</c:v>
                </c:pt>
                <c:pt idx="2">
                  <c:v>15.497798399999935</c:v>
                </c:pt>
                <c:pt idx="3">
                  <c:v>20.193868799999969</c:v>
                </c:pt>
                <c:pt idx="4">
                  <c:v>0</c:v>
                </c:pt>
                <c:pt idx="5">
                  <c:v>0</c:v>
                </c:pt>
              </c:numCache>
            </c:numRef>
          </c:val>
          <c:extLst>
            <c:ext xmlns:c16="http://schemas.microsoft.com/office/drawing/2014/chart" uri="{C3380CC4-5D6E-409C-BE32-E72D297353CC}">
              <c16:uniqueId val="{0000000A-EE60-412E-BCF1-F743CFF19B93}"/>
            </c:ext>
          </c:extLst>
        </c:ser>
        <c:ser>
          <c:idx val="11"/>
          <c:order val="11"/>
          <c:tx>
            <c:strRef>
              <c:f>'Analyse d''impacts'!$A$17</c:f>
              <c:strCache>
                <c:ptCount val="1"/>
                <c:pt idx="0">
                  <c:v>verre</c:v>
                </c:pt>
              </c:strCache>
            </c:strRef>
          </c:tx>
          <c:spPr>
            <a:solidFill>
              <a:schemeClr val="accent6">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d''impacts'!$C$17:$H$17</c:f>
              <c:numCache>
                <c:formatCode>0</c:formatCode>
                <c:ptCount val="6"/>
                <c:pt idx="0">
                  <c:v>0.16904799999999945</c:v>
                </c:pt>
                <c:pt idx="1">
                  <c:v>0.1735679999999995</c:v>
                </c:pt>
                <c:pt idx="2">
                  <c:v>0.17772479999999941</c:v>
                </c:pt>
                <c:pt idx="3">
                  <c:v>0.18247679999999947</c:v>
                </c:pt>
                <c:pt idx="4">
                  <c:v>0</c:v>
                </c:pt>
                <c:pt idx="5">
                  <c:v>0</c:v>
                </c:pt>
              </c:numCache>
            </c:numRef>
          </c:val>
          <c:extLst>
            <c:ext xmlns:c16="http://schemas.microsoft.com/office/drawing/2014/chart" uri="{C3380CC4-5D6E-409C-BE32-E72D297353CC}">
              <c16:uniqueId val="{0000000B-EE60-412E-BCF1-F743CFF19B93}"/>
            </c:ext>
          </c:extLst>
        </c:ser>
        <c:ser>
          <c:idx val="12"/>
          <c:order val="12"/>
          <c:tx>
            <c:strRef>
              <c:f>'Analyse d''impacts'!$A$18</c:f>
              <c:strCache>
                <c:ptCount val="1"/>
                <c:pt idx="0">
                  <c:v>peinture</c:v>
                </c:pt>
              </c:strCache>
            </c:strRef>
          </c:tx>
          <c:spPr>
            <a:solidFill>
              <a:schemeClr val="accent1">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d''impacts'!$C$18:$H$18</c:f>
              <c:numCache>
                <c:formatCode>0</c:formatCode>
                <c:ptCount val="6"/>
                <c:pt idx="0">
                  <c:v>0.15449599999999955</c:v>
                </c:pt>
                <c:pt idx="1">
                  <c:v>0.14540799999999957</c:v>
                </c:pt>
                <c:pt idx="2">
                  <c:v>0.2741759999999992</c:v>
                </c:pt>
                <c:pt idx="3">
                  <c:v>0.25804799999999922</c:v>
                </c:pt>
                <c:pt idx="4">
                  <c:v>0</c:v>
                </c:pt>
                <c:pt idx="5">
                  <c:v>0</c:v>
                </c:pt>
              </c:numCache>
            </c:numRef>
          </c:val>
          <c:extLst>
            <c:ext xmlns:c16="http://schemas.microsoft.com/office/drawing/2014/chart" uri="{C3380CC4-5D6E-409C-BE32-E72D297353CC}">
              <c16:uniqueId val="{0000000C-EE60-412E-BCF1-F743CFF19B93}"/>
            </c:ext>
          </c:extLst>
        </c:ser>
        <c:ser>
          <c:idx val="13"/>
          <c:order val="13"/>
          <c:tx>
            <c:strRef>
              <c:f>'Analyse d''impacts'!$A$19</c:f>
              <c:strCache>
                <c:ptCount val="1"/>
                <c:pt idx="0">
                  <c:v>plastiques</c:v>
                </c:pt>
              </c:strCache>
            </c:strRef>
          </c:tx>
          <c:spPr>
            <a:solidFill>
              <a:schemeClr val="accent2">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d''impacts'!$C$19:$H$19</c:f>
              <c:numCache>
                <c:formatCode>0</c:formatCode>
                <c:ptCount val="6"/>
                <c:pt idx="0">
                  <c:v>2.7002799999999918</c:v>
                </c:pt>
                <c:pt idx="1">
                  <c:v>2.7667039999999927</c:v>
                </c:pt>
                <c:pt idx="2">
                  <c:v>2.315807999999993</c:v>
                </c:pt>
                <c:pt idx="3">
                  <c:v>2.3727743999999937</c:v>
                </c:pt>
                <c:pt idx="4">
                  <c:v>0</c:v>
                </c:pt>
                <c:pt idx="5">
                  <c:v>0</c:v>
                </c:pt>
              </c:numCache>
            </c:numRef>
          </c:val>
          <c:extLst>
            <c:ext xmlns:c16="http://schemas.microsoft.com/office/drawing/2014/chart" uri="{C3380CC4-5D6E-409C-BE32-E72D297353CC}">
              <c16:uniqueId val="{0000000D-EE60-412E-BCF1-F743CFF19B93}"/>
            </c:ext>
          </c:extLst>
        </c:ser>
        <c:ser>
          <c:idx val="14"/>
          <c:order val="14"/>
          <c:tx>
            <c:strRef>
              <c:f>'Analyse d''impacts'!$A$20</c:f>
              <c:strCache>
                <c:ptCount val="1"/>
                <c:pt idx="0">
                  <c:v>gomme</c:v>
                </c:pt>
              </c:strCache>
            </c:strRef>
          </c:tx>
          <c:spPr>
            <a:solidFill>
              <a:schemeClr val="accent3">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d''impacts'!$C$20:$H$20</c:f>
              <c:numCache>
                <c:formatCode>0</c:formatCode>
                <c:ptCount val="6"/>
                <c:pt idx="0">
                  <c:v>0.83027999999999735</c:v>
                </c:pt>
                <c:pt idx="1">
                  <c:v>0.84479999999999755</c:v>
                </c:pt>
                <c:pt idx="2">
                  <c:v>0.89670239999999724</c:v>
                </c:pt>
                <c:pt idx="3">
                  <c:v>0.91238399999999753</c:v>
                </c:pt>
                <c:pt idx="4">
                  <c:v>0</c:v>
                </c:pt>
                <c:pt idx="5">
                  <c:v>0</c:v>
                </c:pt>
              </c:numCache>
            </c:numRef>
          </c:val>
          <c:extLst>
            <c:ext xmlns:c16="http://schemas.microsoft.com/office/drawing/2014/chart" uri="{C3380CC4-5D6E-409C-BE32-E72D297353CC}">
              <c16:uniqueId val="{0000000E-EE60-412E-BCF1-F743CFF19B93}"/>
            </c:ext>
          </c:extLst>
        </c:ser>
        <c:ser>
          <c:idx val="15"/>
          <c:order val="15"/>
          <c:tx>
            <c:strRef>
              <c:f>'Analyse d''impacts'!$A$21</c:f>
              <c:strCache>
                <c:ptCount val="1"/>
                <c:pt idx="0">
                  <c:v>lubrifiant</c:v>
                </c:pt>
              </c:strCache>
            </c:strRef>
          </c:tx>
          <c:spPr>
            <a:solidFill>
              <a:schemeClr val="accent4">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d''impacts'!$C$21:$H$21</c:f>
              <c:numCache>
                <c:formatCode>0</c:formatCode>
                <c:ptCount val="6"/>
                <c:pt idx="0">
                  <c:v>0.25703999999999971</c:v>
                </c:pt>
                <c:pt idx="1">
                  <c:v>0.10751999999999898</c:v>
                </c:pt>
                <c:pt idx="2">
                  <c:v>0.29302559999999972</c:v>
                </c:pt>
                <c:pt idx="3">
                  <c:v>0.12257279999999884</c:v>
                </c:pt>
                <c:pt idx="4">
                  <c:v>0</c:v>
                </c:pt>
                <c:pt idx="5">
                  <c:v>0</c:v>
                </c:pt>
              </c:numCache>
            </c:numRef>
          </c:val>
          <c:extLst>
            <c:ext xmlns:c16="http://schemas.microsoft.com/office/drawing/2014/chart" uri="{C3380CC4-5D6E-409C-BE32-E72D297353CC}">
              <c16:uniqueId val="{0000000F-EE60-412E-BCF1-F743CFF19B93}"/>
            </c:ext>
          </c:extLst>
        </c:ser>
        <c:ser>
          <c:idx val="16"/>
          <c:order val="16"/>
          <c:tx>
            <c:strRef>
              <c:f>'Analyse d''impacts'!$A$22</c:f>
              <c:strCache>
                <c:ptCount val="1"/>
                <c:pt idx="0">
                  <c:v>cuivre</c:v>
                </c:pt>
              </c:strCache>
            </c:strRef>
          </c:tx>
          <c:spPr>
            <a:solidFill>
              <a:schemeClr val="accent5">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d''impacts'!$C$22:$H$22</c:f>
              <c:numCache>
                <c:formatCode>0</c:formatCode>
                <c:ptCount val="6"/>
                <c:pt idx="0">
                  <c:v>0.56460399999999733</c:v>
                </c:pt>
                <c:pt idx="1">
                  <c:v>1.288047999999999</c:v>
                </c:pt>
                <c:pt idx="2">
                  <c:v>0.67001759999999688</c:v>
                </c:pt>
                <c:pt idx="3">
                  <c:v>1.5285311999999991</c:v>
                </c:pt>
                <c:pt idx="4">
                  <c:v>214.26799999999898</c:v>
                </c:pt>
                <c:pt idx="5">
                  <c:v>488.81599999999958</c:v>
                </c:pt>
              </c:numCache>
            </c:numRef>
          </c:val>
          <c:extLst>
            <c:ext xmlns:c16="http://schemas.microsoft.com/office/drawing/2014/chart" uri="{C3380CC4-5D6E-409C-BE32-E72D297353CC}">
              <c16:uniqueId val="{00000010-EE60-412E-BCF1-F743CFF19B93}"/>
            </c:ext>
          </c:extLst>
        </c:ser>
        <c:ser>
          <c:idx val="17"/>
          <c:order val="17"/>
          <c:tx>
            <c:strRef>
              <c:f>'Analyse d''impacts'!$A$23</c:f>
              <c:strCache>
                <c:ptCount val="1"/>
                <c:pt idx="0">
                  <c:v>métaux non ferreux</c:v>
                </c:pt>
              </c:strCache>
            </c:strRef>
          </c:tx>
          <c:spPr>
            <a:solidFill>
              <a:schemeClr val="accent6">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d''impacts'!$C$23:$H$23</c:f>
              <c:numCache>
                <c:formatCode>0</c:formatCode>
                <c:ptCount val="6"/>
                <c:pt idx="0">
                  <c:v>0.20862399999999723</c:v>
                </c:pt>
                <c:pt idx="1">
                  <c:v>0.78540800000000111</c:v>
                </c:pt>
                <c:pt idx="2">
                  <c:v>0.29669759999999612</c:v>
                </c:pt>
                <c:pt idx="3">
                  <c:v>1.1169792000000016</c:v>
                </c:pt>
                <c:pt idx="4">
                  <c:v>0</c:v>
                </c:pt>
                <c:pt idx="5">
                  <c:v>0</c:v>
                </c:pt>
              </c:numCache>
            </c:numRef>
          </c:val>
          <c:extLst>
            <c:ext xmlns:c16="http://schemas.microsoft.com/office/drawing/2014/chart" uri="{C3380CC4-5D6E-409C-BE32-E72D297353CC}">
              <c16:uniqueId val="{00000011-EE60-412E-BCF1-F743CFF19B93}"/>
            </c:ext>
          </c:extLst>
        </c:ser>
        <c:ser>
          <c:idx val="18"/>
          <c:order val="18"/>
          <c:tx>
            <c:strRef>
              <c:f>'Analyse d''impacts'!$A$24</c:f>
              <c:strCache>
                <c:ptCount val="1"/>
                <c:pt idx="0">
                  <c:v>électronique</c:v>
                </c:pt>
              </c:strCache>
            </c:strRef>
          </c:tx>
          <c:spPr>
            <a:solidFill>
              <a:schemeClr val="accent1">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d''impacts'!$C$24:$H$24</c:f>
              <c:numCache>
                <c:formatCode>0</c:formatCode>
                <c:ptCount val="6"/>
                <c:pt idx="0">
                  <c:v>11.706947999999954</c:v>
                </c:pt>
                <c:pt idx="1">
                  <c:v>13.362623999999968</c:v>
                </c:pt>
                <c:pt idx="2">
                  <c:v>15.348470399999941</c:v>
                </c:pt>
                <c:pt idx="3">
                  <c:v>17.519155199999958</c:v>
                </c:pt>
                <c:pt idx="4">
                  <c:v>0</c:v>
                </c:pt>
                <c:pt idx="5">
                  <c:v>0</c:v>
                </c:pt>
              </c:numCache>
            </c:numRef>
          </c:val>
          <c:extLst>
            <c:ext xmlns:c16="http://schemas.microsoft.com/office/drawing/2014/chart" uri="{C3380CC4-5D6E-409C-BE32-E72D297353CC}">
              <c16:uniqueId val="{00000012-EE60-412E-BCF1-F743CFF19B93}"/>
            </c:ext>
          </c:extLst>
        </c:ser>
        <c:ser>
          <c:idx val="19"/>
          <c:order val="19"/>
          <c:tx>
            <c:strRef>
              <c:f>'Analyse d''impacts'!$A$25</c:f>
              <c:strCache>
                <c:ptCount val="1"/>
                <c:pt idx="0">
                  <c:v>textiles</c:v>
                </c:pt>
              </c:strCache>
            </c:strRef>
          </c:tx>
          <c:spPr>
            <a:solidFill>
              <a:schemeClr val="accent2">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d''impacts'!$C$25:$H$25</c:f>
              <c:numCache>
                <c:formatCode>0</c:formatCode>
                <c:ptCount val="6"/>
                <c:pt idx="0">
                  <c:v>6.1012999999999789</c:v>
                </c:pt>
                <c:pt idx="1">
                  <c:v>6.3631999999999822</c:v>
                </c:pt>
                <c:pt idx="2">
                  <c:v>6.811315199999977</c:v>
                </c:pt>
                <c:pt idx="3">
                  <c:v>7.1036927999999806</c:v>
                </c:pt>
                <c:pt idx="4">
                  <c:v>0</c:v>
                </c:pt>
                <c:pt idx="5">
                  <c:v>0</c:v>
                </c:pt>
              </c:numCache>
            </c:numRef>
          </c:val>
          <c:extLst>
            <c:ext xmlns:c16="http://schemas.microsoft.com/office/drawing/2014/chart" uri="{C3380CC4-5D6E-409C-BE32-E72D297353CC}">
              <c16:uniqueId val="{00000013-EE60-412E-BCF1-F743CFF19B93}"/>
            </c:ext>
          </c:extLst>
        </c:ser>
        <c:ser>
          <c:idx val="20"/>
          <c:order val="20"/>
          <c:tx>
            <c:strRef>
              <c:f>'Analyse d''impacts'!$A$26</c:f>
              <c:strCache>
                <c:ptCount val="1"/>
                <c:pt idx="0">
                  <c:v>fibre de carbone</c:v>
                </c:pt>
              </c:strCache>
            </c:strRef>
          </c:tx>
          <c:spPr>
            <a:solidFill>
              <a:schemeClr val="accent3">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d''impacts'!$C$26:$H$26</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4-EE60-412E-BCF1-F743CFF19B93}"/>
            </c:ext>
          </c:extLst>
        </c:ser>
        <c:ser>
          <c:idx val="21"/>
          <c:order val="21"/>
          <c:tx>
            <c:strRef>
              <c:f>'Analyse d''impacts'!$A$27</c:f>
              <c:strCache>
                <c:ptCount val="1"/>
                <c:pt idx="0">
                  <c:v>électricité du réseau, Allemagne</c:v>
                </c:pt>
              </c:strCache>
            </c:strRef>
          </c:tx>
          <c:spPr>
            <a:solidFill>
              <a:schemeClr val="accent4">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d''impacts'!$C$27:$H$27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5-EE60-412E-BCF1-F743CFF19B93}"/>
            </c:ext>
          </c:extLst>
        </c:ser>
        <c:ser>
          <c:idx val="22"/>
          <c:order val="22"/>
          <c:tx>
            <c:strRef>
              <c:f>'Analyse d''impacts'!$A$28</c:f>
              <c:strCache>
                <c:ptCount val="1"/>
                <c:pt idx="0">
                  <c:v>électricité du réseau, France</c:v>
                </c:pt>
              </c:strCache>
            </c:strRef>
          </c:tx>
          <c:spPr>
            <a:solidFill>
              <a:schemeClr val="accent5">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d''impacts'!$C$28:$H$28</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6-EE60-412E-BCF1-F743CFF19B93}"/>
            </c:ext>
          </c:extLst>
        </c:ser>
        <c:ser>
          <c:idx val="23"/>
          <c:order val="23"/>
          <c:tx>
            <c:strRef>
              <c:f>'Analyse d''impacts'!$A$29</c:f>
              <c:strCache>
                <c:ptCount val="1"/>
                <c:pt idx="0">
                  <c:v>électricité nucléaire</c:v>
                </c:pt>
              </c:strCache>
            </c:strRef>
          </c:tx>
          <c:spPr>
            <a:solidFill>
              <a:schemeClr val="accent6">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d''impacts'!$C$29:$H$29</c:f>
              <c:numCache>
                <c:formatCode>0</c:formatCode>
                <c:ptCount val="6"/>
                <c:pt idx="0">
                  <c:v>0</c:v>
                </c:pt>
                <c:pt idx="1">
                  <c:v>0.42137647304020504</c:v>
                </c:pt>
                <c:pt idx="2">
                  <c:v>0</c:v>
                </c:pt>
                <c:pt idx="3">
                  <c:v>0.56183529738694005</c:v>
                </c:pt>
                <c:pt idx="4">
                  <c:v>0</c:v>
                </c:pt>
                <c:pt idx="5">
                  <c:v>0</c:v>
                </c:pt>
              </c:numCache>
            </c:numRef>
          </c:val>
          <c:extLst>
            <c:ext xmlns:c16="http://schemas.microsoft.com/office/drawing/2014/chart" uri="{C3380CC4-5D6E-409C-BE32-E72D297353CC}">
              <c16:uniqueId val="{00000017-EE60-412E-BCF1-F743CFF19B93}"/>
            </c:ext>
          </c:extLst>
        </c:ser>
        <c:ser>
          <c:idx val="24"/>
          <c:order val="24"/>
          <c:tx>
            <c:strRef>
              <c:f>'Analyse d''impacts'!$A$30</c:f>
              <c:strCache>
                <c:ptCount val="1"/>
                <c:pt idx="0">
                  <c:v>électricité éolienne</c:v>
                </c:pt>
              </c:strCache>
            </c:strRef>
          </c:tx>
          <c:spPr>
            <a:solidFill>
              <a:schemeClr val="accent1">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d''impacts'!$C$30:$H$30</c:f>
              <c:numCache>
                <c:formatCode>0</c:formatCode>
                <c:ptCount val="6"/>
                <c:pt idx="0">
                  <c:v>3.4216422908927249E-2</c:v>
                </c:pt>
                <c:pt idx="1">
                  <c:v>0.99311428288306902</c:v>
                </c:pt>
                <c:pt idx="2">
                  <c:v>4.5621897211902997E-2</c:v>
                </c:pt>
                <c:pt idx="3">
                  <c:v>1.3241523771774253</c:v>
                </c:pt>
                <c:pt idx="4">
                  <c:v>0</c:v>
                </c:pt>
                <c:pt idx="5">
                  <c:v>0</c:v>
                </c:pt>
              </c:numCache>
            </c:numRef>
          </c:val>
          <c:extLst>
            <c:ext xmlns:c16="http://schemas.microsoft.com/office/drawing/2014/chart" uri="{C3380CC4-5D6E-409C-BE32-E72D297353CC}">
              <c16:uniqueId val="{00000018-EE60-412E-BCF1-F743CFF19B93}"/>
            </c:ext>
          </c:extLst>
        </c:ser>
        <c:ser>
          <c:idx val="25"/>
          <c:order val="25"/>
          <c:tx>
            <c:strRef>
              <c:f>'Analyse d''impacts'!$A$31</c:f>
              <c:strCache>
                <c:ptCount val="1"/>
                <c:pt idx="0">
                  <c:v>électricité photovoltaïque</c:v>
                </c:pt>
              </c:strCache>
            </c:strRef>
          </c:tx>
          <c:spPr>
            <a:solidFill>
              <a:schemeClr val="accent2">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d''impacts'!$C$31:$H$31</c:f>
              <c:numCache>
                <c:formatCode>0</c:formatCode>
                <c:ptCount val="6"/>
                <c:pt idx="0">
                  <c:v>2.5791286176808179E-2</c:v>
                </c:pt>
                <c:pt idx="1">
                  <c:v>0.82418438411132766</c:v>
                </c:pt>
                <c:pt idx="2">
                  <c:v>3.9792270101361188E-2</c:v>
                </c:pt>
                <c:pt idx="3">
                  <c:v>1.2715987640574768</c:v>
                </c:pt>
                <c:pt idx="4">
                  <c:v>0</c:v>
                </c:pt>
                <c:pt idx="5">
                  <c:v>0</c:v>
                </c:pt>
              </c:numCache>
            </c:numRef>
          </c:val>
          <c:extLst>
            <c:ext xmlns:c16="http://schemas.microsoft.com/office/drawing/2014/chart" uri="{C3380CC4-5D6E-409C-BE32-E72D297353CC}">
              <c16:uniqueId val="{00000019-EE60-412E-BCF1-F743CFF19B93}"/>
            </c:ext>
          </c:extLst>
        </c:ser>
        <c:ser>
          <c:idx val="26"/>
          <c:order val="26"/>
          <c:tx>
            <c:strRef>
              <c:f>'Analyse d''impacts'!$A$32</c:f>
              <c:strCache>
                <c:ptCount val="1"/>
                <c:pt idx="0">
                  <c:v>électricité hydroélectrique</c:v>
                </c:pt>
              </c:strCache>
            </c:strRef>
          </c:tx>
          <c:spPr>
            <a:solidFill>
              <a:schemeClr val="accent3">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d''impacts'!$C$32:$H$32</c:f>
              <c:numCache>
                <c:formatCode>0</c:formatCode>
                <c:ptCount val="6"/>
                <c:pt idx="0">
                  <c:v>1.0383711869617538E-3</c:v>
                </c:pt>
                <c:pt idx="1">
                  <c:v>0.13734517425100085</c:v>
                </c:pt>
                <c:pt idx="2">
                  <c:v>3.8938919511065763E-3</c:v>
                </c:pt>
                <c:pt idx="3">
                  <c:v>0.51504440344125313</c:v>
                </c:pt>
                <c:pt idx="4">
                  <c:v>0</c:v>
                </c:pt>
                <c:pt idx="5">
                  <c:v>0</c:v>
                </c:pt>
              </c:numCache>
            </c:numRef>
          </c:val>
          <c:extLst>
            <c:ext xmlns:c16="http://schemas.microsoft.com/office/drawing/2014/chart" uri="{C3380CC4-5D6E-409C-BE32-E72D297353CC}">
              <c16:uniqueId val="{0000001A-EE60-412E-BCF1-F743CFF19B93}"/>
            </c:ext>
          </c:extLst>
        </c:ser>
        <c:ser>
          <c:idx val="27"/>
          <c:order val="27"/>
          <c:tx>
            <c:strRef>
              <c:f>'Analyse d''impacts'!$A$33</c:f>
              <c:strCache>
                <c:ptCount val="1"/>
                <c:pt idx="0">
                  <c:v>électricité au charbon</c:v>
                </c:pt>
              </c:strCache>
            </c:strRef>
          </c:tx>
          <c:spPr>
            <a:solidFill>
              <a:schemeClr val="accent4">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d''impacts'!$C$33:$H$33</c:f>
              <c:numCache>
                <c:formatCode>0</c:formatCode>
                <c:ptCount val="6"/>
                <c:pt idx="0">
                  <c:v>1.9934483806547464E-2</c:v>
                </c:pt>
                <c:pt idx="1">
                  <c:v>1.9934483806547467E-2</c:v>
                </c:pt>
                <c:pt idx="2">
                  <c:v>2.0883744940192579E-2</c:v>
                </c:pt>
                <c:pt idx="3">
                  <c:v>2.0883744940192586E-2</c:v>
                </c:pt>
                <c:pt idx="4">
                  <c:v>0</c:v>
                </c:pt>
                <c:pt idx="5">
                  <c:v>0</c:v>
                </c:pt>
              </c:numCache>
            </c:numRef>
          </c:val>
          <c:extLst>
            <c:ext xmlns:c16="http://schemas.microsoft.com/office/drawing/2014/chart" uri="{C3380CC4-5D6E-409C-BE32-E72D297353CC}">
              <c16:uniqueId val="{0000001B-EE60-412E-BCF1-F743CFF19B93}"/>
            </c:ext>
          </c:extLst>
        </c:ser>
        <c:ser>
          <c:idx val="28"/>
          <c:order val="28"/>
          <c:tx>
            <c:strRef>
              <c:f>'Analyse d''impacts'!$A$34</c:f>
              <c:strCache>
                <c:ptCount val="1"/>
                <c:pt idx="0">
                  <c:v>électricité au gaz</c:v>
                </c:pt>
              </c:strCache>
            </c:strRef>
          </c:tx>
          <c:spPr>
            <a:solidFill>
              <a:schemeClr val="accent5">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d''impacts'!$C$34:$H$34</c:f>
              <c:numCache>
                <c:formatCode>0</c:formatCode>
                <c:ptCount val="6"/>
                <c:pt idx="0">
                  <c:v>0.12605893039817917</c:v>
                </c:pt>
                <c:pt idx="1">
                  <c:v>1.3607789272978594</c:v>
                </c:pt>
                <c:pt idx="2">
                  <c:v>0.14250139958055039</c:v>
                </c:pt>
                <c:pt idx="3">
                  <c:v>1.5382718308584498</c:v>
                </c:pt>
                <c:pt idx="4">
                  <c:v>0</c:v>
                </c:pt>
                <c:pt idx="5">
                  <c:v>0</c:v>
                </c:pt>
              </c:numCache>
            </c:numRef>
          </c:val>
          <c:extLst>
            <c:ext xmlns:c16="http://schemas.microsoft.com/office/drawing/2014/chart" uri="{C3380CC4-5D6E-409C-BE32-E72D297353CC}">
              <c16:uniqueId val="{0000001C-EE60-412E-BCF1-F743CFF19B93}"/>
            </c:ext>
          </c:extLst>
        </c:ser>
        <c:ser>
          <c:idx val="29"/>
          <c:order val="29"/>
          <c:tx>
            <c:strRef>
              <c:f>'Analyse d''impacts'!$A$35</c:f>
              <c:strCache>
                <c:ptCount val="1"/>
                <c:pt idx="0">
                  <c:v>électricité, autre</c:v>
                </c:pt>
              </c:strCache>
            </c:strRef>
          </c:tx>
          <c:spPr>
            <a:solidFill>
              <a:schemeClr val="accent6">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d''impacts'!$C$35:$H$35</c:f>
              <c:numCache>
                <c:formatCode>0</c:formatCode>
                <c:ptCount val="6"/>
                <c:pt idx="0">
                  <c:v>0.5860757823344469</c:v>
                </c:pt>
                <c:pt idx="1">
                  <c:v>13.905456237752324</c:v>
                </c:pt>
                <c:pt idx="2">
                  <c:v>0.35400550610805515</c:v>
                </c:pt>
                <c:pt idx="3">
                  <c:v>8.3992688684410002</c:v>
                </c:pt>
                <c:pt idx="4">
                  <c:v>0</c:v>
                </c:pt>
                <c:pt idx="5">
                  <c:v>0</c:v>
                </c:pt>
              </c:numCache>
            </c:numRef>
          </c:val>
          <c:extLst>
            <c:ext xmlns:c16="http://schemas.microsoft.com/office/drawing/2014/chart" uri="{C3380CC4-5D6E-409C-BE32-E72D297353CC}">
              <c16:uniqueId val="{0000001D-EE60-412E-BCF1-F743CFF19B93}"/>
            </c:ext>
          </c:extLst>
        </c:ser>
        <c:ser>
          <c:idx val="30"/>
          <c:order val="30"/>
          <c:tx>
            <c:strRef>
              <c:f>'Analyse d''impacts'!$A$36</c:f>
              <c:strCache>
                <c:ptCount val="1"/>
                <c:pt idx="0">
                  <c:v>gaz naturel</c:v>
                </c:pt>
              </c:strCache>
            </c:strRef>
          </c:tx>
          <c:spPr>
            <a:solidFill>
              <a:schemeClr val="accent1">
                <a:lumMod val="5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d''impacts'!$C$36:$H$36</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E-EE60-412E-BCF1-F743CFF19B93}"/>
            </c:ext>
          </c:extLst>
        </c:ser>
        <c:ser>
          <c:idx val="31"/>
          <c:order val="31"/>
          <c:tx>
            <c:strRef>
              <c:f>'Analyse d''impacts'!$A$37</c:f>
              <c:strCache>
                <c:ptCount val="1"/>
                <c:pt idx="0">
                  <c:v>chaleur</c:v>
                </c:pt>
              </c:strCache>
            </c:strRef>
          </c:tx>
          <c:spPr>
            <a:solidFill>
              <a:schemeClr val="accent2">
                <a:lumMod val="5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d''impacts'!$C$37:$H$37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F-EE60-412E-BCF1-F743CFF19B93}"/>
            </c:ext>
          </c:extLst>
        </c:ser>
        <c:dLbls>
          <c:showLegendKey val="0"/>
          <c:showVal val="0"/>
          <c:showCatName val="0"/>
          <c:showSerName val="0"/>
          <c:showPercent val="0"/>
          <c:showBubbleSize val="0"/>
        </c:dLbls>
        <c:gapWidth val="100"/>
        <c:overlap val="100"/>
        <c:axId val="519000912"/>
        <c:axId val="212952096"/>
      </c:barChart>
      <c:lineChart>
        <c:grouping val="stacked"/>
        <c:varyColors val="0"/>
        <c:ser>
          <c:idx val="32"/>
          <c:order val="32"/>
          <c:tx>
            <c:strRef>
              <c:f>'Analyse d''impacts'!$A$38</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'Analyse d''impacts'!$C$38:$H$38</c:f>
              <c:numCache>
                <c:formatCode>0</c:formatCode>
                <c:ptCount val="6"/>
                <c:pt idx="0">
                  <c:v>271.00909927681164</c:v>
                </c:pt>
                <c:pt idx="1">
                  <c:v>79.168077963142224</c:v>
                </c:pt>
                <c:pt idx="2">
                  <c:v>401.676703509893</c:v>
                </c:pt>
                <c:pt idx="3">
                  <c:v>102.67938808630257</c:v>
                </c:pt>
                <c:pt idx="4">
                  <c:v>214.44471880799898</c:v>
                </c:pt>
                <c:pt idx="5">
                  <c:v>511.04720486399958</c:v>
                </c:pt>
              </c:numCache>
            </c:numRef>
          </c:val>
          <c:smooth val="0"/>
          <c:extLst>
            <c:ext xmlns:c16="http://schemas.microsoft.com/office/drawing/2014/chart" uri="{C3380CC4-5D6E-409C-BE32-E72D297353CC}">
              <c16:uniqueId val="{00000020-EE60-412E-BCF1-F743CFF19B93}"/>
            </c:ext>
          </c:extLst>
        </c:ser>
        <c:dLbls>
          <c:showLegendKey val="0"/>
          <c:showVal val="0"/>
          <c:showCatName val="0"/>
          <c:showSerName val="0"/>
          <c:showPercent val="0"/>
          <c:showBubbleSize val="0"/>
        </c:dLbls>
        <c:marker val="1"/>
        <c:smooth val="0"/>
        <c:axId val="519000912"/>
        <c:axId val="212952096"/>
      </c:lineChart>
      <c:catAx>
        <c:axId val="5190009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12952096"/>
        <c:crosses val="autoZero"/>
        <c:auto val="1"/>
        <c:lblAlgn val="ctr"/>
        <c:lblOffset val="100"/>
        <c:noMultiLvlLbl val="0"/>
      </c:catAx>
      <c:valAx>
        <c:axId val="2129520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19000912"/>
        <c:crosses val="autoZero"/>
        <c:crossBetween val="between"/>
      </c:valAx>
      <c:spPr>
        <a:noFill/>
        <a:ln>
          <a:noFill/>
        </a:ln>
        <a:effectLst/>
      </c:spPr>
    </c:plotArea>
    <c:legend>
      <c:legendPos val="r"/>
      <c:layout>
        <c:manualLayout>
          <c:xMode val="edge"/>
          <c:yMode val="edge"/>
          <c:x val="0.81955263031279857"/>
          <c:y val="2.7043664996420906E-2"/>
          <c:w val="0.17416062364031906"/>
          <c:h val="0.79050953287078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 véhicule diesel/véhicule électrique,</a:t>
            </a:r>
            <a:r>
              <a:rPr lang="en-IE" baseline="0"/>
              <a:t> pour trois indicateurs</a:t>
            </a:r>
            <a:endParaRPr lang="en-IE"/>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0"/>
          <c:order val="0"/>
          <c:tx>
            <c:strRef>
              <c:f>'Analyse d''impacts'!$A$6</c:f>
              <c:strCache>
                <c:ptCount val="1"/>
                <c:pt idx="0">
                  <c:v>transport, voiture diesel</c:v>
                </c:pt>
              </c:strCache>
            </c:strRef>
          </c:tx>
          <c:spPr>
            <a:solidFill>
              <a:schemeClr val="accent1"/>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d''impacts'!$I$6:$J$6,'Analyse d''impacts'!$L$6:$M$6,'Analyse d''impacts'!$O$6:$P$6)</c:f>
              <c:numCache>
                <c:formatCode>0%</c:formatCode>
                <c:ptCount val="6"/>
                <c:pt idx="0">
                  <c:v>0.69001373200755955</c:v>
                </c:pt>
                <c:pt idx="1">
                  <c:v>0</c:v>
                </c:pt>
                <c:pt idx="2">
                  <c:v>0</c:v>
                </c:pt>
                <c:pt idx="3">
                  <c:v>0</c:v>
                </c:pt>
                <c:pt idx="4">
                  <c:v>0</c:v>
                </c:pt>
                <c:pt idx="5">
                  <c:v>0</c:v>
                </c:pt>
              </c:numCache>
              <c:extLst/>
            </c:numRef>
          </c:val>
          <c:extLst>
            <c:ext xmlns:c16="http://schemas.microsoft.com/office/drawing/2014/chart" uri="{C3380CC4-5D6E-409C-BE32-E72D297353CC}">
              <c16:uniqueId val="{00000000-ED4B-47EB-AC64-97594C0E546F}"/>
            </c:ext>
          </c:extLst>
        </c:ser>
        <c:ser>
          <c:idx val="1"/>
          <c:order val="1"/>
          <c:tx>
            <c:strRef>
              <c:f>'Analyse d''impacts'!$A$7</c:f>
              <c:strCache>
                <c:ptCount val="1"/>
                <c:pt idx="0">
                  <c:v>transport, voiture électrique</c:v>
                </c:pt>
              </c:strCache>
            </c:strRef>
          </c:tx>
          <c:spPr>
            <a:solidFill>
              <a:schemeClr val="accent2"/>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d''impacts'!$I$7:$J$7,'Analyse d''impacts'!$L$7:$M$7,'Analyse d''impacts'!$O$7:$P$7)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1-ED4B-47EB-AC64-97594C0E546F}"/>
            </c:ext>
          </c:extLst>
        </c:ser>
        <c:ser>
          <c:idx val="2"/>
          <c:order val="2"/>
          <c:tx>
            <c:strRef>
              <c:f>'Analyse d''impacts'!$A$8</c:f>
              <c:strCache>
                <c:ptCount val="1"/>
                <c:pt idx="0">
                  <c:v>voiture diesel</c:v>
                </c:pt>
              </c:strCache>
            </c:strRef>
          </c:tx>
          <c:spPr>
            <a:solidFill>
              <a:schemeClr val="accent3"/>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d''impacts'!$I$8:$J$8,'Analyse d''impacts'!$L$8:$M$8,'Analyse d''impacts'!$O$8:$P$8)</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2-ED4B-47EB-AC64-97594C0E546F}"/>
            </c:ext>
          </c:extLst>
        </c:ser>
        <c:ser>
          <c:idx val="3"/>
          <c:order val="3"/>
          <c:tx>
            <c:strRef>
              <c:f>'Analyse d''impacts'!$A$9</c:f>
              <c:strCache>
                <c:ptCount val="1"/>
                <c:pt idx="0">
                  <c:v>voiture électrique</c:v>
                </c:pt>
              </c:strCache>
            </c:strRef>
          </c:tx>
          <c:spPr>
            <a:solidFill>
              <a:schemeClr val="accent4"/>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d''impacts'!$I$9:$J$9,'Analyse d''impacts'!$L$9:$M$9,'Analyse d''impacts'!$O$9:$P$9)</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3-ED4B-47EB-AC64-97594C0E546F}"/>
            </c:ext>
          </c:extLst>
        </c:ser>
        <c:ser>
          <c:idx val="4"/>
          <c:order val="4"/>
          <c:tx>
            <c:strRef>
              <c:f>'Analyse d''impacts'!$A$10</c:f>
              <c:strCache>
                <c:ptCount val="1"/>
                <c:pt idx="0">
                  <c:v>batterie lithium-ion, production</c:v>
                </c:pt>
              </c:strCache>
            </c:strRef>
          </c:tx>
          <c:spPr>
            <a:solidFill>
              <a:schemeClr val="accent6"/>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d''impacts'!$I$10:$J$10,'Analyse d''impacts'!$L$10:$M$10,'Analyse d''impacts'!$O$10:$P$10)</c:f>
              <c:numCache>
                <c:formatCode>0%</c:formatCode>
                <c:ptCount val="6"/>
                <c:pt idx="0">
                  <c:v>0</c:v>
                </c:pt>
                <c:pt idx="1">
                  <c:v>6.3797119897956708E-2</c:v>
                </c:pt>
                <c:pt idx="2">
                  <c:v>0</c:v>
                </c:pt>
                <c:pt idx="3">
                  <c:v>8.3243065151216752E-2</c:v>
                </c:pt>
                <c:pt idx="4">
                  <c:v>0</c:v>
                </c:pt>
                <c:pt idx="5">
                  <c:v>4.3205402142598451E-2</c:v>
                </c:pt>
              </c:numCache>
              <c:extLst/>
            </c:numRef>
          </c:val>
          <c:extLst>
            <c:ext xmlns:c16="http://schemas.microsoft.com/office/drawing/2014/chart" uri="{C3380CC4-5D6E-409C-BE32-E72D297353CC}">
              <c16:uniqueId val="{00000004-ED4B-47EB-AC64-97594C0E546F}"/>
            </c:ext>
          </c:extLst>
        </c:ser>
        <c:ser>
          <c:idx val="5"/>
          <c:order val="5"/>
          <c:tx>
            <c:strRef>
              <c:f>'Analyse d''impacts'!$A$11</c:f>
              <c:strCache>
                <c:ptCount val="1"/>
                <c:pt idx="0">
                  <c:v>batterie lithium-ion, recyclage</c:v>
                </c:pt>
              </c:strCache>
            </c:strRef>
          </c:tx>
          <c:spPr>
            <a:solidFill>
              <a:schemeClr val="accent6"/>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d''impacts'!$I$11:$J$11,'Analyse d''impacts'!$L$11:$M$11,'Analyse d''impacts'!$O$11:$P$11)</c:f>
              <c:numCache>
                <c:formatCode>0%</c:formatCode>
                <c:ptCount val="6"/>
                <c:pt idx="0">
                  <c:v>0</c:v>
                </c:pt>
                <c:pt idx="1">
                  <c:v>-6.4470160030139466E-3</c:v>
                </c:pt>
                <c:pt idx="2">
                  <c:v>0</c:v>
                </c:pt>
                <c:pt idx="3">
                  <c:v>-1.3336098292959793E-2</c:v>
                </c:pt>
                <c:pt idx="4">
                  <c:v>0</c:v>
                </c:pt>
                <c:pt idx="5">
                  <c:v>0</c:v>
                </c:pt>
              </c:numCache>
              <c:extLst/>
            </c:numRef>
          </c:val>
          <c:extLst>
            <c:ext xmlns:c16="http://schemas.microsoft.com/office/drawing/2014/chart" uri="{C3380CC4-5D6E-409C-BE32-E72D297353CC}">
              <c16:uniqueId val="{00000005-ED4B-47EB-AC64-97594C0E546F}"/>
            </c:ext>
          </c:extLst>
        </c:ser>
        <c:ser>
          <c:idx val="6"/>
          <c:order val="6"/>
          <c:tx>
            <c:strRef>
              <c:f>'Analyse d''impacts'!$A$12</c:f>
              <c:strCache>
                <c:ptCount val="1"/>
                <c:pt idx="0">
                  <c:v>gazole</c:v>
                </c:pt>
              </c:strCache>
            </c:strRef>
          </c:tx>
          <c:spPr>
            <a:solidFill>
              <a:schemeClr val="accent1">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d''impacts'!$I$12:$J$12,'Analyse d''impacts'!$L$12:$M$12,'Analyse d''impacts'!$O$12:$P$12)</c:f>
              <c:numCache>
                <c:formatCode>0%</c:formatCode>
                <c:ptCount val="6"/>
                <c:pt idx="0">
                  <c:v>0.15239340712252519</c:v>
                </c:pt>
                <c:pt idx="1">
                  <c:v>0</c:v>
                </c:pt>
                <c:pt idx="2">
                  <c:v>0.86367966319325162</c:v>
                </c:pt>
                <c:pt idx="3">
                  <c:v>0</c:v>
                </c:pt>
                <c:pt idx="4">
                  <c:v>0</c:v>
                </c:pt>
                <c:pt idx="5">
                  <c:v>0</c:v>
                </c:pt>
              </c:numCache>
              <c:extLst/>
            </c:numRef>
          </c:val>
          <c:extLst>
            <c:ext xmlns:c16="http://schemas.microsoft.com/office/drawing/2014/chart" uri="{C3380CC4-5D6E-409C-BE32-E72D297353CC}">
              <c16:uniqueId val="{00000006-ED4B-47EB-AC64-97594C0E546F}"/>
            </c:ext>
          </c:extLst>
        </c:ser>
        <c:ser>
          <c:idx val="7"/>
          <c:order val="7"/>
          <c:tx>
            <c:strRef>
              <c:f>'Analyse d''impacts'!$A$13</c:f>
              <c:strCache>
                <c:ptCount val="1"/>
                <c:pt idx="0">
                  <c:v>maintenance</c:v>
                </c:pt>
              </c:strCache>
            </c:strRef>
          </c:tx>
          <c:spPr>
            <a:solidFill>
              <a:schemeClr val="accent2">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d''impacts'!$I$13:$J$13,'Analyse d''impacts'!$L$13:$M$13,'Analyse d''impacts'!$O$13:$P$13)</c:f>
              <c:numCache>
                <c:formatCode>0%</c:formatCode>
                <c:ptCount val="6"/>
                <c:pt idx="0">
                  <c:v>2.2139478032328114E-3</c:v>
                </c:pt>
                <c:pt idx="1">
                  <c:v>0</c:v>
                </c:pt>
                <c:pt idx="2">
                  <c:v>0</c:v>
                </c:pt>
                <c:pt idx="3">
                  <c:v>0</c:v>
                </c:pt>
                <c:pt idx="4">
                  <c:v>0</c:v>
                </c:pt>
                <c:pt idx="5">
                  <c:v>0</c:v>
                </c:pt>
              </c:numCache>
              <c:extLst/>
            </c:numRef>
          </c:val>
          <c:extLst>
            <c:ext xmlns:c16="http://schemas.microsoft.com/office/drawing/2014/chart" uri="{C3380CC4-5D6E-409C-BE32-E72D297353CC}">
              <c16:uniqueId val="{00000007-ED4B-47EB-AC64-97594C0E546F}"/>
            </c:ext>
          </c:extLst>
        </c:ser>
        <c:ser>
          <c:idx val="8"/>
          <c:order val="8"/>
          <c:tx>
            <c:strRef>
              <c:f>'Analyse d''impacts'!$A$14</c:f>
              <c:strCache>
                <c:ptCount val="1"/>
                <c:pt idx="0">
                  <c:v>acier</c:v>
                </c:pt>
              </c:strCache>
            </c:strRef>
          </c:tx>
          <c:spPr>
            <a:solidFill>
              <a:schemeClr val="accent3">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d''impacts'!$I$14:$J$14,'Analyse d''impacts'!$L$14:$M$14,'Analyse d''impacts'!$O$14:$P$14)</c:f>
              <c:numCache>
                <c:formatCode>0%</c:formatCode>
                <c:ptCount val="6"/>
                <c:pt idx="0">
                  <c:v>3.0616034746217519E-2</c:v>
                </c:pt>
                <c:pt idx="1">
                  <c:v>2.6233982618930816E-2</c:v>
                </c:pt>
                <c:pt idx="2">
                  <c:v>2.6794874350324099E-2</c:v>
                </c:pt>
                <c:pt idx="3">
                  <c:v>2.2959742298753513E-2</c:v>
                </c:pt>
                <c:pt idx="4">
                  <c:v>3.4443409204604241E-4</c:v>
                </c:pt>
                <c:pt idx="5">
                  <c:v>2.9513547587084043E-4</c:v>
                </c:pt>
              </c:numCache>
              <c:extLst/>
            </c:numRef>
          </c:val>
          <c:extLst>
            <c:ext xmlns:c16="http://schemas.microsoft.com/office/drawing/2014/chart" uri="{C3380CC4-5D6E-409C-BE32-E72D297353CC}">
              <c16:uniqueId val="{00000008-ED4B-47EB-AC64-97594C0E546F}"/>
            </c:ext>
          </c:extLst>
        </c:ser>
        <c:ser>
          <c:idx val="9"/>
          <c:order val="9"/>
          <c:tx>
            <c:strRef>
              <c:f>'Analyse d''impacts'!$A$15</c:f>
              <c:strCache>
                <c:ptCount val="1"/>
                <c:pt idx="0">
                  <c:v>fonte</c:v>
                </c:pt>
              </c:strCache>
            </c:strRef>
          </c:tx>
          <c:spPr>
            <a:solidFill>
              <a:schemeClr val="accent4">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d''impacts'!$I$15:$J$15,'Analyse d''impacts'!$L$15:$M$15,'Analyse d''impacts'!$O$15:$P$15)</c:f>
              <c:numCache>
                <c:formatCode>0%</c:formatCode>
                <c:ptCount val="6"/>
                <c:pt idx="0">
                  <c:v>2.1227331537396164E-3</c:v>
                </c:pt>
                <c:pt idx="1">
                  <c:v>1.1477105411958797E-3</c:v>
                </c:pt>
                <c:pt idx="2">
                  <c:v>2.0050752084011824E-3</c:v>
                </c:pt>
                <c:pt idx="3">
                  <c:v>1.0840957322018837E-3</c:v>
                </c:pt>
                <c:pt idx="4">
                  <c:v>1.3633339413047232E-6</c:v>
                </c:pt>
                <c:pt idx="5">
                  <c:v>7.3712173046763011E-7</c:v>
                </c:pt>
              </c:numCache>
              <c:extLst/>
            </c:numRef>
          </c:val>
          <c:extLst>
            <c:ext xmlns:c16="http://schemas.microsoft.com/office/drawing/2014/chart" uri="{C3380CC4-5D6E-409C-BE32-E72D297353CC}">
              <c16:uniqueId val="{00000009-ED4B-47EB-AC64-97594C0E546F}"/>
            </c:ext>
          </c:extLst>
        </c:ser>
        <c:ser>
          <c:idx val="10"/>
          <c:order val="10"/>
          <c:tx>
            <c:strRef>
              <c:f>'Analyse d''impacts'!$A$16</c:f>
              <c:strCache>
                <c:ptCount val="1"/>
                <c:pt idx="0">
                  <c:v>aluminium</c:v>
                </c:pt>
              </c:strCache>
            </c:strRef>
          </c:tx>
          <c:spPr>
            <a:solidFill>
              <a:schemeClr val="accent5">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d''impacts'!$I$16:$J$16,'Analyse d''impacts'!$L$16:$M$16,'Analyse d''impacts'!$O$16:$P$16)</c:f>
              <c:numCache>
                <c:formatCode>0%</c:formatCode>
                <c:ptCount val="6"/>
                <c:pt idx="0">
                  <c:v>3.5979825127717663E-2</c:v>
                </c:pt>
                <c:pt idx="1">
                  <c:v>4.6882263488217508E-2</c:v>
                </c:pt>
                <c:pt idx="2">
                  <c:v>3.8582766350596272E-2</c:v>
                </c:pt>
                <c:pt idx="3">
                  <c:v>5.0273935788518062E-2</c:v>
                </c:pt>
                <c:pt idx="4">
                  <c:v>0</c:v>
                </c:pt>
                <c:pt idx="5">
                  <c:v>0</c:v>
                </c:pt>
              </c:numCache>
              <c:extLst/>
            </c:numRef>
          </c:val>
          <c:extLst>
            <c:ext xmlns:c16="http://schemas.microsoft.com/office/drawing/2014/chart" uri="{C3380CC4-5D6E-409C-BE32-E72D297353CC}">
              <c16:uniqueId val="{0000000A-ED4B-47EB-AC64-97594C0E546F}"/>
            </c:ext>
          </c:extLst>
        </c:ser>
        <c:ser>
          <c:idx val="11"/>
          <c:order val="11"/>
          <c:tx>
            <c:strRef>
              <c:f>'Analyse d''impacts'!$A$17</c:f>
              <c:strCache>
                <c:ptCount val="1"/>
                <c:pt idx="0">
                  <c:v>verre</c:v>
                </c:pt>
              </c:strCache>
            </c:strRef>
          </c:tx>
          <c:spPr>
            <a:solidFill>
              <a:schemeClr val="accent6">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d''impacts'!$I$17:$J$17,'Analyse d''impacts'!$L$17:$M$17,'Analyse d''impacts'!$O$17:$P$17)</c:f>
              <c:numCache>
                <c:formatCode>0%</c:formatCode>
                <c:ptCount val="6"/>
                <c:pt idx="0">
                  <c:v>6.2377241373483174E-4</c:v>
                </c:pt>
                <c:pt idx="1">
                  <c:v>6.4045082051918578E-4</c:v>
                </c:pt>
                <c:pt idx="2">
                  <c:v>4.4245732562287415E-4</c:v>
                </c:pt>
                <c:pt idx="3">
                  <c:v>4.5428773539888702E-4</c:v>
                </c:pt>
                <c:pt idx="4">
                  <c:v>0</c:v>
                </c:pt>
                <c:pt idx="5">
                  <c:v>0</c:v>
                </c:pt>
              </c:numCache>
              <c:extLst/>
            </c:numRef>
          </c:val>
          <c:extLst>
            <c:ext xmlns:c16="http://schemas.microsoft.com/office/drawing/2014/chart" uri="{C3380CC4-5D6E-409C-BE32-E72D297353CC}">
              <c16:uniqueId val="{0000000B-ED4B-47EB-AC64-97594C0E546F}"/>
            </c:ext>
          </c:extLst>
        </c:ser>
        <c:ser>
          <c:idx val="12"/>
          <c:order val="12"/>
          <c:tx>
            <c:strRef>
              <c:f>'Analyse d''impacts'!$A$18</c:f>
              <c:strCache>
                <c:ptCount val="1"/>
                <c:pt idx="0">
                  <c:v>peinture</c:v>
                </c:pt>
              </c:strCache>
            </c:strRef>
          </c:tx>
          <c:spPr>
            <a:solidFill>
              <a:schemeClr val="accent1">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d''impacts'!$I$18:$J$18,'Analyse d''impacts'!$L$18:$M$18,'Analyse d''impacts'!$O$18:$P$18)</c:f>
              <c:numCache>
                <c:formatCode>0%</c:formatCode>
                <c:ptCount val="6"/>
                <c:pt idx="0">
                  <c:v>5.700767996804257E-4</c:v>
                </c:pt>
                <c:pt idx="1">
                  <c:v>5.3654287028745949E-4</c:v>
                </c:pt>
                <c:pt idx="2">
                  <c:v>6.8257879434933781E-4</c:v>
                </c:pt>
                <c:pt idx="3">
                  <c:v>6.4242710056408255E-4</c:v>
                </c:pt>
                <c:pt idx="4">
                  <c:v>0</c:v>
                </c:pt>
                <c:pt idx="5">
                  <c:v>0</c:v>
                </c:pt>
              </c:numCache>
              <c:extLst/>
            </c:numRef>
          </c:val>
          <c:extLst>
            <c:ext xmlns:c16="http://schemas.microsoft.com/office/drawing/2014/chart" uri="{C3380CC4-5D6E-409C-BE32-E72D297353CC}">
              <c16:uniqueId val="{0000000C-ED4B-47EB-AC64-97594C0E546F}"/>
            </c:ext>
          </c:extLst>
        </c:ser>
        <c:ser>
          <c:idx val="13"/>
          <c:order val="13"/>
          <c:tx>
            <c:strRef>
              <c:f>'Analyse d''impacts'!$A$19</c:f>
              <c:strCache>
                <c:ptCount val="1"/>
                <c:pt idx="0">
                  <c:v>plastiques</c:v>
                </c:pt>
              </c:strCache>
            </c:strRef>
          </c:tx>
          <c:spPr>
            <a:solidFill>
              <a:schemeClr val="accent2">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d''impacts'!$I$19:$J$19,'Analyse d''impacts'!$L$19:$M$19,'Analyse d''impacts'!$O$19:$P$19)</c:f>
              <c:numCache>
                <c:formatCode>0%</c:formatCode>
                <c:ptCount val="6"/>
                <c:pt idx="0">
                  <c:v>9.9637982901891291E-3</c:v>
                </c:pt>
                <c:pt idx="1">
                  <c:v>1.0208897071659026E-2</c:v>
                </c:pt>
                <c:pt idx="2">
                  <c:v>5.7653530308435135E-3</c:v>
                </c:pt>
                <c:pt idx="3">
                  <c:v>5.9071745492492922E-3</c:v>
                </c:pt>
                <c:pt idx="4">
                  <c:v>0</c:v>
                </c:pt>
                <c:pt idx="5">
                  <c:v>0</c:v>
                </c:pt>
              </c:numCache>
              <c:extLst/>
            </c:numRef>
          </c:val>
          <c:extLst>
            <c:ext xmlns:c16="http://schemas.microsoft.com/office/drawing/2014/chart" uri="{C3380CC4-5D6E-409C-BE32-E72D297353CC}">
              <c16:uniqueId val="{0000000D-ED4B-47EB-AC64-97594C0E546F}"/>
            </c:ext>
          </c:extLst>
        </c:ser>
        <c:ser>
          <c:idx val="14"/>
          <c:order val="14"/>
          <c:tx>
            <c:strRef>
              <c:f>'Analyse d''impacts'!$A$20</c:f>
              <c:strCache>
                <c:ptCount val="1"/>
                <c:pt idx="0">
                  <c:v>gomme</c:v>
                </c:pt>
              </c:strCache>
            </c:strRef>
          </c:tx>
          <c:spPr>
            <a:solidFill>
              <a:schemeClr val="accent3">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d''impacts'!$I$20:$J$20,'Analyse d''impacts'!$L$20:$M$20,'Analyse d''impacts'!$O$20:$P$20)</c:f>
              <c:numCache>
                <c:formatCode>0%</c:formatCode>
                <c:ptCount val="6"/>
                <c:pt idx="0">
                  <c:v>3.0636609701135543E-3</c:v>
                </c:pt>
                <c:pt idx="1">
                  <c:v>3.1172385069517892E-3</c:v>
                </c:pt>
                <c:pt idx="2">
                  <c:v>2.2323983247335929E-3</c:v>
                </c:pt>
                <c:pt idx="3">
                  <c:v>2.2714386769944355E-3</c:v>
                </c:pt>
                <c:pt idx="4">
                  <c:v>0</c:v>
                </c:pt>
                <c:pt idx="5">
                  <c:v>0</c:v>
                </c:pt>
              </c:numCache>
              <c:extLst/>
            </c:numRef>
          </c:val>
          <c:extLst>
            <c:ext xmlns:c16="http://schemas.microsoft.com/office/drawing/2014/chart" uri="{C3380CC4-5D6E-409C-BE32-E72D297353CC}">
              <c16:uniqueId val="{0000000E-ED4B-47EB-AC64-97594C0E546F}"/>
            </c:ext>
          </c:extLst>
        </c:ser>
        <c:ser>
          <c:idx val="15"/>
          <c:order val="15"/>
          <c:tx>
            <c:strRef>
              <c:f>'Analyse d''impacts'!$A$21</c:f>
              <c:strCache>
                <c:ptCount val="1"/>
                <c:pt idx="0">
                  <c:v>lubrifiant</c:v>
                </c:pt>
              </c:strCache>
            </c:strRef>
          </c:tx>
          <c:spPr>
            <a:solidFill>
              <a:schemeClr val="accent4">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d''impacts'!$I$21:$J$21,'Analyse d''impacts'!$L$21:$M$21,'Analyse d''impacts'!$O$21:$P$21)</c:f>
              <c:numCache>
                <c:formatCode>0%</c:formatCode>
                <c:ptCount val="6"/>
                <c:pt idx="0">
                  <c:v>9.4845523890493529E-4</c:v>
                </c:pt>
                <c:pt idx="1">
                  <c:v>3.96739446339316E-4</c:v>
                </c:pt>
                <c:pt idx="2">
                  <c:v>7.2950608646085626E-4</c:v>
                </c:pt>
                <c:pt idx="3">
                  <c:v>3.0515287276793729E-4</c:v>
                </c:pt>
                <c:pt idx="4">
                  <c:v>0</c:v>
                </c:pt>
                <c:pt idx="5">
                  <c:v>0</c:v>
                </c:pt>
              </c:numCache>
              <c:extLst/>
            </c:numRef>
          </c:val>
          <c:extLst>
            <c:ext xmlns:c16="http://schemas.microsoft.com/office/drawing/2014/chart" uri="{C3380CC4-5D6E-409C-BE32-E72D297353CC}">
              <c16:uniqueId val="{0000000F-ED4B-47EB-AC64-97594C0E546F}"/>
            </c:ext>
          </c:extLst>
        </c:ser>
        <c:ser>
          <c:idx val="16"/>
          <c:order val="16"/>
          <c:tx>
            <c:strRef>
              <c:f>'Analyse d''impacts'!$A$22</c:f>
              <c:strCache>
                <c:ptCount val="1"/>
                <c:pt idx="0">
                  <c:v>cuivre</c:v>
                </c:pt>
              </c:strCache>
            </c:strRef>
          </c:tx>
          <c:spPr>
            <a:solidFill>
              <a:schemeClr val="accent5">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d''impacts'!$I$22:$J$22,'Analyse d''impacts'!$L$22:$M$22,'Analyse d''impacts'!$O$22:$P$22)</c:f>
              <c:numCache>
                <c:formatCode>0%</c:formatCode>
                <c:ptCount val="6"/>
                <c:pt idx="0">
                  <c:v>2.083339642494087E-3</c:v>
                </c:pt>
                <c:pt idx="1">
                  <c:v>4.752785066764023E-3</c:v>
                </c:pt>
                <c:pt idx="2">
                  <c:v>1.6680519286911915E-3</c:v>
                </c:pt>
                <c:pt idx="3">
                  <c:v>3.8053767784975673E-3</c:v>
                </c:pt>
                <c:pt idx="4">
                  <c:v>0.41927242329213055</c:v>
                </c:pt>
                <c:pt idx="5">
                  <c:v>0.95649872525980018</c:v>
                </c:pt>
              </c:numCache>
              <c:extLst/>
            </c:numRef>
          </c:val>
          <c:extLst>
            <c:ext xmlns:c16="http://schemas.microsoft.com/office/drawing/2014/chart" uri="{C3380CC4-5D6E-409C-BE32-E72D297353CC}">
              <c16:uniqueId val="{00000010-ED4B-47EB-AC64-97594C0E546F}"/>
            </c:ext>
          </c:extLst>
        </c:ser>
        <c:ser>
          <c:idx val="17"/>
          <c:order val="17"/>
          <c:tx>
            <c:strRef>
              <c:f>'Analyse d''impacts'!$A$23</c:f>
              <c:strCache>
                <c:ptCount val="1"/>
                <c:pt idx="0">
                  <c:v>métaux non ferreux</c:v>
                </c:pt>
              </c:strCache>
            </c:strRef>
          </c:tx>
          <c:spPr>
            <a:solidFill>
              <a:schemeClr val="accent6">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d''impacts'!$I$23:$J$23,'Analyse d''impacts'!$L$23:$M$23,'Analyse d''impacts'!$O$23:$P$23)</c:f>
              <c:numCache>
                <c:formatCode>0%</c:formatCode>
                <c:ptCount val="6"/>
                <c:pt idx="0">
                  <c:v>7.6980441083605985E-4</c:v>
                </c:pt>
                <c:pt idx="1">
                  <c:v>2.8980871937357971E-3</c:v>
                </c:pt>
                <c:pt idx="2">
                  <c:v>7.3864776674231161E-4</c:v>
                </c:pt>
                <c:pt idx="3">
                  <c:v>2.7807915924416842E-3</c:v>
                </c:pt>
                <c:pt idx="4">
                  <c:v>0</c:v>
                </c:pt>
                <c:pt idx="5">
                  <c:v>0</c:v>
                </c:pt>
              </c:numCache>
              <c:extLst/>
            </c:numRef>
          </c:val>
          <c:extLst>
            <c:ext xmlns:c16="http://schemas.microsoft.com/office/drawing/2014/chart" uri="{C3380CC4-5D6E-409C-BE32-E72D297353CC}">
              <c16:uniqueId val="{00000011-ED4B-47EB-AC64-97594C0E546F}"/>
            </c:ext>
          </c:extLst>
        </c:ser>
        <c:ser>
          <c:idx val="18"/>
          <c:order val="18"/>
          <c:tx>
            <c:strRef>
              <c:f>'Analyse d''impacts'!$A$24</c:f>
              <c:strCache>
                <c:ptCount val="1"/>
                <c:pt idx="0">
                  <c:v>électronique</c:v>
                </c:pt>
              </c:strCache>
            </c:strRef>
          </c:tx>
          <c:spPr>
            <a:solidFill>
              <a:schemeClr val="accent1">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d''impacts'!$I$24:$J$24,'Analyse d''impacts'!$L$24:$M$24,'Analyse d''impacts'!$O$24:$P$24)</c:f>
              <c:numCache>
                <c:formatCode>0%</c:formatCode>
                <c:ptCount val="6"/>
                <c:pt idx="0">
                  <c:v>4.3197619678601085E-2</c:v>
                </c:pt>
                <c:pt idx="1">
                  <c:v>4.9306920083709953E-2</c:v>
                </c:pt>
                <c:pt idx="2">
                  <c:v>3.8211004685816737E-2</c:v>
                </c:pt>
                <c:pt idx="3">
                  <c:v>4.3615064172046199E-2</c:v>
                </c:pt>
                <c:pt idx="4">
                  <c:v>0</c:v>
                </c:pt>
                <c:pt idx="5">
                  <c:v>0</c:v>
                </c:pt>
              </c:numCache>
              <c:extLst/>
            </c:numRef>
          </c:val>
          <c:extLst>
            <c:ext xmlns:c16="http://schemas.microsoft.com/office/drawing/2014/chart" uri="{C3380CC4-5D6E-409C-BE32-E72D297353CC}">
              <c16:uniqueId val="{00000012-ED4B-47EB-AC64-97594C0E546F}"/>
            </c:ext>
          </c:extLst>
        </c:ser>
        <c:ser>
          <c:idx val="19"/>
          <c:order val="19"/>
          <c:tx>
            <c:strRef>
              <c:f>'Analyse d''impacts'!$A$25</c:f>
              <c:strCache>
                <c:ptCount val="1"/>
                <c:pt idx="0">
                  <c:v>textiles</c:v>
                </c:pt>
              </c:strCache>
            </c:strRef>
          </c:tx>
          <c:spPr>
            <a:solidFill>
              <a:schemeClr val="accent2">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d''impacts'!$I$25:$J$25,'Analyse d''impacts'!$L$25:$M$25,'Analyse d''impacts'!$O$25:$P$25)</c:f>
              <c:numCache>
                <c:formatCode>0%</c:formatCode>
                <c:ptCount val="6"/>
                <c:pt idx="0">
                  <c:v>2.2513266219773842E-2</c:v>
                </c:pt>
                <c:pt idx="1">
                  <c:v>2.3479654435884977E-2</c:v>
                </c:pt>
                <c:pt idx="2">
                  <c:v>1.6957207476764255E-2</c:v>
                </c:pt>
                <c:pt idx="3">
                  <c:v>1.7685100325528395E-2</c:v>
                </c:pt>
                <c:pt idx="4">
                  <c:v>0</c:v>
                </c:pt>
                <c:pt idx="5">
                  <c:v>0</c:v>
                </c:pt>
              </c:numCache>
              <c:extLst/>
            </c:numRef>
          </c:val>
          <c:extLst>
            <c:ext xmlns:c16="http://schemas.microsoft.com/office/drawing/2014/chart" uri="{C3380CC4-5D6E-409C-BE32-E72D297353CC}">
              <c16:uniqueId val="{00000013-ED4B-47EB-AC64-97594C0E546F}"/>
            </c:ext>
          </c:extLst>
        </c:ser>
        <c:ser>
          <c:idx val="20"/>
          <c:order val="20"/>
          <c:tx>
            <c:strRef>
              <c:f>'Analyse d''impacts'!$A$26</c:f>
              <c:strCache>
                <c:ptCount val="1"/>
                <c:pt idx="0">
                  <c:v>fibre de carbone</c:v>
                </c:pt>
              </c:strCache>
            </c:strRef>
          </c:tx>
          <c:spPr>
            <a:solidFill>
              <a:schemeClr val="accent3">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d''impacts'!$I$26:$J$26,'Analyse d''impacts'!$L$26:$M$26,'Analyse d''impacts'!$O$26:$P$26)</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4-ED4B-47EB-AC64-97594C0E546F}"/>
            </c:ext>
          </c:extLst>
        </c:ser>
        <c:ser>
          <c:idx val="21"/>
          <c:order val="21"/>
          <c:tx>
            <c:strRef>
              <c:f>'Analyse d''impacts'!$A$27</c:f>
              <c:strCache>
                <c:ptCount val="1"/>
                <c:pt idx="0">
                  <c:v>électricité du réseau, Allemagne</c:v>
                </c:pt>
              </c:strCache>
            </c:strRef>
          </c:tx>
          <c:spPr>
            <a:solidFill>
              <a:schemeClr val="accent4">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d''impacts'!$I$27:$J$27,'Analyse d''impacts'!$L$27:$M$27,'Analyse d''impacts'!$O$27:$P$27)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5-ED4B-47EB-AC64-97594C0E546F}"/>
            </c:ext>
          </c:extLst>
        </c:ser>
        <c:ser>
          <c:idx val="22"/>
          <c:order val="22"/>
          <c:tx>
            <c:strRef>
              <c:f>'Analyse d''impacts'!$A$28</c:f>
              <c:strCache>
                <c:ptCount val="1"/>
                <c:pt idx="0">
                  <c:v>électricité du réseau, France</c:v>
                </c:pt>
              </c:strCache>
            </c:strRef>
          </c:tx>
          <c:spPr>
            <a:solidFill>
              <a:schemeClr val="accent5">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d''impacts'!$I$28:$J$28,'Analyse d''impacts'!$L$28:$M$28,'Analyse d''impacts'!$O$28:$P$28)</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6-ED4B-47EB-AC64-97594C0E546F}"/>
            </c:ext>
          </c:extLst>
        </c:ser>
        <c:ser>
          <c:idx val="23"/>
          <c:order val="23"/>
          <c:tx>
            <c:strRef>
              <c:f>'Analyse d''impacts'!$A$29</c:f>
              <c:strCache>
                <c:ptCount val="1"/>
                <c:pt idx="0">
                  <c:v>électricité nucléaire</c:v>
                </c:pt>
              </c:strCache>
            </c:strRef>
          </c:tx>
          <c:spPr>
            <a:solidFill>
              <a:schemeClr val="accent6">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d''impacts'!$I$29:$J$29,'Analyse d''impacts'!$L$29:$M$29,'Analyse d''impacts'!$O$29:$P$29)</c:f>
              <c:numCache>
                <c:formatCode>0%</c:formatCode>
                <c:ptCount val="6"/>
                <c:pt idx="0">
                  <c:v>0</c:v>
                </c:pt>
                <c:pt idx="1">
                  <c:v>1.5548425280355865E-3</c:v>
                </c:pt>
                <c:pt idx="2">
                  <c:v>0</c:v>
                </c:pt>
                <c:pt idx="3">
                  <c:v>1.3987251251505613E-3</c:v>
                </c:pt>
                <c:pt idx="4">
                  <c:v>0</c:v>
                </c:pt>
                <c:pt idx="5">
                  <c:v>0</c:v>
                </c:pt>
              </c:numCache>
              <c:extLst/>
            </c:numRef>
          </c:val>
          <c:extLst>
            <c:ext xmlns:c16="http://schemas.microsoft.com/office/drawing/2014/chart" uri="{C3380CC4-5D6E-409C-BE32-E72D297353CC}">
              <c16:uniqueId val="{00000017-ED4B-47EB-AC64-97594C0E546F}"/>
            </c:ext>
          </c:extLst>
        </c:ser>
        <c:ser>
          <c:idx val="24"/>
          <c:order val="24"/>
          <c:tx>
            <c:strRef>
              <c:f>'Analyse d''impacts'!$A$30</c:f>
              <c:strCache>
                <c:ptCount val="1"/>
                <c:pt idx="0">
                  <c:v>électricité éolienne</c:v>
                </c:pt>
              </c:strCache>
            </c:strRef>
          </c:tx>
          <c:spPr>
            <a:solidFill>
              <a:schemeClr val="accent1">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d''impacts'!$I$30:$J$30,'Analyse d''impacts'!$L$30:$M$30,'Analyse d''impacts'!$O$30:$P$30)</c:f>
              <c:numCache>
                <c:formatCode>0%</c:formatCode>
                <c:ptCount val="6"/>
                <c:pt idx="0">
                  <c:v>1.262556238895072E-4</c:v>
                </c:pt>
                <c:pt idx="1">
                  <c:v>3.6645053082468323E-3</c:v>
                </c:pt>
                <c:pt idx="2">
                  <c:v>1.1357864873231157E-4</c:v>
                </c:pt>
                <c:pt idx="3">
                  <c:v>3.2965625479567111E-3</c:v>
                </c:pt>
                <c:pt idx="4">
                  <c:v>0</c:v>
                </c:pt>
                <c:pt idx="5">
                  <c:v>0</c:v>
                </c:pt>
              </c:numCache>
              <c:extLst/>
            </c:numRef>
          </c:val>
          <c:extLst>
            <c:ext xmlns:c16="http://schemas.microsoft.com/office/drawing/2014/chart" uri="{C3380CC4-5D6E-409C-BE32-E72D297353CC}">
              <c16:uniqueId val="{00000018-ED4B-47EB-AC64-97594C0E546F}"/>
            </c:ext>
          </c:extLst>
        </c:ser>
        <c:ser>
          <c:idx val="25"/>
          <c:order val="25"/>
          <c:tx>
            <c:strRef>
              <c:f>'Analyse d''impacts'!$A$31</c:f>
              <c:strCache>
                <c:ptCount val="1"/>
                <c:pt idx="0">
                  <c:v>électricité photovoltaïque</c:v>
                </c:pt>
              </c:strCache>
            </c:strRef>
          </c:tx>
          <c:spPr>
            <a:solidFill>
              <a:schemeClr val="accent2">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d''impacts'!$I$31:$J$31,'Analyse d''impacts'!$L$31:$M$31,'Analyse d''impacts'!$O$31:$P$31)</c:f>
              <c:numCache>
                <c:formatCode>0%</c:formatCode>
                <c:ptCount val="6"/>
                <c:pt idx="0">
                  <c:v>9.5167602289488742E-5</c:v>
                </c:pt>
                <c:pt idx="1">
                  <c:v>3.0411686777701025E-3</c:v>
                </c:pt>
                <c:pt idx="2">
                  <c:v>9.9065416922744525E-5</c:v>
                </c:pt>
                <c:pt idx="3">
                  <c:v>3.1657269464375553E-3</c:v>
                </c:pt>
                <c:pt idx="4">
                  <c:v>0</c:v>
                </c:pt>
                <c:pt idx="5">
                  <c:v>0</c:v>
                </c:pt>
              </c:numCache>
              <c:extLst/>
            </c:numRef>
          </c:val>
          <c:extLst>
            <c:ext xmlns:c16="http://schemas.microsoft.com/office/drawing/2014/chart" uri="{C3380CC4-5D6E-409C-BE32-E72D297353CC}">
              <c16:uniqueId val="{00000019-ED4B-47EB-AC64-97594C0E546F}"/>
            </c:ext>
          </c:extLst>
        </c:ser>
        <c:ser>
          <c:idx val="26"/>
          <c:order val="26"/>
          <c:tx>
            <c:strRef>
              <c:f>'Analyse d''impacts'!$A$32</c:f>
              <c:strCache>
                <c:ptCount val="1"/>
                <c:pt idx="0">
                  <c:v>électricité hydroélectrique</c:v>
                </c:pt>
              </c:strCache>
            </c:strRef>
          </c:tx>
          <c:spPr>
            <a:solidFill>
              <a:schemeClr val="accent3">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d''impacts'!$I$32:$J$32,'Analyse d''impacts'!$L$32:$M$32,'Analyse d''impacts'!$O$32:$P$32)</c:f>
              <c:numCache>
                <c:formatCode>0%</c:formatCode>
                <c:ptCount val="6"/>
                <c:pt idx="0">
                  <c:v>3.8314993471903689E-6</c:v>
                </c:pt>
                <c:pt idx="1">
                  <c:v>5.0679174469605171E-4</c:v>
                </c:pt>
                <c:pt idx="2">
                  <c:v>9.6940945717820858E-6</c:v>
                </c:pt>
                <c:pt idx="3">
                  <c:v>1.2822361838282911E-3</c:v>
                </c:pt>
                <c:pt idx="4">
                  <c:v>0</c:v>
                </c:pt>
                <c:pt idx="5">
                  <c:v>0</c:v>
                </c:pt>
              </c:numCache>
              <c:extLst/>
            </c:numRef>
          </c:val>
          <c:extLst>
            <c:ext xmlns:c16="http://schemas.microsoft.com/office/drawing/2014/chart" uri="{C3380CC4-5D6E-409C-BE32-E72D297353CC}">
              <c16:uniqueId val="{0000001A-ED4B-47EB-AC64-97594C0E546F}"/>
            </c:ext>
          </c:extLst>
        </c:ser>
        <c:ser>
          <c:idx val="27"/>
          <c:order val="27"/>
          <c:tx>
            <c:strRef>
              <c:f>'Analyse d''impacts'!$A$33</c:f>
              <c:strCache>
                <c:ptCount val="1"/>
                <c:pt idx="0">
                  <c:v>électricité au charbon</c:v>
                </c:pt>
              </c:strCache>
            </c:strRef>
          </c:tx>
          <c:spPr>
            <a:solidFill>
              <a:schemeClr val="accent4">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d''impacts'!$I$33:$J$33,'Analyse d''impacts'!$L$33:$M$33,'Analyse d''impacts'!$O$33:$P$33)</c:f>
              <c:numCache>
                <c:formatCode>0%</c:formatCode>
                <c:ptCount val="6"/>
                <c:pt idx="0">
                  <c:v>7.3556511053476351E-5</c:v>
                </c:pt>
                <c:pt idx="1">
                  <c:v>7.3556511053476364E-5</c:v>
                </c:pt>
                <c:pt idx="2">
                  <c:v>5.1991426830852357E-5</c:v>
                </c:pt>
                <c:pt idx="3">
                  <c:v>5.1991426830852378E-5</c:v>
                </c:pt>
                <c:pt idx="4">
                  <c:v>0</c:v>
                </c:pt>
                <c:pt idx="5">
                  <c:v>0</c:v>
                </c:pt>
              </c:numCache>
              <c:extLst/>
            </c:numRef>
          </c:val>
          <c:extLst>
            <c:ext xmlns:c16="http://schemas.microsoft.com/office/drawing/2014/chart" uri="{C3380CC4-5D6E-409C-BE32-E72D297353CC}">
              <c16:uniqueId val="{0000001B-ED4B-47EB-AC64-97594C0E546F}"/>
            </c:ext>
          </c:extLst>
        </c:ser>
        <c:ser>
          <c:idx val="28"/>
          <c:order val="28"/>
          <c:tx>
            <c:strRef>
              <c:f>'Analyse d''impacts'!$A$34</c:f>
              <c:strCache>
                <c:ptCount val="1"/>
                <c:pt idx="0">
                  <c:v>électricité au gaz</c:v>
                </c:pt>
              </c:strCache>
            </c:strRef>
          </c:tx>
          <c:spPr>
            <a:solidFill>
              <a:schemeClr val="accent5">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d''impacts'!$I$34:$J$34,'Analyse d''impacts'!$L$34:$M$34,'Analyse d''impacts'!$O$34:$P$34)</c:f>
              <c:numCache>
                <c:formatCode>0%</c:formatCode>
                <c:ptCount val="6"/>
                <c:pt idx="0">
                  <c:v>4.6514648672154441E-4</c:v>
                </c:pt>
                <c:pt idx="1">
                  <c:v>5.0211558612943286E-3</c:v>
                </c:pt>
                <c:pt idx="2">
                  <c:v>3.5476640376541201E-4</c:v>
                </c:pt>
                <c:pt idx="3">
                  <c:v>3.8296267057981452E-3</c:v>
                </c:pt>
                <c:pt idx="4">
                  <c:v>0</c:v>
                </c:pt>
                <c:pt idx="5">
                  <c:v>0</c:v>
                </c:pt>
              </c:numCache>
              <c:extLst/>
            </c:numRef>
          </c:val>
          <c:extLst>
            <c:ext xmlns:c16="http://schemas.microsoft.com/office/drawing/2014/chart" uri="{C3380CC4-5D6E-409C-BE32-E72D297353CC}">
              <c16:uniqueId val="{0000001C-ED4B-47EB-AC64-97594C0E546F}"/>
            </c:ext>
          </c:extLst>
        </c:ser>
        <c:ser>
          <c:idx val="29"/>
          <c:order val="29"/>
          <c:tx>
            <c:strRef>
              <c:f>'Analyse d''impacts'!$A$35</c:f>
              <c:strCache>
                <c:ptCount val="1"/>
                <c:pt idx="0">
                  <c:v>électricité, autre</c:v>
                </c:pt>
              </c:strCache>
            </c:strRef>
          </c:tx>
          <c:spPr>
            <a:solidFill>
              <a:schemeClr val="accent6">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d''impacts'!$I$35:$J$35,'Analyse d''impacts'!$L$35:$M$35,'Analyse d''impacts'!$O$35:$P$35)</c:f>
              <c:numCache>
                <c:formatCode>0%</c:formatCode>
                <c:ptCount val="6"/>
                <c:pt idx="0">
                  <c:v>2.1625686513788334E-3</c:v>
                </c:pt>
                <c:pt idx="1">
                  <c:v>5.1309923817536247E-2</c:v>
                </c:pt>
                <c:pt idx="2">
                  <c:v>8.8131948657892785E-4</c:v>
                </c:pt>
                <c:pt idx="3">
                  <c:v>2.0910520314091685E-2</c:v>
                </c:pt>
                <c:pt idx="4">
                  <c:v>0</c:v>
                </c:pt>
                <c:pt idx="5">
                  <c:v>0</c:v>
                </c:pt>
              </c:numCache>
              <c:extLst/>
            </c:numRef>
          </c:val>
          <c:extLst>
            <c:ext xmlns:c16="http://schemas.microsoft.com/office/drawing/2014/chart" uri="{C3380CC4-5D6E-409C-BE32-E72D297353CC}">
              <c16:uniqueId val="{0000001D-ED4B-47EB-AC64-97594C0E546F}"/>
            </c:ext>
          </c:extLst>
        </c:ser>
        <c:ser>
          <c:idx val="30"/>
          <c:order val="30"/>
          <c:tx>
            <c:strRef>
              <c:f>'Analyse d''impacts'!$A$36</c:f>
              <c:strCache>
                <c:ptCount val="1"/>
                <c:pt idx="0">
                  <c:v>gaz naturel</c:v>
                </c:pt>
              </c:strCache>
            </c:strRef>
          </c:tx>
          <c:spPr>
            <a:solidFill>
              <a:schemeClr val="accent1">
                <a:lumMod val="5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d''impacts'!$I$36:$J$36,'Analyse d''impacts'!$L$36:$M$36,'Analyse d''impacts'!$O$36:$P$36)</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E-ED4B-47EB-AC64-97594C0E546F}"/>
            </c:ext>
          </c:extLst>
        </c:ser>
        <c:ser>
          <c:idx val="31"/>
          <c:order val="31"/>
          <c:tx>
            <c:strRef>
              <c:f>'Analyse d''impacts'!$A$37</c:f>
              <c:strCache>
                <c:ptCount val="1"/>
                <c:pt idx="0">
                  <c:v>chaleur</c:v>
                </c:pt>
              </c:strCache>
            </c:strRef>
          </c:tx>
          <c:spPr>
            <a:solidFill>
              <a:schemeClr val="accent2">
                <a:lumMod val="5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d''impacts'!$I$37:$J$37,'Analyse d''impacts'!$L$37:$M$37,'Analyse d''impacts'!$O$37:$P$37)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F-ED4B-47EB-AC64-97594C0E546F}"/>
            </c:ext>
          </c:extLst>
        </c:ser>
        <c:dLbls>
          <c:showLegendKey val="0"/>
          <c:showVal val="0"/>
          <c:showCatName val="0"/>
          <c:showSerName val="0"/>
          <c:showPercent val="0"/>
          <c:showBubbleSize val="0"/>
        </c:dLbls>
        <c:gapWidth val="100"/>
        <c:overlap val="100"/>
        <c:axId val="519000912"/>
        <c:axId val="212952096"/>
      </c:barChart>
      <c:catAx>
        <c:axId val="5190009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12952096"/>
        <c:crosses val="autoZero"/>
        <c:auto val="1"/>
        <c:lblAlgn val="ctr"/>
        <c:lblOffset val="100"/>
        <c:noMultiLvlLbl val="0"/>
      </c:catAx>
      <c:valAx>
        <c:axId val="21295209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19000912"/>
        <c:crosses val="autoZero"/>
        <c:crossBetween val="between"/>
      </c:valAx>
      <c:spPr>
        <a:noFill/>
        <a:ln>
          <a:noFill/>
        </a:ln>
        <a:effectLst/>
      </c:spPr>
    </c:plotArea>
    <c:legend>
      <c:legendPos val="r"/>
      <c:layout>
        <c:manualLayout>
          <c:xMode val="edge"/>
          <c:yMode val="edge"/>
          <c:x val="0.81955263031279857"/>
          <c:y val="2.7043664996420906E-2"/>
          <c:w val="0.17321608658711812"/>
          <c:h val="0.9557777247541026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a:t>
            </a:r>
            <a:r>
              <a:rPr lang="en-IE" baseline="0"/>
              <a:t> entre mix électriques</a:t>
            </a:r>
            <a:endParaRPr lang="en-IE"/>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0"/>
          <c:order val="0"/>
          <c:tx>
            <c:strRef>
              <c:f>'Analyse d''impacts'!$A$6:$B$6</c:f>
              <c:strCache>
                <c:ptCount val="2"/>
                <c:pt idx="0">
                  <c:v>transport, voiture diesel</c:v>
                </c:pt>
                <c:pt idx="1">
                  <c:v>km</c:v>
                </c:pt>
              </c:strCache>
            </c:strRef>
          </c:tx>
          <c:spPr>
            <a:solidFill>
              <a:schemeClr val="accent1"/>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d''impacts'!$T$6:$Z$6</c:f>
              <c:numCache>
                <c:formatCode>0.0</c:formatCode>
                <c:ptCount val="7"/>
                <c:pt idx="0">
                  <c:v>187</c:v>
                </c:pt>
                <c:pt idx="1">
                  <c:v>0</c:v>
                </c:pt>
                <c:pt idx="2">
                  <c:v>0</c:v>
                </c:pt>
                <c:pt idx="3">
                  <c:v>0</c:v>
                </c:pt>
                <c:pt idx="4">
                  <c:v>0</c:v>
                </c:pt>
                <c:pt idx="5">
                  <c:v>0</c:v>
                </c:pt>
                <c:pt idx="6">
                  <c:v>0</c:v>
                </c:pt>
              </c:numCache>
            </c:numRef>
          </c:val>
          <c:extLst>
            <c:ext xmlns:c16="http://schemas.microsoft.com/office/drawing/2014/chart" uri="{C3380CC4-5D6E-409C-BE32-E72D297353CC}">
              <c16:uniqueId val="{00000000-887B-44C5-905B-3FF03D60E938}"/>
            </c:ext>
          </c:extLst>
        </c:ser>
        <c:ser>
          <c:idx val="1"/>
          <c:order val="1"/>
          <c:tx>
            <c:strRef>
              <c:f>'Analyse d''impacts'!$A$7:$B$7</c:f>
              <c:strCache>
                <c:ptCount val="2"/>
                <c:pt idx="0">
                  <c:v>transport, voiture électrique</c:v>
                </c:pt>
                <c:pt idx="1">
                  <c:v>km</c:v>
                </c:pt>
              </c:strCache>
            </c:strRef>
          </c:tx>
          <c:spPr>
            <a:solidFill>
              <a:schemeClr val="accent2"/>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d''impacts'!$T$7:$Z$7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1-887B-44C5-905B-3FF03D60E938}"/>
            </c:ext>
          </c:extLst>
        </c:ser>
        <c:ser>
          <c:idx val="2"/>
          <c:order val="2"/>
          <c:tx>
            <c:strRef>
              <c:f>'Analyse d''impacts'!$A$8:$B$8</c:f>
              <c:strCache>
                <c:ptCount val="2"/>
                <c:pt idx="0">
                  <c:v>voiture diesel</c:v>
                </c:pt>
                <c:pt idx="1">
                  <c:v>u</c:v>
                </c:pt>
              </c:strCache>
            </c:strRef>
          </c:tx>
          <c:spPr>
            <a:solidFill>
              <a:schemeClr val="accent3"/>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d''impacts'!$T$8:$Z$8</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2-887B-44C5-905B-3FF03D60E938}"/>
            </c:ext>
          </c:extLst>
        </c:ser>
        <c:ser>
          <c:idx val="3"/>
          <c:order val="3"/>
          <c:tx>
            <c:strRef>
              <c:f>'Analyse d''impacts'!$A$9:$B$9</c:f>
              <c:strCache>
                <c:ptCount val="2"/>
                <c:pt idx="0">
                  <c:v>voiture électrique</c:v>
                </c:pt>
                <c:pt idx="1">
                  <c:v>u</c:v>
                </c:pt>
              </c:strCache>
            </c:strRef>
          </c:tx>
          <c:spPr>
            <a:solidFill>
              <a:schemeClr val="accent4"/>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d''impacts'!$T$9:$Z$9</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3-887B-44C5-905B-3FF03D60E938}"/>
            </c:ext>
          </c:extLst>
        </c:ser>
        <c:ser>
          <c:idx val="4"/>
          <c:order val="4"/>
          <c:tx>
            <c:strRef>
              <c:f>'Analyse d''impacts'!$A$10:$B$10</c:f>
              <c:strCache>
                <c:ptCount val="2"/>
                <c:pt idx="0">
                  <c:v>batterie lithium-ion, production</c:v>
                </c:pt>
                <c:pt idx="1">
                  <c:v>kWh</c:v>
                </c:pt>
              </c:strCache>
            </c:strRef>
          </c:tx>
          <c:spPr>
            <a:solidFill>
              <a:schemeClr val="accent5"/>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d''impacts'!$T$10:$Z$10</c:f>
              <c:numCache>
                <c:formatCode>0.0</c:formatCode>
                <c:ptCount val="7"/>
                <c:pt idx="0">
                  <c:v>0</c:v>
                </c:pt>
                <c:pt idx="1">
                  <c:v>17.289600000000004</c:v>
                </c:pt>
                <c:pt idx="2">
                  <c:v>17.289600000000004</c:v>
                </c:pt>
                <c:pt idx="3">
                  <c:v>17.289600000000004</c:v>
                </c:pt>
                <c:pt idx="4">
                  <c:v>17.289600000000004</c:v>
                </c:pt>
                <c:pt idx="5">
                  <c:v>17.289600000000004</c:v>
                </c:pt>
                <c:pt idx="6">
                  <c:v>17.289600000000004</c:v>
                </c:pt>
              </c:numCache>
            </c:numRef>
          </c:val>
          <c:extLst>
            <c:ext xmlns:c16="http://schemas.microsoft.com/office/drawing/2014/chart" uri="{C3380CC4-5D6E-409C-BE32-E72D297353CC}">
              <c16:uniqueId val="{00000004-887B-44C5-905B-3FF03D60E938}"/>
            </c:ext>
          </c:extLst>
        </c:ser>
        <c:ser>
          <c:idx val="5"/>
          <c:order val="5"/>
          <c:tx>
            <c:strRef>
              <c:f>'Analyse d''impacts'!$A$11:$B$11</c:f>
              <c:strCache>
                <c:ptCount val="2"/>
                <c:pt idx="0">
                  <c:v>batterie lithium-ion, recyclage</c:v>
                </c:pt>
                <c:pt idx="1">
                  <c:v>kWh</c:v>
                </c:pt>
              </c:strCache>
            </c:strRef>
          </c:tx>
          <c:spPr>
            <a:solidFill>
              <a:schemeClr val="accent6"/>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d''impacts'!$T$11:$Z$11</c:f>
              <c:numCache>
                <c:formatCode>0.0</c:formatCode>
                <c:ptCount val="7"/>
                <c:pt idx="0">
                  <c:v>0</c:v>
                </c:pt>
                <c:pt idx="1">
                  <c:v>-1.7472000000000001</c:v>
                </c:pt>
                <c:pt idx="2">
                  <c:v>-1.7472000000000001</c:v>
                </c:pt>
                <c:pt idx="3">
                  <c:v>-1.7472000000000001</c:v>
                </c:pt>
                <c:pt idx="4">
                  <c:v>-1.7472000000000001</c:v>
                </c:pt>
                <c:pt idx="5">
                  <c:v>-1.7472000000000001</c:v>
                </c:pt>
                <c:pt idx="6">
                  <c:v>-1.7472000000000001</c:v>
                </c:pt>
              </c:numCache>
            </c:numRef>
          </c:val>
          <c:extLst>
            <c:ext xmlns:c16="http://schemas.microsoft.com/office/drawing/2014/chart" uri="{C3380CC4-5D6E-409C-BE32-E72D297353CC}">
              <c16:uniqueId val="{00000005-887B-44C5-905B-3FF03D60E938}"/>
            </c:ext>
          </c:extLst>
        </c:ser>
        <c:ser>
          <c:idx val="6"/>
          <c:order val="6"/>
          <c:tx>
            <c:strRef>
              <c:f>'Analyse d''impacts'!$A$12:$B$12</c:f>
              <c:strCache>
                <c:ptCount val="2"/>
                <c:pt idx="0">
                  <c:v>gazole</c:v>
                </c:pt>
                <c:pt idx="1">
                  <c:v>l</c:v>
                </c:pt>
              </c:strCache>
            </c:strRef>
          </c:tx>
          <c:spPr>
            <a:solidFill>
              <a:schemeClr val="accent1">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d''impacts'!$T$12:$Z$12</c:f>
              <c:numCache>
                <c:formatCode>0.0</c:formatCode>
                <c:ptCount val="7"/>
                <c:pt idx="0">
                  <c:v>41.300000000000004</c:v>
                </c:pt>
                <c:pt idx="1">
                  <c:v>0</c:v>
                </c:pt>
                <c:pt idx="2">
                  <c:v>0</c:v>
                </c:pt>
                <c:pt idx="3">
                  <c:v>0</c:v>
                </c:pt>
                <c:pt idx="4">
                  <c:v>0</c:v>
                </c:pt>
                <c:pt idx="5">
                  <c:v>0</c:v>
                </c:pt>
                <c:pt idx="6">
                  <c:v>0</c:v>
                </c:pt>
              </c:numCache>
            </c:numRef>
          </c:val>
          <c:extLst>
            <c:ext xmlns:c16="http://schemas.microsoft.com/office/drawing/2014/chart" uri="{C3380CC4-5D6E-409C-BE32-E72D297353CC}">
              <c16:uniqueId val="{00000006-887B-44C5-905B-3FF03D60E938}"/>
            </c:ext>
          </c:extLst>
        </c:ser>
        <c:ser>
          <c:idx val="7"/>
          <c:order val="7"/>
          <c:tx>
            <c:strRef>
              <c:f>'Analyse d''impacts'!$A$13:$B$13</c:f>
              <c:strCache>
                <c:ptCount val="2"/>
                <c:pt idx="0">
                  <c:v>maintenance</c:v>
                </c:pt>
                <c:pt idx="1">
                  <c:v>h</c:v>
                </c:pt>
              </c:strCache>
            </c:strRef>
          </c:tx>
          <c:spPr>
            <a:solidFill>
              <a:schemeClr val="accent2">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d''impacts'!$T$13:$Z$13</c:f>
              <c:numCache>
                <c:formatCode>0.0</c:formatCode>
                <c:ptCount val="7"/>
                <c:pt idx="0">
                  <c:v>0.6</c:v>
                </c:pt>
                <c:pt idx="1">
                  <c:v>0</c:v>
                </c:pt>
                <c:pt idx="2">
                  <c:v>0</c:v>
                </c:pt>
                <c:pt idx="3">
                  <c:v>0</c:v>
                </c:pt>
                <c:pt idx="4">
                  <c:v>0</c:v>
                </c:pt>
                <c:pt idx="5">
                  <c:v>0</c:v>
                </c:pt>
                <c:pt idx="6">
                  <c:v>0</c:v>
                </c:pt>
              </c:numCache>
            </c:numRef>
          </c:val>
          <c:extLst>
            <c:ext xmlns:c16="http://schemas.microsoft.com/office/drawing/2014/chart" uri="{C3380CC4-5D6E-409C-BE32-E72D297353CC}">
              <c16:uniqueId val="{00000007-887B-44C5-905B-3FF03D60E938}"/>
            </c:ext>
          </c:extLst>
        </c:ser>
        <c:ser>
          <c:idx val="8"/>
          <c:order val="8"/>
          <c:tx>
            <c:strRef>
              <c:f>'Analyse d''impacts'!$A$14:$B$14</c:f>
              <c:strCache>
                <c:ptCount val="2"/>
                <c:pt idx="0">
                  <c:v>acier</c:v>
                </c:pt>
                <c:pt idx="1">
                  <c:v>kg</c:v>
                </c:pt>
              </c:strCache>
            </c:strRef>
          </c:tx>
          <c:spPr>
            <a:solidFill>
              <a:schemeClr val="accent3">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d''impacts'!$T$14:$Z$14</c:f>
              <c:numCache>
                <c:formatCode>0.0</c:formatCode>
                <c:ptCount val="7"/>
                <c:pt idx="0">
                  <c:v>8.2972239999999786</c:v>
                </c:pt>
                <c:pt idx="1">
                  <c:v>7.1096479999999724</c:v>
                </c:pt>
                <c:pt idx="2">
                  <c:v>7.1096479999999724</c:v>
                </c:pt>
                <c:pt idx="3">
                  <c:v>7.1096479999999724</c:v>
                </c:pt>
                <c:pt idx="4">
                  <c:v>7.1096479999999724</c:v>
                </c:pt>
                <c:pt idx="5">
                  <c:v>7.1096479999999724</c:v>
                </c:pt>
                <c:pt idx="6">
                  <c:v>7.1096479999999724</c:v>
                </c:pt>
              </c:numCache>
            </c:numRef>
          </c:val>
          <c:extLst>
            <c:ext xmlns:c16="http://schemas.microsoft.com/office/drawing/2014/chart" uri="{C3380CC4-5D6E-409C-BE32-E72D297353CC}">
              <c16:uniqueId val="{00000008-887B-44C5-905B-3FF03D60E938}"/>
            </c:ext>
          </c:extLst>
        </c:ser>
        <c:ser>
          <c:idx val="9"/>
          <c:order val="9"/>
          <c:tx>
            <c:strRef>
              <c:f>'Analyse d''impacts'!$A$15:$B$15</c:f>
              <c:strCache>
                <c:ptCount val="2"/>
                <c:pt idx="0">
                  <c:v>fonte</c:v>
                </c:pt>
                <c:pt idx="1">
                  <c:v>kg</c:v>
                </c:pt>
              </c:strCache>
            </c:strRef>
          </c:tx>
          <c:spPr>
            <a:solidFill>
              <a:schemeClr val="accent4">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d''impacts'!$T$15:$Z$15</c:f>
              <c:numCache>
                <c:formatCode>0.0</c:formatCode>
                <c:ptCount val="7"/>
                <c:pt idx="0">
                  <c:v>0.57527999999999913</c:v>
                </c:pt>
                <c:pt idx="1">
                  <c:v>0.31103999999999737</c:v>
                </c:pt>
                <c:pt idx="2">
                  <c:v>0.31103999999999737</c:v>
                </c:pt>
                <c:pt idx="3">
                  <c:v>0.31103999999999737</c:v>
                </c:pt>
                <c:pt idx="4">
                  <c:v>0.31103999999999737</c:v>
                </c:pt>
                <c:pt idx="5">
                  <c:v>0.31103999999999737</c:v>
                </c:pt>
                <c:pt idx="6">
                  <c:v>0.31103999999999737</c:v>
                </c:pt>
              </c:numCache>
            </c:numRef>
          </c:val>
          <c:extLst>
            <c:ext xmlns:c16="http://schemas.microsoft.com/office/drawing/2014/chart" uri="{C3380CC4-5D6E-409C-BE32-E72D297353CC}">
              <c16:uniqueId val="{00000009-887B-44C5-905B-3FF03D60E938}"/>
            </c:ext>
          </c:extLst>
        </c:ser>
        <c:ser>
          <c:idx val="10"/>
          <c:order val="10"/>
          <c:tx>
            <c:strRef>
              <c:f>'Analyse d''impacts'!$A$16:$B$16</c:f>
              <c:strCache>
                <c:ptCount val="2"/>
                <c:pt idx="0">
                  <c:v>aluminium</c:v>
                </c:pt>
                <c:pt idx="1">
                  <c:v>kg</c:v>
                </c:pt>
              </c:strCache>
            </c:strRef>
          </c:tx>
          <c:spPr>
            <a:solidFill>
              <a:schemeClr val="accent5">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d''impacts'!$T$16:$Z$16</c:f>
              <c:numCache>
                <c:formatCode>0.0</c:formatCode>
                <c:ptCount val="7"/>
                <c:pt idx="0">
                  <c:v>9.7508599999999586</c:v>
                </c:pt>
                <c:pt idx="1">
                  <c:v>12.70551999999998</c:v>
                </c:pt>
                <c:pt idx="2">
                  <c:v>12.70551999999998</c:v>
                </c:pt>
                <c:pt idx="3">
                  <c:v>12.70551999999998</c:v>
                </c:pt>
                <c:pt idx="4">
                  <c:v>12.70551999999998</c:v>
                </c:pt>
                <c:pt idx="5">
                  <c:v>12.70551999999998</c:v>
                </c:pt>
                <c:pt idx="6">
                  <c:v>12.70551999999998</c:v>
                </c:pt>
              </c:numCache>
            </c:numRef>
          </c:val>
          <c:extLst>
            <c:ext xmlns:c16="http://schemas.microsoft.com/office/drawing/2014/chart" uri="{C3380CC4-5D6E-409C-BE32-E72D297353CC}">
              <c16:uniqueId val="{0000000A-887B-44C5-905B-3FF03D60E938}"/>
            </c:ext>
          </c:extLst>
        </c:ser>
        <c:ser>
          <c:idx val="11"/>
          <c:order val="11"/>
          <c:tx>
            <c:strRef>
              <c:f>'Analyse d''impacts'!$A$17:$B$17</c:f>
              <c:strCache>
                <c:ptCount val="2"/>
                <c:pt idx="0">
                  <c:v>verre</c:v>
                </c:pt>
                <c:pt idx="1">
                  <c:v>kg</c:v>
                </c:pt>
              </c:strCache>
            </c:strRef>
          </c:tx>
          <c:spPr>
            <a:solidFill>
              <a:schemeClr val="accent6">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d''impacts'!$T$17:$Z$17</c:f>
              <c:numCache>
                <c:formatCode>0.0</c:formatCode>
                <c:ptCount val="7"/>
                <c:pt idx="0">
                  <c:v>0.16904799999999945</c:v>
                </c:pt>
                <c:pt idx="1">
                  <c:v>0.1735679999999995</c:v>
                </c:pt>
                <c:pt idx="2">
                  <c:v>0.1735679999999995</c:v>
                </c:pt>
                <c:pt idx="3">
                  <c:v>0.1735679999999995</c:v>
                </c:pt>
                <c:pt idx="4">
                  <c:v>0.1735679999999995</c:v>
                </c:pt>
                <c:pt idx="5">
                  <c:v>0.1735679999999995</c:v>
                </c:pt>
                <c:pt idx="6">
                  <c:v>0.1735679999999995</c:v>
                </c:pt>
              </c:numCache>
            </c:numRef>
          </c:val>
          <c:extLst>
            <c:ext xmlns:c16="http://schemas.microsoft.com/office/drawing/2014/chart" uri="{C3380CC4-5D6E-409C-BE32-E72D297353CC}">
              <c16:uniqueId val="{0000000B-887B-44C5-905B-3FF03D60E938}"/>
            </c:ext>
          </c:extLst>
        </c:ser>
        <c:ser>
          <c:idx val="12"/>
          <c:order val="12"/>
          <c:tx>
            <c:strRef>
              <c:f>'Analyse d''impacts'!$A$18:$B$18</c:f>
              <c:strCache>
                <c:ptCount val="2"/>
                <c:pt idx="0">
                  <c:v>peinture</c:v>
                </c:pt>
                <c:pt idx="1">
                  <c:v>kg</c:v>
                </c:pt>
              </c:strCache>
            </c:strRef>
          </c:tx>
          <c:spPr>
            <a:solidFill>
              <a:schemeClr val="accent1">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d''impacts'!$T$18:$Z$18</c:f>
              <c:numCache>
                <c:formatCode>0.0</c:formatCode>
                <c:ptCount val="7"/>
                <c:pt idx="0">
                  <c:v>0.15449599999999955</c:v>
                </c:pt>
                <c:pt idx="1">
                  <c:v>0.14540799999999957</c:v>
                </c:pt>
                <c:pt idx="2">
                  <c:v>0.14540799999999957</c:v>
                </c:pt>
                <c:pt idx="3">
                  <c:v>0.14540799999999957</c:v>
                </c:pt>
                <c:pt idx="4">
                  <c:v>0.14540799999999957</c:v>
                </c:pt>
                <c:pt idx="5">
                  <c:v>0.14540799999999957</c:v>
                </c:pt>
                <c:pt idx="6">
                  <c:v>0.14540799999999957</c:v>
                </c:pt>
              </c:numCache>
            </c:numRef>
          </c:val>
          <c:extLst>
            <c:ext xmlns:c16="http://schemas.microsoft.com/office/drawing/2014/chart" uri="{C3380CC4-5D6E-409C-BE32-E72D297353CC}">
              <c16:uniqueId val="{0000000C-887B-44C5-905B-3FF03D60E938}"/>
            </c:ext>
          </c:extLst>
        </c:ser>
        <c:ser>
          <c:idx val="13"/>
          <c:order val="13"/>
          <c:tx>
            <c:strRef>
              <c:f>'Analyse d''impacts'!$A$19:$B$19</c:f>
              <c:strCache>
                <c:ptCount val="2"/>
                <c:pt idx="0">
                  <c:v>plastiques</c:v>
                </c:pt>
                <c:pt idx="1">
                  <c:v>kg</c:v>
                </c:pt>
              </c:strCache>
            </c:strRef>
          </c:tx>
          <c:spPr>
            <a:solidFill>
              <a:schemeClr val="accent2">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d''impacts'!$T$19:$Z$19</c:f>
              <c:numCache>
                <c:formatCode>0.0</c:formatCode>
                <c:ptCount val="7"/>
                <c:pt idx="0">
                  <c:v>2.7002799999999918</c:v>
                </c:pt>
                <c:pt idx="1">
                  <c:v>2.7667039999999927</c:v>
                </c:pt>
                <c:pt idx="2">
                  <c:v>2.7667039999999927</c:v>
                </c:pt>
                <c:pt idx="3">
                  <c:v>2.7667039999999927</c:v>
                </c:pt>
                <c:pt idx="4">
                  <c:v>2.7667039999999927</c:v>
                </c:pt>
                <c:pt idx="5">
                  <c:v>2.7667039999999927</c:v>
                </c:pt>
                <c:pt idx="6">
                  <c:v>2.7667039999999927</c:v>
                </c:pt>
              </c:numCache>
            </c:numRef>
          </c:val>
          <c:extLst>
            <c:ext xmlns:c16="http://schemas.microsoft.com/office/drawing/2014/chart" uri="{C3380CC4-5D6E-409C-BE32-E72D297353CC}">
              <c16:uniqueId val="{0000000D-887B-44C5-905B-3FF03D60E938}"/>
            </c:ext>
          </c:extLst>
        </c:ser>
        <c:ser>
          <c:idx val="14"/>
          <c:order val="14"/>
          <c:tx>
            <c:strRef>
              <c:f>'Analyse d''impacts'!$A$20:$B$20</c:f>
              <c:strCache>
                <c:ptCount val="2"/>
                <c:pt idx="0">
                  <c:v>gomme</c:v>
                </c:pt>
                <c:pt idx="1">
                  <c:v>kg</c:v>
                </c:pt>
              </c:strCache>
            </c:strRef>
          </c:tx>
          <c:spPr>
            <a:solidFill>
              <a:schemeClr val="accent3">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d''impacts'!$T$20:$Z$20</c:f>
              <c:numCache>
                <c:formatCode>0.0</c:formatCode>
                <c:ptCount val="7"/>
                <c:pt idx="0">
                  <c:v>0.83027999999999735</c:v>
                </c:pt>
                <c:pt idx="1">
                  <c:v>0.84479999999999755</c:v>
                </c:pt>
                <c:pt idx="2">
                  <c:v>0.84479999999999755</c:v>
                </c:pt>
                <c:pt idx="3">
                  <c:v>0.84479999999999755</c:v>
                </c:pt>
                <c:pt idx="4">
                  <c:v>0.84479999999999755</c:v>
                </c:pt>
                <c:pt idx="5">
                  <c:v>0.84479999999999755</c:v>
                </c:pt>
                <c:pt idx="6">
                  <c:v>0.84479999999999755</c:v>
                </c:pt>
              </c:numCache>
            </c:numRef>
          </c:val>
          <c:extLst>
            <c:ext xmlns:c16="http://schemas.microsoft.com/office/drawing/2014/chart" uri="{C3380CC4-5D6E-409C-BE32-E72D297353CC}">
              <c16:uniqueId val="{0000000E-887B-44C5-905B-3FF03D60E938}"/>
            </c:ext>
          </c:extLst>
        </c:ser>
        <c:ser>
          <c:idx val="15"/>
          <c:order val="15"/>
          <c:tx>
            <c:strRef>
              <c:f>'Analyse d''impacts'!$A$21:$B$21</c:f>
              <c:strCache>
                <c:ptCount val="2"/>
                <c:pt idx="0">
                  <c:v>lubrifiant</c:v>
                </c:pt>
                <c:pt idx="1">
                  <c:v>kg</c:v>
                </c:pt>
              </c:strCache>
            </c:strRef>
          </c:tx>
          <c:spPr>
            <a:solidFill>
              <a:schemeClr val="accent4">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d''impacts'!$T$21:$Z$21</c:f>
              <c:numCache>
                <c:formatCode>0.0</c:formatCode>
                <c:ptCount val="7"/>
                <c:pt idx="0">
                  <c:v>0.25703999999999971</c:v>
                </c:pt>
                <c:pt idx="1">
                  <c:v>0.10751999999999898</c:v>
                </c:pt>
                <c:pt idx="2">
                  <c:v>0.10751999999999898</c:v>
                </c:pt>
                <c:pt idx="3">
                  <c:v>0.10751999999999898</c:v>
                </c:pt>
                <c:pt idx="4">
                  <c:v>0.10751999999999898</c:v>
                </c:pt>
                <c:pt idx="5">
                  <c:v>0.10751999999999898</c:v>
                </c:pt>
                <c:pt idx="6">
                  <c:v>0.10751999999999898</c:v>
                </c:pt>
              </c:numCache>
            </c:numRef>
          </c:val>
          <c:extLst>
            <c:ext xmlns:c16="http://schemas.microsoft.com/office/drawing/2014/chart" uri="{C3380CC4-5D6E-409C-BE32-E72D297353CC}">
              <c16:uniqueId val="{0000000F-887B-44C5-905B-3FF03D60E938}"/>
            </c:ext>
          </c:extLst>
        </c:ser>
        <c:ser>
          <c:idx val="16"/>
          <c:order val="16"/>
          <c:tx>
            <c:strRef>
              <c:f>'Analyse d''impacts'!$A$22:$B$22</c:f>
              <c:strCache>
                <c:ptCount val="2"/>
                <c:pt idx="0">
                  <c:v>cuivre</c:v>
                </c:pt>
                <c:pt idx="1">
                  <c:v>kg</c:v>
                </c:pt>
              </c:strCache>
            </c:strRef>
          </c:tx>
          <c:spPr>
            <a:solidFill>
              <a:schemeClr val="accent5">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d''impacts'!$T$22:$Z$22</c:f>
              <c:numCache>
                <c:formatCode>0.0</c:formatCode>
                <c:ptCount val="7"/>
                <c:pt idx="0">
                  <c:v>0.56460399999999733</c:v>
                </c:pt>
                <c:pt idx="1">
                  <c:v>1.288047999999999</c:v>
                </c:pt>
                <c:pt idx="2">
                  <c:v>1.288047999999999</c:v>
                </c:pt>
                <c:pt idx="3">
                  <c:v>1.288047999999999</c:v>
                </c:pt>
                <c:pt idx="4">
                  <c:v>1.288047999999999</c:v>
                </c:pt>
                <c:pt idx="5">
                  <c:v>1.288047999999999</c:v>
                </c:pt>
                <c:pt idx="6">
                  <c:v>1.288047999999999</c:v>
                </c:pt>
              </c:numCache>
            </c:numRef>
          </c:val>
          <c:extLst>
            <c:ext xmlns:c16="http://schemas.microsoft.com/office/drawing/2014/chart" uri="{C3380CC4-5D6E-409C-BE32-E72D297353CC}">
              <c16:uniqueId val="{00000010-887B-44C5-905B-3FF03D60E938}"/>
            </c:ext>
          </c:extLst>
        </c:ser>
        <c:ser>
          <c:idx val="17"/>
          <c:order val="17"/>
          <c:tx>
            <c:strRef>
              <c:f>'Analyse d''impacts'!$A$23:$B$23</c:f>
              <c:strCache>
                <c:ptCount val="2"/>
                <c:pt idx="0">
                  <c:v>métaux non ferreux</c:v>
                </c:pt>
                <c:pt idx="1">
                  <c:v>kg</c:v>
                </c:pt>
              </c:strCache>
            </c:strRef>
          </c:tx>
          <c:spPr>
            <a:solidFill>
              <a:schemeClr val="accent6">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d''impacts'!$T$23:$Z$23</c:f>
              <c:numCache>
                <c:formatCode>0.0</c:formatCode>
                <c:ptCount val="7"/>
                <c:pt idx="0">
                  <c:v>0.20862399999999723</c:v>
                </c:pt>
                <c:pt idx="1">
                  <c:v>0.78540800000000111</c:v>
                </c:pt>
                <c:pt idx="2">
                  <c:v>0.78540800000000111</c:v>
                </c:pt>
                <c:pt idx="3">
                  <c:v>0.78540800000000111</c:v>
                </c:pt>
                <c:pt idx="4">
                  <c:v>0.78540800000000111</c:v>
                </c:pt>
                <c:pt idx="5">
                  <c:v>0.78540800000000111</c:v>
                </c:pt>
                <c:pt idx="6">
                  <c:v>0.78540800000000111</c:v>
                </c:pt>
              </c:numCache>
            </c:numRef>
          </c:val>
          <c:extLst>
            <c:ext xmlns:c16="http://schemas.microsoft.com/office/drawing/2014/chart" uri="{C3380CC4-5D6E-409C-BE32-E72D297353CC}">
              <c16:uniqueId val="{00000011-887B-44C5-905B-3FF03D60E938}"/>
            </c:ext>
          </c:extLst>
        </c:ser>
        <c:ser>
          <c:idx val="18"/>
          <c:order val="18"/>
          <c:tx>
            <c:strRef>
              <c:f>'Analyse d''impacts'!$A$24:$B$24</c:f>
              <c:strCache>
                <c:ptCount val="2"/>
                <c:pt idx="0">
                  <c:v>électronique</c:v>
                </c:pt>
                <c:pt idx="1">
                  <c:v>kg</c:v>
                </c:pt>
              </c:strCache>
            </c:strRef>
          </c:tx>
          <c:spPr>
            <a:solidFill>
              <a:schemeClr val="accent1">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d''impacts'!$T$24:$Z$24</c:f>
              <c:numCache>
                <c:formatCode>0.0</c:formatCode>
                <c:ptCount val="7"/>
                <c:pt idx="0">
                  <c:v>11.706947999999954</c:v>
                </c:pt>
                <c:pt idx="1">
                  <c:v>13.362623999999968</c:v>
                </c:pt>
                <c:pt idx="2">
                  <c:v>13.362623999999968</c:v>
                </c:pt>
                <c:pt idx="3">
                  <c:v>13.362623999999968</c:v>
                </c:pt>
                <c:pt idx="4">
                  <c:v>13.362623999999968</c:v>
                </c:pt>
                <c:pt idx="5">
                  <c:v>13.362623999999968</c:v>
                </c:pt>
                <c:pt idx="6">
                  <c:v>13.362623999999968</c:v>
                </c:pt>
              </c:numCache>
            </c:numRef>
          </c:val>
          <c:extLst>
            <c:ext xmlns:c16="http://schemas.microsoft.com/office/drawing/2014/chart" uri="{C3380CC4-5D6E-409C-BE32-E72D297353CC}">
              <c16:uniqueId val="{00000012-887B-44C5-905B-3FF03D60E938}"/>
            </c:ext>
          </c:extLst>
        </c:ser>
        <c:ser>
          <c:idx val="19"/>
          <c:order val="19"/>
          <c:tx>
            <c:strRef>
              <c:f>'Analyse d''impacts'!$A$25:$B$25</c:f>
              <c:strCache>
                <c:ptCount val="2"/>
                <c:pt idx="0">
                  <c:v>textiles</c:v>
                </c:pt>
                <c:pt idx="1">
                  <c:v>kg</c:v>
                </c:pt>
              </c:strCache>
            </c:strRef>
          </c:tx>
          <c:spPr>
            <a:solidFill>
              <a:schemeClr val="accent2">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d''impacts'!$T$25:$Z$25</c:f>
              <c:numCache>
                <c:formatCode>0.0</c:formatCode>
                <c:ptCount val="7"/>
                <c:pt idx="0">
                  <c:v>6.1012999999999789</c:v>
                </c:pt>
                <c:pt idx="1">
                  <c:v>6.3631999999999822</c:v>
                </c:pt>
                <c:pt idx="2">
                  <c:v>6.3631999999999822</c:v>
                </c:pt>
                <c:pt idx="3">
                  <c:v>6.3631999999999822</c:v>
                </c:pt>
                <c:pt idx="4">
                  <c:v>6.3631999999999822</c:v>
                </c:pt>
                <c:pt idx="5">
                  <c:v>6.3631999999999822</c:v>
                </c:pt>
                <c:pt idx="6">
                  <c:v>6.3631999999999822</c:v>
                </c:pt>
              </c:numCache>
            </c:numRef>
          </c:val>
          <c:extLst>
            <c:ext xmlns:c16="http://schemas.microsoft.com/office/drawing/2014/chart" uri="{C3380CC4-5D6E-409C-BE32-E72D297353CC}">
              <c16:uniqueId val="{00000013-887B-44C5-905B-3FF03D60E938}"/>
            </c:ext>
          </c:extLst>
        </c:ser>
        <c:ser>
          <c:idx val="20"/>
          <c:order val="20"/>
          <c:tx>
            <c:strRef>
              <c:f>'Analyse d''impacts'!$A$26:$B$26</c:f>
              <c:strCache>
                <c:ptCount val="2"/>
                <c:pt idx="0">
                  <c:v>fibre de carbone</c:v>
                </c:pt>
                <c:pt idx="1">
                  <c:v>kg</c:v>
                </c:pt>
              </c:strCache>
            </c:strRef>
          </c:tx>
          <c:spPr>
            <a:solidFill>
              <a:schemeClr val="accent3">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d''impacts'!$T$26:$Z$26</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4-887B-44C5-905B-3FF03D60E938}"/>
            </c:ext>
          </c:extLst>
        </c:ser>
        <c:ser>
          <c:idx val="21"/>
          <c:order val="21"/>
          <c:tx>
            <c:strRef>
              <c:f>'Analyse d''impacts'!$A$27:$B$27</c:f>
              <c:strCache>
                <c:ptCount val="2"/>
                <c:pt idx="0">
                  <c:v>électricité du réseau, Allemagne</c:v>
                </c:pt>
                <c:pt idx="1">
                  <c:v>kWh</c:v>
                </c:pt>
              </c:strCache>
            </c:strRef>
          </c:tx>
          <c:spPr>
            <a:solidFill>
              <a:schemeClr val="accent4">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d''impacts'!$T$27:$Z$27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5-887B-44C5-905B-3FF03D60E938}"/>
            </c:ext>
          </c:extLst>
        </c:ser>
        <c:ser>
          <c:idx val="22"/>
          <c:order val="22"/>
          <c:tx>
            <c:strRef>
              <c:f>'Analyse d''impacts'!$A$28:$B$28</c:f>
              <c:strCache>
                <c:ptCount val="2"/>
                <c:pt idx="0">
                  <c:v>électricité du réseau, France</c:v>
                </c:pt>
                <c:pt idx="1">
                  <c:v>kWh</c:v>
                </c:pt>
              </c:strCache>
            </c:strRef>
          </c:tx>
          <c:spPr>
            <a:solidFill>
              <a:schemeClr val="accent5">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d''impacts'!$T$28:$Z$28</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6-887B-44C5-905B-3FF03D60E938}"/>
            </c:ext>
          </c:extLst>
        </c:ser>
        <c:ser>
          <c:idx val="23"/>
          <c:order val="23"/>
          <c:tx>
            <c:strRef>
              <c:f>'Analyse d''impacts'!$A$29:$B$29</c:f>
              <c:strCache>
                <c:ptCount val="2"/>
                <c:pt idx="0">
                  <c:v>électricité nucléaire</c:v>
                </c:pt>
                <c:pt idx="1">
                  <c:v>kWh</c:v>
                </c:pt>
              </c:strCache>
            </c:strRef>
          </c:tx>
          <c:spPr>
            <a:solidFill>
              <a:schemeClr val="accent6">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d''impacts'!$T$29:$Z$29</c:f>
              <c:numCache>
                <c:formatCode>0.0</c:formatCode>
                <c:ptCount val="7"/>
                <c:pt idx="0">
                  <c:v>1.4957551084261722E-3</c:v>
                </c:pt>
                <c:pt idx="1">
                  <c:v>7.2050241354943936E-2</c:v>
                </c:pt>
                <c:pt idx="2">
                  <c:v>0.78929159600621412</c:v>
                </c:pt>
                <c:pt idx="3">
                  <c:v>0</c:v>
                </c:pt>
                <c:pt idx="4">
                  <c:v>0.44976484558758195</c:v>
                </c:pt>
                <c:pt idx="5">
                  <c:v>0</c:v>
                </c:pt>
                <c:pt idx="6">
                  <c:v>0.42137647304020504</c:v>
                </c:pt>
              </c:numCache>
            </c:numRef>
          </c:val>
          <c:extLst>
            <c:ext xmlns:c16="http://schemas.microsoft.com/office/drawing/2014/chart" uri="{C3380CC4-5D6E-409C-BE32-E72D297353CC}">
              <c16:uniqueId val="{00000017-887B-44C5-905B-3FF03D60E938}"/>
            </c:ext>
          </c:extLst>
        </c:ser>
        <c:ser>
          <c:idx val="24"/>
          <c:order val="24"/>
          <c:tx>
            <c:strRef>
              <c:f>'Analyse d''impacts'!$A$30:$B$30</c:f>
              <c:strCache>
                <c:ptCount val="2"/>
                <c:pt idx="0">
                  <c:v>électricité éolienne</c:v>
                </c:pt>
                <c:pt idx="1">
                  <c:v>kWh</c:v>
                </c:pt>
              </c:strCache>
            </c:strRef>
          </c:tx>
          <c:spPr>
            <a:solidFill>
              <a:schemeClr val="accent1">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d''impacts'!$T$30:$Z$30</c:f>
              <c:numCache>
                <c:formatCode>0.0</c:formatCode>
                <c:ptCount val="7"/>
                <c:pt idx="0">
                  <c:v>9.5737576847821984E-3</c:v>
                </c:pt>
                <c:pt idx="1">
                  <c:v>0.46116610130658531</c:v>
                </c:pt>
                <c:pt idx="2">
                  <c:v>0.23819478417126208</c:v>
                </c:pt>
                <c:pt idx="3">
                  <c:v>1.0568950416110647</c:v>
                </c:pt>
                <c:pt idx="4">
                  <c:v>0.91956872834536718</c:v>
                </c:pt>
                <c:pt idx="5">
                  <c:v>1.6481986355941798</c:v>
                </c:pt>
                <c:pt idx="6">
                  <c:v>0.99311428288306902</c:v>
                </c:pt>
              </c:numCache>
            </c:numRef>
          </c:val>
          <c:extLst>
            <c:ext xmlns:c16="http://schemas.microsoft.com/office/drawing/2014/chart" uri="{C3380CC4-5D6E-409C-BE32-E72D297353CC}">
              <c16:uniqueId val="{00000018-887B-44C5-905B-3FF03D60E938}"/>
            </c:ext>
          </c:extLst>
        </c:ser>
        <c:ser>
          <c:idx val="25"/>
          <c:order val="25"/>
          <c:tx>
            <c:strRef>
              <c:f>'Analyse d''impacts'!$A$31:$B$31</c:f>
              <c:strCache>
                <c:ptCount val="2"/>
                <c:pt idx="0">
                  <c:v>électricité photovoltaïque</c:v>
                </c:pt>
                <c:pt idx="1">
                  <c:v>kWh</c:v>
                </c:pt>
              </c:strCache>
            </c:strRef>
          </c:tx>
          <c:spPr>
            <a:solidFill>
              <a:schemeClr val="accent2">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d''impacts'!$T$31:$Z$31</c:f>
              <c:numCache>
                <c:formatCode>0.0</c:formatCode>
                <c:ptCount val="7"/>
                <c:pt idx="0">
                  <c:v>1.2063029469194061E-2</c:v>
                </c:pt>
                <c:pt idx="1">
                  <c:v>0.58107385348778362</c:v>
                </c:pt>
                <c:pt idx="2">
                  <c:v>0.33497944089163129</c:v>
                </c:pt>
                <c:pt idx="3">
                  <c:v>1.0371103658936873</c:v>
                </c:pt>
                <c:pt idx="4">
                  <c:v>0.78002189101268893</c:v>
                </c:pt>
                <c:pt idx="5">
                  <c:v>1.2423613888564431</c:v>
                </c:pt>
                <c:pt idx="6">
                  <c:v>0.82418438411132766</c:v>
                </c:pt>
              </c:numCache>
            </c:numRef>
          </c:val>
          <c:extLst>
            <c:ext xmlns:c16="http://schemas.microsoft.com/office/drawing/2014/chart" uri="{C3380CC4-5D6E-409C-BE32-E72D297353CC}">
              <c16:uniqueId val="{00000019-887B-44C5-905B-3FF03D60E938}"/>
            </c:ext>
          </c:extLst>
        </c:ser>
        <c:ser>
          <c:idx val="26"/>
          <c:order val="26"/>
          <c:tx>
            <c:strRef>
              <c:f>'Analyse d''impacts'!$A$32:$B$32</c:f>
              <c:strCache>
                <c:ptCount val="2"/>
                <c:pt idx="0">
                  <c:v>électricité hydroélectrique</c:v>
                </c:pt>
                <c:pt idx="1">
                  <c:v>kWh</c:v>
                </c:pt>
              </c:strCache>
            </c:strRef>
          </c:tx>
          <c:spPr>
            <a:solidFill>
              <a:schemeClr val="accent3">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d''impacts'!$T$32:$Z$32</c:f>
              <c:numCache>
                <c:formatCode>0.0</c:formatCode>
                <c:ptCount val="7"/>
                <c:pt idx="0">
                  <c:v>1.3800083805865725E-3</c:v>
                </c:pt>
                <c:pt idx="1">
                  <c:v>6.647474331391566E-2</c:v>
                </c:pt>
                <c:pt idx="2">
                  <c:v>0.18735553895412785</c:v>
                </c:pt>
                <c:pt idx="3">
                  <c:v>6.6318259978313351E-2</c:v>
                </c:pt>
                <c:pt idx="4">
                  <c:v>0.16317466032439296</c:v>
                </c:pt>
                <c:pt idx="5">
                  <c:v>5.0018144156855952E-2</c:v>
                </c:pt>
                <c:pt idx="6">
                  <c:v>0.13734517425100085</c:v>
                </c:pt>
              </c:numCache>
            </c:numRef>
          </c:val>
          <c:extLst>
            <c:ext xmlns:c16="http://schemas.microsoft.com/office/drawing/2014/chart" uri="{C3380CC4-5D6E-409C-BE32-E72D297353CC}">
              <c16:uniqueId val="{0000001A-887B-44C5-905B-3FF03D60E938}"/>
            </c:ext>
          </c:extLst>
        </c:ser>
        <c:ser>
          <c:idx val="27"/>
          <c:order val="27"/>
          <c:tx>
            <c:strRef>
              <c:f>'Analyse d''impacts'!$A$33:$B$33</c:f>
              <c:strCache>
                <c:ptCount val="2"/>
                <c:pt idx="0">
                  <c:v>électricité au charbon</c:v>
                </c:pt>
                <c:pt idx="1">
                  <c:v>kWh</c:v>
                </c:pt>
              </c:strCache>
            </c:strRef>
          </c:tx>
          <c:spPr>
            <a:solidFill>
              <a:schemeClr val="accent4">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d''impacts'!$T$33:$Z$33</c:f>
              <c:numCache>
                <c:formatCode>0.0</c:formatCode>
                <c:ptCount val="7"/>
                <c:pt idx="0">
                  <c:v>2.0033169581317165</c:v>
                </c:pt>
                <c:pt idx="1">
                  <c:v>96.499399888873356</c:v>
                </c:pt>
                <c:pt idx="2">
                  <c:v>5.0699318304932834</c:v>
                </c:pt>
                <c:pt idx="3">
                  <c:v>22.941109999127569</c:v>
                </c:pt>
                <c:pt idx="4">
                  <c:v>0.4762549275181191</c:v>
                </c:pt>
                <c:pt idx="5">
                  <c:v>0.96024032373803447</c:v>
                </c:pt>
                <c:pt idx="6">
                  <c:v>1.9934483806547467E-2</c:v>
                </c:pt>
              </c:numCache>
            </c:numRef>
          </c:val>
          <c:extLst>
            <c:ext xmlns:c16="http://schemas.microsoft.com/office/drawing/2014/chart" uri="{C3380CC4-5D6E-409C-BE32-E72D297353CC}">
              <c16:uniqueId val="{0000001B-887B-44C5-905B-3FF03D60E938}"/>
            </c:ext>
          </c:extLst>
        </c:ser>
        <c:ser>
          <c:idx val="28"/>
          <c:order val="28"/>
          <c:tx>
            <c:strRef>
              <c:f>'Analyse d''impacts'!$A$34:$B$34</c:f>
              <c:strCache>
                <c:ptCount val="2"/>
                <c:pt idx="0">
                  <c:v>électricité au gaz</c:v>
                </c:pt>
                <c:pt idx="1">
                  <c:v>kWh</c:v>
                </c:pt>
              </c:strCache>
            </c:strRef>
          </c:tx>
          <c:spPr>
            <a:solidFill>
              <a:schemeClr val="accent5">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d''impacts'!$T$34:$Z$34</c:f>
              <c:numCache>
                <c:formatCode>0.0</c:formatCode>
                <c:ptCount val="7"/>
                <c:pt idx="0">
                  <c:v>0.63037797668939621</c:v>
                </c:pt>
                <c:pt idx="1">
                  <c:v>30.365188197887424</c:v>
                </c:pt>
                <c:pt idx="2">
                  <c:v>11.578711515002924</c:v>
                </c:pt>
                <c:pt idx="3">
                  <c:v>41.093421480691994</c:v>
                </c:pt>
                <c:pt idx="4">
                  <c:v>3.0789901139055882</c:v>
                </c:pt>
                <c:pt idx="5">
                  <c:v>6.0722348925764589</c:v>
                </c:pt>
                <c:pt idx="6">
                  <c:v>1.3607789272978594</c:v>
                </c:pt>
              </c:numCache>
            </c:numRef>
          </c:val>
          <c:extLst>
            <c:ext xmlns:c16="http://schemas.microsoft.com/office/drawing/2014/chart" uri="{C3380CC4-5D6E-409C-BE32-E72D297353CC}">
              <c16:uniqueId val="{0000001C-887B-44C5-905B-3FF03D60E938}"/>
            </c:ext>
          </c:extLst>
        </c:ser>
        <c:ser>
          <c:idx val="29"/>
          <c:order val="29"/>
          <c:tx>
            <c:strRef>
              <c:f>'Analyse d''impacts'!$A$35:$B$35</c:f>
              <c:strCache>
                <c:ptCount val="2"/>
                <c:pt idx="0">
                  <c:v>électricité, autre</c:v>
                </c:pt>
                <c:pt idx="1">
                  <c:v>kWh</c:v>
                </c:pt>
              </c:strCache>
            </c:strRef>
          </c:tx>
          <c:spPr>
            <a:solidFill>
              <a:schemeClr val="accent6">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d''impacts'!$T$35:$Z$35</c:f>
              <c:numCache>
                <c:formatCode>0.0</c:formatCode>
                <c:ptCount val="7"/>
                <c:pt idx="0">
                  <c:v>0.32729285507422284</c:v>
                </c:pt>
                <c:pt idx="1">
                  <c:v>15.765635075556478</c:v>
                </c:pt>
                <c:pt idx="2">
                  <c:v>7.3823547145161568</c:v>
                </c:pt>
                <c:pt idx="3">
                  <c:v>30.786111485778928</c:v>
                </c:pt>
                <c:pt idx="4">
                  <c:v>10.18315755122569</c:v>
                </c:pt>
                <c:pt idx="5">
                  <c:v>28.231159854714107</c:v>
                </c:pt>
                <c:pt idx="6">
                  <c:v>13.905456237752324</c:v>
                </c:pt>
              </c:numCache>
            </c:numRef>
          </c:val>
          <c:extLst>
            <c:ext xmlns:c16="http://schemas.microsoft.com/office/drawing/2014/chart" uri="{C3380CC4-5D6E-409C-BE32-E72D297353CC}">
              <c16:uniqueId val="{0000001D-887B-44C5-905B-3FF03D60E938}"/>
            </c:ext>
          </c:extLst>
        </c:ser>
        <c:ser>
          <c:idx val="30"/>
          <c:order val="30"/>
          <c:tx>
            <c:strRef>
              <c:f>'Analyse d''impacts'!$A$36:$B$36</c:f>
              <c:strCache>
                <c:ptCount val="2"/>
                <c:pt idx="0">
                  <c:v>gaz naturel</c:v>
                </c:pt>
                <c:pt idx="1">
                  <c:v>MJ</c:v>
                </c:pt>
              </c:strCache>
            </c:strRef>
          </c:tx>
          <c:spPr>
            <a:solidFill>
              <a:schemeClr val="accent1">
                <a:lumMod val="5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d''impacts'!$T$36:$Z$36</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E-887B-44C5-905B-3FF03D60E938}"/>
            </c:ext>
          </c:extLst>
        </c:ser>
        <c:ser>
          <c:idx val="31"/>
          <c:order val="31"/>
          <c:tx>
            <c:strRef>
              <c:f>'Analyse d''impacts'!$A$37:$B$37</c:f>
              <c:strCache>
                <c:ptCount val="2"/>
                <c:pt idx="0">
                  <c:v>chaleur</c:v>
                </c:pt>
                <c:pt idx="1">
                  <c:v>MJ</c:v>
                </c:pt>
              </c:strCache>
            </c:strRef>
          </c:tx>
          <c:spPr>
            <a:solidFill>
              <a:schemeClr val="accent2">
                <a:lumMod val="5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d''impacts'!$T$37:$Z$37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F-887B-44C5-905B-3FF03D60E938}"/>
            </c:ext>
          </c:extLst>
        </c:ser>
        <c:dLbls>
          <c:showLegendKey val="0"/>
          <c:showVal val="0"/>
          <c:showCatName val="0"/>
          <c:showSerName val="0"/>
          <c:showPercent val="0"/>
          <c:showBubbleSize val="0"/>
        </c:dLbls>
        <c:gapWidth val="150"/>
        <c:overlap val="100"/>
        <c:axId val="581839568"/>
        <c:axId val="207010496"/>
      </c:barChart>
      <c:lineChart>
        <c:grouping val="standard"/>
        <c:varyColors val="0"/>
        <c:ser>
          <c:idx val="32"/>
          <c:order val="32"/>
          <c:tx>
            <c:strRef>
              <c:f>'Analyse d''impacts'!$A$38:$B$38</c:f>
              <c:strCache>
                <c:ptCount val="2"/>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d''impacts'!$T$38:$Z$38</c:f>
              <c:numCache>
                <c:formatCode>0.0</c:formatCode>
                <c:ptCount val="7"/>
                <c:pt idx="0">
                  <c:v>273.20148434053812</c:v>
                </c:pt>
                <c:pt idx="1">
                  <c:v>205.31687610178037</c:v>
                </c:pt>
                <c:pt idx="2">
                  <c:v>87.086707420035495</c:v>
                </c:pt>
                <c:pt idx="3">
                  <c:v>158.48685463308144</c:v>
                </c:pt>
                <c:pt idx="4">
                  <c:v>77.556820717919322</c:v>
                </c:pt>
                <c:pt idx="5">
                  <c:v>99.710101239635961</c:v>
                </c:pt>
                <c:pt idx="6">
                  <c:v>79.168077963142224</c:v>
                </c:pt>
              </c:numCache>
            </c:numRef>
          </c:val>
          <c:smooth val="0"/>
          <c:extLst>
            <c:ext xmlns:c16="http://schemas.microsoft.com/office/drawing/2014/chart" uri="{C3380CC4-5D6E-409C-BE32-E72D297353CC}">
              <c16:uniqueId val="{00000020-887B-44C5-905B-3FF03D60E938}"/>
            </c:ext>
          </c:extLst>
        </c:ser>
        <c:dLbls>
          <c:showLegendKey val="0"/>
          <c:showVal val="0"/>
          <c:showCatName val="0"/>
          <c:showSerName val="0"/>
          <c:showPercent val="0"/>
          <c:showBubbleSize val="0"/>
        </c:dLbls>
        <c:marker val="1"/>
        <c:smooth val="0"/>
        <c:axId val="581839568"/>
        <c:axId val="207010496"/>
      </c:lineChart>
      <c:catAx>
        <c:axId val="58183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07010496"/>
        <c:crosses val="autoZero"/>
        <c:auto val="1"/>
        <c:lblAlgn val="ctr"/>
        <c:lblOffset val="100"/>
        <c:noMultiLvlLbl val="0"/>
      </c:catAx>
      <c:valAx>
        <c:axId val="20701049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818395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1941310063364327E-2"/>
          <c:y val="5.498085367627429E-2"/>
          <c:w val="0.90614645110619407"/>
          <c:h val="0.83488107179622706"/>
        </c:manualLayout>
      </c:layout>
      <c:barChart>
        <c:barDir val="col"/>
        <c:grouping val="stacked"/>
        <c:varyColors val="0"/>
        <c:ser>
          <c:idx val="3"/>
          <c:order val="0"/>
          <c:tx>
            <c:strRef>
              <c:f>'[Chart 2 in Microsoft PowerPoint]Data_empreinte (2)'!$I$5</c:f>
              <c:strCache>
                <c:ptCount val="1"/>
                <c:pt idx="0">
                  <c:v>Viande et poisson</c:v>
                </c:pt>
              </c:strCache>
            </c:strRef>
          </c:tx>
          <c:spPr>
            <a:solidFill>
              <a:schemeClr val="accent3">
                <a:lumMod val="20000"/>
                <a:lumOff val="80000"/>
                <a:alpha val="69804"/>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(2)'!$D$5:$H$5</c:f>
              <c:numCache>
                <c:formatCode>General</c:formatCode>
                <c:ptCount val="5"/>
                <c:pt idx="2" formatCode="0">
                  <c:v>1354.0092165898616</c:v>
                </c:pt>
              </c:numCache>
            </c:numRef>
          </c:val>
          <c:extLst>
            <c:ext xmlns:c16="http://schemas.microsoft.com/office/drawing/2014/chart" uri="{C3380CC4-5D6E-409C-BE32-E72D297353CC}">
              <c16:uniqueId val="{00000000-5C95-4BB7-9D3B-70803302D7F0}"/>
            </c:ext>
          </c:extLst>
        </c:ser>
        <c:ser>
          <c:idx val="1"/>
          <c:order val="1"/>
          <c:tx>
            <c:strRef>
              <c:f>'[Chart 2 in Microsoft PowerPoint]Data_empreinte (2)'!$I$6</c:f>
              <c:strCache>
                <c:ptCount val="1"/>
                <c:pt idx="0">
                  <c:v>Œufs et produits laitiers</c:v>
                </c:pt>
              </c:strCache>
            </c:strRef>
          </c:tx>
          <c:spPr>
            <a:solidFill>
              <a:schemeClr val="accent3">
                <a:lumMod val="40000"/>
                <a:lumOff val="60000"/>
                <a:alpha val="69804"/>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(2)'!$D$6:$H$6</c:f>
              <c:numCache>
                <c:formatCode>General</c:formatCode>
                <c:ptCount val="5"/>
                <c:pt idx="2" formatCode="0">
                  <c:v>550.78341013824877</c:v>
                </c:pt>
              </c:numCache>
            </c:numRef>
          </c:val>
          <c:extLst>
            <c:ext xmlns:c16="http://schemas.microsoft.com/office/drawing/2014/chart" uri="{C3380CC4-5D6E-409C-BE32-E72D297353CC}">
              <c16:uniqueId val="{00000001-5C95-4BB7-9D3B-70803302D7F0}"/>
            </c:ext>
          </c:extLst>
        </c:ser>
        <c:ser>
          <c:idx val="2"/>
          <c:order val="2"/>
          <c:tx>
            <c:strRef>
              <c:f>'[Chart 2 in Microsoft PowerPoint]Data_empreinte (2)'!$I$7</c:f>
              <c:strCache>
                <c:ptCount val="1"/>
                <c:pt idx="0">
                  <c:v>Autres aliments</c:v>
                </c:pt>
              </c:strCache>
            </c:strRef>
          </c:tx>
          <c:spPr>
            <a:solidFill>
              <a:schemeClr val="accent3">
                <a:lumMod val="60000"/>
                <a:lumOff val="40000"/>
                <a:alpha val="69804"/>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(2)'!$D$7:$H$7</c:f>
              <c:numCache>
                <c:formatCode>General</c:formatCode>
                <c:ptCount val="5"/>
                <c:pt idx="2" formatCode="0">
                  <c:v>355.71428571428595</c:v>
                </c:pt>
              </c:numCache>
            </c:numRef>
          </c:val>
          <c:extLst>
            <c:ext xmlns:c16="http://schemas.microsoft.com/office/drawing/2014/chart" uri="{C3380CC4-5D6E-409C-BE32-E72D297353CC}">
              <c16:uniqueId val="{00000002-5C95-4BB7-9D3B-70803302D7F0}"/>
            </c:ext>
          </c:extLst>
        </c:ser>
        <c:ser>
          <c:idx val="0"/>
          <c:order val="3"/>
          <c:tx>
            <c:strRef>
              <c:f>'[Chart 2 in Microsoft PowerPoint]Data_empreinte (2)'!$I$8</c:f>
              <c:strCache>
                <c:ptCount val="1"/>
                <c:pt idx="0">
                  <c:v>Boissons</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(2)'!$D$8:$H$8</c:f>
              <c:numCache>
                <c:formatCode>General</c:formatCode>
                <c:ptCount val="5"/>
                <c:pt idx="2" formatCode="0">
                  <c:v>229.4930875576037</c:v>
                </c:pt>
              </c:numCache>
            </c:numRef>
          </c:val>
          <c:extLst>
            <c:ext xmlns:c16="http://schemas.microsoft.com/office/drawing/2014/chart" uri="{C3380CC4-5D6E-409C-BE32-E72D297353CC}">
              <c16:uniqueId val="{00000003-5C95-4BB7-9D3B-70803302D7F0}"/>
            </c:ext>
          </c:extLst>
        </c:ser>
        <c:ser>
          <c:idx val="14"/>
          <c:order val="4"/>
          <c:tx>
            <c:strRef>
              <c:f>'[Chart 2 in Microsoft PowerPoint]Data_empreinte (2)'!$I$9</c:f>
              <c:strCache>
                <c:ptCount val="1"/>
                <c:pt idx="0">
                  <c:v>Habillement</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(2)'!$D$9:$H$9</c:f>
              <c:numCache>
                <c:formatCode>General</c:formatCode>
                <c:ptCount val="5"/>
                <c:pt idx="3" formatCode="0">
                  <c:v>621.60562457936931</c:v>
                </c:pt>
              </c:numCache>
            </c:numRef>
          </c:val>
          <c:extLst>
            <c:ext xmlns:c16="http://schemas.microsoft.com/office/drawing/2014/chart" uri="{C3380CC4-5D6E-409C-BE32-E72D297353CC}">
              <c16:uniqueId val="{00000004-5C95-4BB7-9D3B-70803302D7F0}"/>
            </c:ext>
          </c:extLst>
        </c:ser>
        <c:ser>
          <c:idx val="15"/>
          <c:order val="5"/>
          <c:tx>
            <c:strRef>
              <c:f>'[Chart 2 in Microsoft PowerPoint]Data_empreinte (2)'!$I$10</c:f>
              <c:strCache>
                <c:ptCount val="1"/>
                <c:pt idx="0">
                  <c:v>Produits d'hygiène</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(2)'!$D$10:$H$10</c:f>
              <c:numCache>
                <c:formatCode>General</c:formatCode>
                <c:ptCount val="5"/>
                <c:pt idx="3" formatCode="0">
                  <c:v>321.9341753051001</c:v>
                </c:pt>
              </c:numCache>
            </c:numRef>
          </c:val>
          <c:extLst>
            <c:ext xmlns:c16="http://schemas.microsoft.com/office/drawing/2014/chart" uri="{C3380CC4-5D6E-409C-BE32-E72D297353CC}">
              <c16:uniqueId val="{00000005-5C95-4BB7-9D3B-70803302D7F0}"/>
            </c:ext>
          </c:extLst>
        </c:ser>
        <c:ser>
          <c:idx val="16"/>
          <c:order val="6"/>
          <c:tx>
            <c:strRef>
              <c:f>'[Chart 2 in Microsoft PowerPoint]Data_empreinte (2)'!$I$11</c:f>
              <c:strCache>
                <c:ptCount val="1"/>
                <c:pt idx="0">
                  <c:v>Ameublement</c:v>
                </c:pt>
              </c:strCache>
            </c:strRef>
          </c:tx>
          <c:spPr>
            <a:solidFill>
              <a:srgbClr val="B8A7D1">
                <a:alpha val="69804"/>
              </a:srgb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(2)'!$D$11:$H$11</c:f>
              <c:numCache>
                <c:formatCode>General</c:formatCode>
                <c:ptCount val="5"/>
                <c:pt idx="3" formatCode="0">
                  <c:v>331.96956394976604</c:v>
                </c:pt>
              </c:numCache>
            </c:numRef>
          </c:val>
          <c:extLst>
            <c:ext xmlns:c16="http://schemas.microsoft.com/office/drawing/2014/chart" uri="{C3380CC4-5D6E-409C-BE32-E72D297353CC}">
              <c16:uniqueId val="{00000006-5C95-4BB7-9D3B-70803302D7F0}"/>
            </c:ext>
          </c:extLst>
        </c:ser>
        <c:ser>
          <c:idx val="17"/>
          <c:order val="7"/>
          <c:tx>
            <c:strRef>
              <c:f>'[Chart 2 in Microsoft PowerPoint]Data_empreinte (2)'!$I$12</c:f>
              <c:strCache>
                <c:ptCount val="1"/>
                <c:pt idx="0">
                  <c:v>Électronique et informatique</c:v>
                </c:pt>
              </c:strCache>
            </c:strRef>
          </c:tx>
          <c:spPr>
            <a:solidFill>
              <a:schemeClr val="accent5">
                <a:alpha val="70000"/>
              </a:schemeClr>
            </a:solidFill>
            <a:ln>
              <a:noFill/>
            </a:ln>
            <a:effectLst/>
          </c:spPr>
          <c:invertIfNegative val="0"/>
          <c:dLbls>
            <c:dLbl>
              <c:idx val="3"/>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5C95-4BB7-9D3B-70803302D7F0}"/>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(2)'!$D$12:$H$12</c:f>
              <c:numCache>
                <c:formatCode>General</c:formatCode>
                <c:ptCount val="5"/>
                <c:pt idx="3" formatCode="0">
                  <c:v>258.85985467927037</c:v>
                </c:pt>
              </c:numCache>
            </c:numRef>
          </c:val>
          <c:extLst>
            <c:ext xmlns:c16="http://schemas.microsoft.com/office/drawing/2014/chart" uri="{C3380CC4-5D6E-409C-BE32-E72D297353CC}">
              <c16:uniqueId val="{00000008-5C95-4BB7-9D3B-70803302D7F0}"/>
            </c:ext>
          </c:extLst>
        </c:ser>
        <c:ser>
          <c:idx val="5"/>
          <c:order val="8"/>
          <c:tx>
            <c:strRef>
              <c:f>'[Chart 2 in Microsoft PowerPoint]Data_empreinte (2)'!$I$13</c:f>
              <c:strCache>
                <c:ptCount val="1"/>
                <c:pt idx="0">
                  <c:v>Livres et journaux</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accent5">
                        <a:lumMod val="20000"/>
                        <a:lumOff val="80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(2)'!$D$13:$H$13</c:f>
              <c:numCache>
                <c:formatCode>General</c:formatCode>
                <c:ptCount val="5"/>
                <c:pt idx="3" formatCode="0">
                  <c:v>246.59734918336287</c:v>
                </c:pt>
              </c:numCache>
            </c:numRef>
          </c:val>
          <c:extLst>
            <c:ext xmlns:c16="http://schemas.microsoft.com/office/drawing/2014/chart" uri="{C3380CC4-5D6E-409C-BE32-E72D297353CC}">
              <c16:uniqueId val="{00000009-5C95-4BB7-9D3B-70803302D7F0}"/>
            </c:ext>
          </c:extLst>
        </c:ser>
        <c:ser>
          <c:idx val="4"/>
          <c:order val="9"/>
          <c:tx>
            <c:strRef>
              <c:f>'[Chart 2 in Microsoft PowerPoint]Data_empreinte (2)'!$I$14</c:f>
              <c:strCache>
                <c:ptCount val="1"/>
                <c:pt idx="0">
                  <c:v>Électroménager</c:v>
                </c:pt>
              </c:strCache>
            </c:strRef>
          </c:tx>
          <c:spPr>
            <a:solidFill>
              <a:schemeClr val="accent5">
                <a:lumMod val="5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accent5">
                        <a:lumMod val="20000"/>
                        <a:lumOff val="80000"/>
                      </a:schemeClr>
                    </a:solidFill>
                    <a:latin typeface="Arial Nova" panose="020B0504020202020204" pitchFamily="34" charset="0"/>
                    <a:ea typeface="+mn-ea"/>
                    <a:cs typeface="Arial" panose="020B0604020202020204" pitchFamily="34" charset="0"/>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(2)'!$D$14:$H$14</c:f>
              <c:numCache>
                <c:formatCode>General</c:formatCode>
                <c:ptCount val="5"/>
                <c:pt idx="3" formatCode="0">
                  <c:v>79.989681290768289</c:v>
                </c:pt>
              </c:numCache>
            </c:numRef>
          </c:val>
          <c:extLst>
            <c:ext xmlns:c16="http://schemas.microsoft.com/office/drawing/2014/chart" uri="{C3380CC4-5D6E-409C-BE32-E72D297353CC}">
              <c16:uniqueId val="{0000000A-5C95-4BB7-9D3B-70803302D7F0}"/>
            </c:ext>
          </c:extLst>
        </c:ser>
        <c:ser>
          <c:idx val="6"/>
          <c:order val="10"/>
          <c:tx>
            <c:strRef>
              <c:f>'[Chart 2 in Microsoft PowerPoint]Data_empreinte (2)'!$I$15</c:f>
              <c:strCache>
                <c:ptCount val="1"/>
                <c:pt idx="0">
                  <c:v>Voiture</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(2)'!$D$15:$H$15</c:f>
              <c:numCache>
                <c:formatCode>General</c:formatCode>
                <c:ptCount val="5"/>
                <c:pt idx="0" formatCode="0">
                  <c:v>2854.937870816445</c:v>
                </c:pt>
              </c:numCache>
            </c:numRef>
          </c:val>
          <c:extLst>
            <c:ext xmlns:c16="http://schemas.microsoft.com/office/drawing/2014/chart" uri="{C3380CC4-5D6E-409C-BE32-E72D297353CC}">
              <c16:uniqueId val="{0000000B-5C95-4BB7-9D3B-70803302D7F0}"/>
            </c:ext>
          </c:extLst>
        </c:ser>
        <c:ser>
          <c:idx val="7"/>
          <c:order val="11"/>
          <c:tx>
            <c:strRef>
              <c:f>'[Chart 2 in Microsoft PowerPoint]Data_empreinte (2)'!$I$16</c:f>
              <c:strCache>
                <c:ptCount val="1"/>
                <c:pt idx="0">
                  <c:v>Vols</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(2)'!$D$16:$H$16</c:f>
              <c:numCache>
                <c:formatCode>General</c:formatCode>
                <c:ptCount val="5"/>
                <c:pt idx="0" formatCode="0">
                  <c:v>303.11471342517729</c:v>
                </c:pt>
              </c:numCache>
            </c:numRef>
          </c:val>
          <c:extLst>
            <c:ext xmlns:c16="http://schemas.microsoft.com/office/drawing/2014/chart" uri="{C3380CC4-5D6E-409C-BE32-E72D297353CC}">
              <c16:uniqueId val="{0000000C-5C95-4BB7-9D3B-70803302D7F0}"/>
            </c:ext>
          </c:extLst>
        </c:ser>
        <c:ser>
          <c:idx val="8"/>
          <c:order val="12"/>
          <c:tx>
            <c:strRef>
              <c:f>'[Chart 2 in Microsoft PowerPoint]Data_empreinte (2)'!$I$17</c:f>
              <c:strCache>
                <c:ptCount val="1"/>
                <c:pt idx="0">
                  <c:v>Train et bus</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lgn="ct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(2)'!$D$17:$H$17</c:f>
              <c:numCache>
                <c:formatCode>General</c:formatCode>
                <c:ptCount val="5"/>
                <c:pt idx="0" formatCode="0">
                  <c:v>220.11177410641693</c:v>
                </c:pt>
              </c:numCache>
            </c:numRef>
          </c:val>
          <c:extLst>
            <c:ext xmlns:c16="http://schemas.microsoft.com/office/drawing/2014/chart" uri="{C3380CC4-5D6E-409C-BE32-E72D297353CC}">
              <c16:uniqueId val="{0000000D-5C95-4BB7-9D3B-70803302D7F0}"/>
            </c:ext>
          </c:extLst>
        </c:ser>
        <c:ser>
          <c:idx val="10"/>
          <c:order val="13"/>
          <c:tx>
            <c:strRef>
              <c:f>'[Chart 2 in Microsoft PowerPoint]Data_empreinte (2)'!$I$18</c:f>
              <c:strCache>
                <c:ptCount val="1"/>
                <c:pt idx="0">
                  <c:v>Éducation</c:v>
                </c:pt>
              </c:strCache>
            </c:strRef>
          </c:tx>
          <c:spPr>
            <a:solidFill>
              <a:schemeClr val="accent4">
                <a:lumMod val="20000"/>
                <a:lumOff val="80000"/>
                <a:alpha val="69804"/>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(2)'!$D$18:$H$18</c:f>
              <c:numCache>
                <c:formatCode>General</c:formatCode>
                <c:ptCount val="5"/>
                <c:pt idx="4" formatCode="0">
                  <c:v>474.0245812907844</c:v>
                </c:pt>
              </c:numCache>
            </c:numRef>
          </c:val>
          <c:extLst>
            <c:ext xmlns:c16="http://schemas.microsoft.com/office/drawing/2014/chart" uri="{C3380CC4-5D6E-409C-BE32-E72D297353CC}">
              <c16:uniqueId val="{0000000E-5C95-4BB7-9D3B-70803302D7F0}"/>
            </c:ext>
          </c:extLst>
        </c:ser>
        <c:ser>
          <c:idx val="11"/>
          <c:order val="14"/>
          <c:tx>
            <c:strRef>
              <c:f>'[Chart 2 in Microsoft PowerPoint]Data_empreinte (2)'!$I$19</c:f>
              <c:strCache>
                <c:ptCount val="1"/>
                <c:pt idx="0">
                  <c:v>Administration</c:v>
                </c:pt>
              </c:strCache>
            </c:strRef>
          </c:tx>
          <c:spPr>
            <a:solidFill>
              <a:schemeClr val="accent4">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(2)'!$D$19:$H$19</c:f>
              <c:numCache>
                <c:formatCode>General</c:formatCode>
                <c:ptCount val="5"/>
                <c:pt idx="4" formatCode="0">
                  <c:v>422.43088142192147</c:v>
                </c:pt>
              </c:numCache>
            </c:numRef>
          </c:val>
          <c:extLst>
            <c:ext xmlns:c16="http://schemas.microsoft.com/office/drawing/2014/chart" uri="{C3380CC4-5D6E-409C-BE32-E72D297353CC}">
              <c16:uniqueId val="{0000000F-5C95-4BB7-9D3B-70803302D7F0}"/>
            </c:ext>
          </c:extLst>
        </c:ser>
        <c:ser>
          <c:idx val="12"/>
          <c:order val="15"/>
          <c:tx>
            <c:strRef>
              <c:f>'[Chart 2 in Microsoft PowerPoint]Data_empreinte (2)'!$I$20</c:f>
              <c:strCache>
                <c:ptCount val="1"/>
                <c:pt idx="0">
                  <c:v>Planification urbaine</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(2)'!$D$20:$H$20</c:f>
              <c:numCache>
                <c:formatCode>General</c:formatCode>
                <c:ptCount val="5"/>
                <c:pt idx="4" formatCode="0">
                  <c:v>320.29916712007508</c:v>
                </c:pt>
              </c:numCache>
            </c:numRef>
          </c:val>
          <c:extLst>
            <c:ext xmlns:c16="http://schemas.microsoft.com/office/drawing/2014/chart" uri="{C3380CC4-5D6E-409C-BE32-E72D297353CC}">
              <c16:uniqueId val="{00000010-5C95-4BB7-9D3B-70803302D7F0}"/>
            </c:ext>
          </c:extLst>
        </c:ser>
        <c:ser>
          <c:idx val="13"/>
          <c:order val="16"/>
          <c:tx>
            <c:strRef>
              <c:f>'[Chart 2 in Microsoft PowerPoint]Data_empreinte (2)'!$I$21</c:f>
              <c:strCache>
                <c:ptCount val="1"/>
                <c:pt idx="0">
                  <c:v>Social et santé</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(2)'!$D$21:$H$21</c:f>
              <c:numCache>
                <c:formatCode>General</c:formatCode>
                <c:ptCount val="5"/>
                <c:pt idx="4" formatCode="0">
                  <c:v>278.3686548063306</c:v>
                </c:pt>
              </c:numCache>
            </c:numRef>
          </c:val>
          <c:extLst>
            <c:ext xmlns:c16="http://schemas.microsoft.com/office/drawing/2014/chart" uri="{C3380CC4-5D6E-409C-BE32-E72D297353CC}">
              <c16:uniqueId val="{00000011-5C95-4BB7-9D3B-70803302D7F0}"/>
            </c:ext>
          </c:extLst>
        </c:ser>
        <c:ser>
          <c:idx val="9"/>
          <c:order val="17"/>
          <c:tx>
            <c:strRef>
              <c:f>'[Chart 2 in Microsoft PowerPoint]Data_empreinte (2)'!$I$22</c:f>
              <c:strCache>
                <c:ptCount val="1"/>
                <c:pt idx="0">
                  <c:v>Défense et international</c:v>
                </c:pt>
              </c:strCache>
            </c:strRef>
          </c:tx>
          <c:spPr>
            <a:solidFill>
              <a:schemeClr val="accent4">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(2)'!$D$22:$H$22</c:f>
              <c:numCache>
                <c:formatCode>General</c:formatCode>
                <c:ptCount val="5"/>
                <c:pt idx="4" formatCode="0">
                  <c:v>153.54676066707282</c:v>
                </c:pt>
              </c:numCache>
            </c:numRef>
          </c:val>
          <c:extLst>
            <c:ext xmlns:c16="http://schemas.microsoft.com/office/drawing/2014/chart" uri="{C3380CC4-5D6E-409C-BE32-E72D297353CC}">
              <c16:uniqueId val="{00000012-5C95-4BB7-9D3B-70803302D7F0}"/>
            </c:ext>
          </c:extLst>
        </c:ser>
        <c:ser>
          <c:idx val="18"/>
          <c:order val="18"/>
          <c:tx>
            <c:strRef>
              <c:f>'[Chart 2 in Microsoft PowerPoint]Data_empreinte (2)'!$I$23</c:f>
              <c:strCache>
                <c:ptCount val="1"/>
                <c:pt idx="0">
                  <c:v>Économie et finances</c:v>
                </c:pt>
              </c:strCache>
            </c:strRef>
          </c:tx>
          <c:spPr>
            <a:solidFill>
              <a:schemeClr val="accent4">
                <a:lumMod val="5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accent4">
                        <a:lumMod val="20000"/>
                        <a:lumOff val="80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(2)'!$D$23:$H$23</c:f>
              <c:numCache>
                <c:formatCode>General</c:formatCode>
                <c:ptCount val="5"/>
                <c:pt idx="4" formatCode="0">
                  <c:v>112.16788727951285</c:v>
                </c:pt>
              </c:numCache>
            </c:numRef>
          </c:val>
          <c:extLst>
            <c:ext xmlns:c16="http://schemas.microsoft.com/office/drawing/2014/chart" uri="{C3380CC4-5D6E-409C-BE32-E72D297353CC}">
              <c16:uniqueId val="{00000013-5C95-4BB7-9D3B-70803302D7F0}"/>
            </c:ext>
          </c:extLst>
        </c:ser>
        <c:ser>
          <c:idx val="19"/>
          <c:order val="19"/>
          <c:tx>
            <c:strRef>
              <c:f>'[Chart 2 in Microsoft PowerPoint]Data_empreinte (2)'!$I$24</c:f>
              <c:strCache>
                <c:ptCount val="1"/>
                <c:pt idx="0">
                  <c:v>(autres dépenses publiques non-résidents)</c:v>
                </c:pt>
              </c:strCache>
            </c:strRef>
          </c:tx>
          <c:spPr>
            <a:solidFill>
              <a:schemeClr val="accent4">
                <a:lumMod val="20000"/>
                <a:lumOff val="80000"/>
              </a:schemeClr>
            </a:solidFill>
            <a:ln>
              <a:solidFill>
                <a:schemeClr val="accent4"/>
              </a:solidFill>
              <a:prstDash val="dash"/>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(2)'!$D$24:$H$24</c:f>
              <c:numCache>
                <c:formatCode>General</c:formatCode>
                <c:ptCount val="5"/>
                <c:pt idx="4" formatCode="0">
                  <c:v>593.61481909662984</c:v>
                </c:pt>
              </c:numCache>
            </c:numRef>
          </c:val>
          <c:extLst>
            <c:ext xmlns:c16="http://schemas.microsoft.com/office/drawing/2014/chart" uri="{C3380CC4-5D6E-409C-BE32-E72D297353CC}">
              <c16:uniqueId val="{00000014-5C95-4BB7-9D3B-70803302D7F0}"/>
            </c:ext>
          </c:extLst>
        </c:ser>
        <c:ser>
          <c:idx val="20"/>
          <c:order val="20"/>
          <c:tx>
            <c:strRef>
              <c:f>'[Chart 2 in Microsoft PowerPoint]Data_empreinte (2)'!$I$25</c:f>
              <c:strCache>
                <c:ptCount val="1"/>
                <c:pt idx="0">
                  <c:v>Chauffage</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(2)'!$D$25:$H$25</c:f>
              <c:numCache>
                <c:formatCode>0</c:formatCode>
                <c:ptCount val="5"/>
                <c:pt idx="1">
                  <c:v>2031.086789740576</c:v>
                </c:pt>
              </c:numCache>
            </c:numRef>
          </c:val>
          <c:extLst>
            <c:ext xmlns:c16="http://schemas.microsoft.com/office/drawing/2014/chart" uri="{C3380CC4-5D6E-409C-BE32-E72D297353CC}">
              <c16:uniqueId val="{00000015-5C95-4BB7-9D3B-70803302D7F0}"/>
            </c:ext>
          </c:extLst>
        </c:ser>
        <c:ser>
          <c:idx val="21"/>
          <c:order val="21"/>
          <c:tx>
            <c:strRef>
              <c:f>'[Chart 2 in Microsoft PowerPoint]Data_empreinte (2)'!$I$26</c:f>
              <c:strCache>
                <c:ptCount val="1"/>
                <c:pt idx="0">
                  <c:v>Énergie hors chauffage</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(2)'!$D$26:$H$26</c:f>
              <c:numCache>
                <c:formatCode>0</c:formatCode>
                <c:ptCount val="5"/>
                <c:pt idx="1">
                  <c:v>511.71658747532052</c:v>
                </c:pt>
              </c:numCache>
            </c:numRef>
          </c:val>
          <c:extLst>
            <c:ext xmlns:c16="http://schemas.microsoft.com/office/drawing/2014/chart" uri="{C3380CC4-5D6E-409C-BE32-E72D297353CC}">
              <c16:uniqueId val="{00000016-5C95-4BB7-9D3B-70803302D7F0}"/>
            </c:ext>
          </c:extLst>
        </c:ser>
        <c:ser>
          <c:idx val="22"/>
          <c:order val="22"/>
          <c:tx>
            <c:strRef>
              <c:f>'[Chart 2 in Microsoft PowerPoint]Data_empreinte (2)'!$I$27</c:f>
              <c:strCache>
                <c:ptCount val="1"/>
                <c:pt idx="0">
                  <c:v>Eau</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(2)'!$D$27:$H$27</c:f>
              <c:numCache>
                <c:formatCode>0</c:formatCode>
                <c:ptCount val="5"/>
                <c:pt idx="1">
                  <c:v>263.65028495347741</c:v>
                </c:pt>
              </c:numCache>
            </c:numRef>
          </c:val>
          <c:extLst>
            <c:ext xmlns:c16="http://schemas.microsoft.com/office/drawing/2014/chart" uri="{C3380CC4-5D6E-409C-BE32-E72D297353CC}">
              <c16:uniqueId val="{00000017-5C95-4BB7-9D3B-70803302D7F0}"/>
            </c:ext>
          </c:extLst>
        </c:ser>
        <c:ser>
          <c:idx val="23"/>
          <c:order val="23"/>
          <c:tx>
            <c:strRef>
              <c:f>'[Chart 2 in Microsoft PowerPoint]Data_empreinte (2)'!$I$28</c:f>
              <c:strCache>
                <c:ptCount val="1"/>
                <c:pt idx="0">
                  <c:v>Construction et entretien</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'[Chart 2 in Microsoft PowerPoint]Data_empreinte (2)'!$D$3:$H$3</c:f>
              <c:strCache>
                <c:ptCount val="5"/>
                <c:pt idx="0">
                  <c:v>Mobilité</c:v>
                </c:pt>
                <c:pt idx="1">
                  <c:v>Logement</c:v>
                </c:pt>
                <c:pt idx="2">
                  <c:v>Alimentation</c:v>
                </c:pt>
                <c:pt idx="3">
                  <c:v>Consommation courante</c:v>
                </c:pt>
                <c:pt idx="4">
                  <c:v>Services publics</c:v>
                </c:pt>
              </c:strCache>
            </c:strRef>
          </c:cat>
          <c:val>
            <c:numRef>
              <c:f>'[Chart 2 in Microsoft PowerPoint]Data_empreinte (2)'!$D$28:$H$28</c:f>
              <c:numCache>
                <c:formatCode>0</c:formatCode>
                <c:ptCount val="5"/>
                <c:pt idx="1">
                  <c:v>204.82926375083974</c:v>
                </c:pt>
              </c:numCache>
            </c:numRef>
          </c:val>
          <c:extLst>
            <c:ext xmlns:c16="http://schemas.microsoft.com/office/drawing/2014/chart" uri="{C3380CC4-5D6E-409C-BE32-E72D297353CC}">
              <c16:uniqueId val="{00000018-5C95-4BB7-9D3B-70803302D7F0}"/>
            </c:ext>
          </c:extLst>
        </c:ser>
        <c:dLbls>
          <c:showLegendKey val="0"/>
          <c:showVal val="1"/>
          <c:showCatName val="0"/>
          <c:showSerName val="0"/>
          <c:showPercent val="0"/>
          <c:showBubbleSize val="0"/>
        </c:dLbls>
        <c:gapWidth val="5"/>
        <c:overlap val="100"/>
        <c:axId val="264905472"/>
        <c:axId val="264907392"/>
      </c:barChart>
      <c:lineChart>
        <c:grouping val="standard"/>
        <c:varyColors val="0"/>
        <c:ser>
          <c:idx val="24"/>
          <c:order val="24"/>
          <c:tx>
            <c:strRef>
              <c:f>'[Chart 2 in Microsoft PowerPoint]Data_empreinte (2)'!$C$32</c:f>
              <c:strCache>
                <c:ptCount val="1"/>
              </c:strCache>
            </c:strRef>
          </c:tx>
          <c:spPr>
            <a:ln w="28575" cap="rnd">
              <a:noFill/>
              <a:round/>
            </a:ln>
            <a:effectLst/>
          </c:spPr>
          <c:marker>
            <c:symbol val="none"/>
          </c:marker>
          <c:dLbls>
            <c:dLbl>
              <c:idx val="0"/>
              <c:tx>
                <c:rich>
                  <a:bodyPr/>
                  <a:lstStyle/>
                  <a:p>
                    <a:fld id="{87BCAE6C-FFEC-4444-A2D4-6361D551346C}" type="CELLRANGE">
                      <a:rPr lang="en-US"/>
                      <a:pPr/>
                      <a:t>[CELLRANGE]</a:t>
                    </a:fld>
                    <a:endParaRPr lang="en-IE"/>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5C95-4BB7-9D3B-70803302D7F0}"/>
                </c:ext>
              </c:extLst>
            </c:dLbl>
            <c:dLbl>
              <c:idx val="1"/>
              <c:tx>
                <c:rich>
                  <a:bodyPr/>
                  <a:lstStyle/>
                  <a:p>
                    <a:fld id="{674DC114-8427-45C2-B943-4F6E55D4791C}" type="CELLRANGE">
                      <a:rPr lang="en-IE"/>
                      <a:pPr/>
                      <a:t>[CELLRANGE]</a:t>
                    </a:fld>
                    <a:endParaRPr lang="en-IE"/>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5C95-4BB7-9D3B-70803302D7F0}"/>
                </c:ext>
              </c:extLst>
            </c:dLbl>
            <c:dLbl>
              <c:idx val="2"/>
              <c:tx>
                <c:rich>
                  <a:bodyPr/>
                  <a:lstStyle/>
                  <a:p>
                    <a:fld id="{AB5303F3-9329-4DC7-8806-30A5B1C359FE}" type="CELLRANGE">
                      <a:rPr lang="en-IE"/>
                      <a:pPr/>
                      <a:t>[CELLRANGE]</a:t>
                    </a:fld>
                    <a:endParaRPr lang="en-IE"/>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5C95-4BB7-9D3B-70803302D7F0}"/>
                </c:ext>
              </c:extLst>
            </c:dLbl>
            <c:dLbl>
              <c:idx val="3"/>
              <c:tx>
                <c:rich>
                  <a:bodyPr/>
                  <a:lstStyle/>
                  <a:p>
                    <a:fld id="{54387D44-6EE8-4B56-9534-BE9282530B3E}" type="CELLRANGE">
                      <a:rPr lang="en-IE"/>
                      <a:pPr/>
                      <a:t>[CELLRANGE]</a:t>
                    </a:fld>
                    <a:endParaRPr lang="en-IE"/>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5C95-4BB7-9D3B-70803302D7F0}"/>
                </c:ext>
              </c:extLst>
            </c:dLbl>
            <c:dLbl>
              <c:idx val="4"/>
              <c:tx>
                <c:rich>
                  <a:bodyPr/>
                  <a:lstStyle/>
                  <a:p>
                    <a:fld id="{810C9021-4456-4BE9-8204-C8937501830A}" type="CELLRANGE">
                      <a:rPr lang="en-IE"/>
                      <a:pPr/>
                      <a:t>[CELLRANGE]</a:t>
                    </a:fld>
                    <a:endParaRPr lang="en-IE"/>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5C95-4BB7-9D3B-70803302D7F0}"/>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Arial Nova" panose="020B0504020202020204" pitchFamily="34" charset="0"/>
                    <a:ea typeface="+mn-ea"/>
                    <a:cs typeface="Arial" panose="020B060402020202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'[Chart 2 in Microsoft PowerPoint]Data_empreinte (2)'!$D$4:$H$4</c:f>
              <c:strCache>
                <c:ptCount val="5"/>
                <c:pt idx="0">
                  <c:v>Transport</c:v>
                </c:pt>
                <c:pt idx="1">
                  <c:v>Housing</c:v>
                </c:pt>
                <c:pt idx="2">
                  <c:v>Food</c:v>
                </c:pt>
                <c:pt idx="3">
                  <c:v>Consumption goods</c:v>
                </c:pt>
                <c:pt idx="4">
                  <c:v>Services</c:v>
                </c:pt>
              </c:strCache>
            </c:strRef>
          </c:cat>
          <c:val>
            <c:numRef>
              <c:f>'[Chart 2 in Microsoft PowerPoint]Data_empreinte (2)'!$D$32:$H$32</c:f>
              <c:numCache>
                <c:formatCode>0</c:formatCode>
                <c:ptCount val="5"/>
                <c:pt idx="0">
                  <c:v>3378.1643583480391</c:v>
                </c:pt>
                <c:pt idx="1">
                  <c:v>3011.2829259202135</c:v>
                </c:pt>
                <c:pt idx="2">
                  <c:v>2490</c:v>
                </c:pt>
                <c:pt idx="3">
                  <c:v>1860.9562489876371</c:v>
                </c:pt>
                <c:pt idx="4">
                  <c:v>2354.4527516823273</c:v>
                </c:pt>
              </c:numCache>
            </c:numRef>
          </c:val>
          <c:smooth val="0"/>
          <c:extLst>
            <c:ext xmlns:c15="http://schemas.microsoft.com/office/drawing/2012/chart" uri="{02D57815-91ED-43cb-92C2-25804820EDAC}">
              <c15:datalabelsRange>
                <c15:f>'[Chart 2 in Microsoft PowerPoint]Data_empreinte (2)'!$D$34:$H$34</c15:f>
                <c15:dlblRangeCache>
                  <c:ptCount val="5"/>
                  <c:pt idx="0">
                    <c:v>3300</c:v>
                  </c:pt>
                  <c:pt idx="1">
                    <c:v>3000</c:v>
                  </c:pt>
                  <c:pt idx="2">
                    <c:v>2400</c:v>
                  </c:pt>
                  <c:pt idx="3">
                    <c:v>1800</c:v>
                  </c:pt>
                  <c:pt idx="4">
                    <c:v>2300</c:v>
                  </c:pt>
                </c15:dlblRangeCache>
              </c15:datalabelsRange>
            </c:ext>
            <c:ext xmlns:c16="http://schemas.microsoft.com/office/drawing/2014/chart" uri="{C3380CC4-5D6E-409C-BE32-E72D297353CC}">
              <c16:uniqueId val="{0000001E-5C95-4BB7-9D3B-70803302D7F0}"/>
            </c:ext>
          </c:extLst>
        </c:ser>
        <c:dLbls>
          <c:showLegendKey val="0"/>
          <c:showVal val="0"/>
          <c:showCatName val="0"/>
          <c:showSerName val="0"/>
          <c:showPercent val="0"/>
          <c:showBubbleSize val="0"/>
        </c:dLbls>
        <c:marker val="1"/>
        <c:smooth val="0"/>
        <c:axId val="264905472"/>
        <c:axId val="264907392"/>
      </c:lineChart>
      <c:catAx>
        <c:axId val="264905472"/>
        <c:scaling>
          <c:orientation val="minMax"/>
        </c:scaling>
        <c:delete val="0"/>
        <c:axPos val="b"/>
        <c:numFmt formatCode="General" sourceLinked="0"/>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Nova" panose="020B0504020202020204" pitchFamily="34" charset="0"/>
                <a:ea typeface="+mn-ea"/>
                <a:cs typeface="Arial" panose="020B0604020202020204" pitchFamily="34" charset="0"/>
              </a:defRPr>
            </a:pPr>
            <a:endParaRPr lang="en-US"/>
          </a:p>
        </c:txPr>
        <c:crossAx val="264907392"/>
        <c:crosses val="autoZero"/>
        <c:auto val="1"/>
        <c:lblAlgn val="ctr"/>
        <c:lblOffset val="100"/>
        <c:noMultiLvlLbl val="0"/>
      </c:catAx>
      <c:valAx>
        <c:axId val="264907392"/>
        <c:scaling>
          <c:orientation val="minMax"/>
          <c:max val="35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title>
          <c:tx>
            <c:rich>
              <a:bodyPr rot="-5400000" spcFirstLastPara="1" vertOverflow="ellipsis" vert="horz" wrap="square" anchor="ctr" anchorCtr="1"/>
              <a:lstStyle/>
              <a:p>
                <a:pPr>
                  <a:defRPr sz="1200" b="0" i="0" u="none" strike="noStrike" kern="1200" cap="none" baseline="0">
                    <a:solidFill>
                      <a:schemeClr val="tx1">
                        <a:lumMod val="65000"/>
                        <a:lumOff val="35000"/>
                      </a:schemeClr>
                    </a:solidFill>
                    <a:latin typeface="Arial Nova" panose="020B0504020202020204" pitchFamily="34" charset="0"/>
                    <a:ea typeface="+mn-ea"/>
                    <a:cs typeface="Arial" panose="020B0604020202020204" pitchFamily="34" charset="0"/>
                  </a:defRPr>
                </a:pPr>
                <a:r>
                  <a:rPr lang="en-US" sz="1200" cap="none" baseline="0"/>
                  <a:t>kg équivalent CO</a:t>
                </a:r>
                <a:r>
                  <a:rPr lang="en-IE" sz="1200" b="0" i="0" u="none" strike="noStrike" cap="none" baseline="0"/>
                  <a:t>₂</a:t>
                </a:r>
                <a:endParaRPr lang="en-US" sz="1200" cap="none" baseline="0"/>
              </a:p>
            </c:rich>
          </c:tx>
          <c:overlay val="0"/>
          <c:spPr>
            <a:noFill/>
            <a:ln>
              <a:noFill/>
            </a:ln>
            <a:effectLst/>
          </c:spPr>
          <c:txPr>
            <a:bodyPr rot="-5400000" spcFirstLastPara="1" vertOverflow="ellipsis" vert="horz" wrap="square" anchor="ctr" anchorCtr="1"/>
            <a:lstStyle/>
            <a:p>
              <a:pPr>
                <a:defRPr sz="1200" b="0" i="0" u="none" strike="noStrike" kern="1200" cap="none" baseline="0">
                  <a:solidFill>
                    <a:schemeClr val="tx1">
                      <a:lumMod val="65000"/>
                      <a:lumOff val="35000"/>
                    </a:schemeClr>
                  </a:solidFill>
                  <a:latin typeface="Arial Nova" panose="020B05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Nova" panose="020B0504020202020204" pitchFamily="34" charset="0"/>
                <a:ea typeface="+mn-ea"/>
                <a:cs typeface="Arial" panose="020B0604020202020204" pitchFamily="34" charset="0"/>
              </a:defRPr>
            </a:pPr>
            <a:endParaRPr lang="en-US"/>
          </a:p>
        </c:txPr>
        <c:crossAx val="26490547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800">
          <a:latin typeface="Arial Nova" panose="020B0504020202020204" pitchFamily="34" charset="0"/>
          <a:cs typeface="Arial" panose="020B0604020202020204"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'Data_empreinte (2)'!$K$5</c:f>
              <c:strCache>
                <c:ptCount val="1"/>
                <c:pt idx="0">
                  <c:v>Car</c:v>
                </c:pt>
              </c:strCache>
            </c:strRef>
          </c:tx>
          <c:spPr>
            <a:solidFill>
              <a:schemeClr val="bg1">
                <a:lumMod val="85000"/>
              </a:schemeClr>
            </a:solidFill>
            <a:ln>
              <a:noFill/>
            </a:ln>
            <a:effectLst/>
          </c:spPr>
          <c:invertIfNegative val="0"/>
          <c:cat>
            <c:strRef>
              <c:f>'Data_empreinte (2)'!$W$4</c:f>
              <c:strCache>
                <c:ptCount val="1"/>
                <c:pt idx="0">
                  <c:v>Value</c:v>
                </c:pt>
              </c:strCache>
            </c:strRef>
          </c:cat>
          <c:val>
            <c:numRef>
              <c:f>'Data_empreinte (2)'!$W$5</c:f>
              <c:numCache>
                <c:formatCode>0.0</c:formatCode>
                <c:ptCount val="1"/>
                <c:pt idx="0">
                  <c:v>2.8549378708164448</c:v>
                </c:pt>
              </c:numCache>
            </c:numRef>
          </c:val>
          <c:extLst>
            <c:ext xmlns:c16="http://schemas.microsoft.com/office/drawing/2014/chart" uri="{C3380CC4-5D6E-409C-BE32-E72D297353CC}">
              <c16:uniqueId val="{00000000-C76E-4D60-AA91-867A6E3F1CE3}"/>
            </c:ext>
          </c:extLst>
        </c:ser>
        <c:ser>
          <c:idx val="1"/>
          <c:order val="1"/>
          <c:tx>
            <c:strRef>
              <c:f>'Data_empreinte (2)'!$K$6</c:f>
              <c:strCache>
                <c:ptCount val="1"/>
                <c:pt idx="0">
                  <c:v>Airplane</c:v>
                </c:pt>
              </c:strCache>
            </c:strRef>
          </c:tx>
          <c:spPr>
            <a:solidFill>
              <a:schemeClr val="bg1">
                <a:lumMod val="65000"/>
              </a:schemeClr>
            </a:solidFill>
            <a:ln>
              <a:noFill/>
            </a:ln>
            <a:effectLst/>
          </c:spPr>
          <c:invertIfNegative val="0"/>
          <c:cat>
            <c:strRef>
              <c:f>'Data_empreinte (2)'!$W$4</c:f>
              <c:strCache>
                <c:ptCount val="1"/>
                <c:pt idx="0">
                  <c:v>Value</c:v>
                </c:pt>
              </c:strCache>
            </c:strRef>
          </c:cat>
          <c:val>
            <c:numRef>
              <c:f>'Data_empreinte (2)'!$W$6</c:f>
              <c:numCache>
                <c:formatCode>0.0</c:formatCode>
                <c:ptCount val="1"/>
                <c:pt idx="0">
                  <c:v>0.30311471342517726</c:v>
                </c:pt>
              </c:numCache>
            </c:numRef>
          </c:val>
          <c:extLst>
            <c:ext xmlns:c16="http://schemas.microsoft.com/office/drawing/2014/chart" uri="{C3380CC4-5D6E-409C-BE32-E72D297353CC}">
              <c16:uniqueId val="{00000001-C76E-4D60-AA91-867A6E3F1CE3}"/>
            </c:ext>
          </c:extLst>
        </c:ser>
        <c:ser>
          <c:idx val="2"/>
          <c:order val="2"/>
          <c:tx>
            <c:strRef>
              <c:f>'Data_empreinte (2)'!$K$7</c:f>
              <c:strCache>
                <c:ptCount val="1"/>
                <c:pt idx="0">
                  <c:v>Train and bus</c:v>
                </c:pt>
              </c:strCache>
            </c:strRef>
          </c:tx>
          <c:spPr>
            <a:solidFill>
              <a:schemeClr val="tx1">
                <a:lumMod val="50000"/>
                <a:lumOff val="50000"/>
              </a:schemeClr>
            </a:solidFill>
            <a:ln>
              <a:noFill/>
            </a:ln>
            <a:effectLst/>
          </c:spPr>
          <c:invertIfNegative val="0"/>
          <c:cat>
            <c:strRef>
              <c:f>'Data_empreinte (2)'!$W$4</c:f>
              <c:strCache>
                <c:ptCount val="1"/>
                <c:pt idx="0">
                  <c:v>Value</c:v>
                </c:pt>
              </c:strCache>
            </c:strRef>
          </c:cat>
          <c:val>
            <c:numRef>
              <c:f>'Data_empreinte (2)'!$W$7</c:f>
              <c:numCache>
                <c:formatCode>0.0</c:formatCode>
                <c:ptCount val="1"/>
                <c:pt idx="0">
                  <c:v>0.22011177410641694</c:v>
                </c:pt>
              </c:numCache>
            </c:numRef>
          </c:val>
          <c:extLst>
            <c:ext xmlns:c16="http://schemas.microsoft.com/office/drawing/2014/chart" uri="{C3380CC4-5D6E-409C-BE32-E72D297353CC}">
              <c16:uniqueId val="{00000002-C76E-4D60-AA91-867A6E3F1CE3}"/>
            </c:ext>
          </c:extLst>
        </c:ser>
        <c:ser>
          <c:idx val="3"/>
          <c:order val="3"/>
          <c:tx>
            <c:strRef>
              <c:f>'Data_empreinte (2)'!$K$8</c:f>
              <c:strCache>
                <c:ptCount val="1"/>
                <c:pt idx="0">
                  <c:v>Space heating</c:v>
                </c:pt>
              </c:strCache>
            </c:strRef>
          </c:tx>
          <c:spPr>
            <a:solidFill>
              <a:schemeClr val="accent1">
                <a:lumMod val="40000"/>
                <a:lumOff val="60000"/>
              </a:schemeClr>
            </a:solidFill>
            <a:ln>
              <a:noFill/>
            </a:ln>
            <a:effectLst/>
          </c:spPr>
          <c:invertIfNegative val="0"/>
          <c:cat>
            <c:strRef>
              <c:f>'Data_empreinte (2)'!$W$4</c:f>
              <c:strCache>
                <c:ptCount val="1"/>
                <c:pt idx="0">
                  <c:v>Value</c:v>
                </c:pt>
              </c:strCache>
            </c:strRef>
          </c:cat>
          <c:val>
            <c:numRef>
              <c:f>'Data_empreinte (2)'!$W$8</c:f>
              <c:numCache>
                <c:formatCode>0.0</c:formatCode>
                <c:ptCount val="1"/>
                <c:pt idx="0">
                  <c:v>2.0310867897405762</c:v>
                </c:pt>
              </c:numCache>
            </c:numRef>
          </c:val>
          <c:extLst>
            <c:ext xmlns:c16="http://schemas.microsoft.com/office/drawing/2014/chart" uri="{C3380CC4-5D6E-409C-BE32-E72D297353CC}">
              <c16:uniqueId val="{00000003-C76E-4D60-AA91-867A6E3F1CE3}"/>
            </c:ext>
          </c:extLst>
        </c:ser>
        <c:ser>
          <c:idx val="4"/>
          <c:order val="4"/>
          <c:tx>
            <c:strRef>
              <c:f>'Data_empreinte (2)'!$K$9</c:f>
              <c:strCache>
                <c:ptCount val="1"/>
                <c:pt idx="0">
                  <c:v>Non-heating energy</c:v>
                </c:pt>
              </c:strCache>
            </c:strRef>
          </c:tx>
          <c:spPr>
            <a:solidFill>
              <a:schemeClr val="accent1">
                <a:lumMod val="60000"/>
                <a:lumOff val="40000"/>
              </a:schemeClr>
            </a:solidFill>
            <a:ln>
              <a:noFill/>
            </a:ln>
            <a:effectLst/>
          </c:spPr>
          <c:invertIfNegative val="0"/>
          <c:cat>
            <c:strRef>
              <c:f>'Data_empreinte (2)'!$W$4</c:f>
              <c:strCache>
                <c:ptCount val="1"/>
                <c:pt idx="0">
                  <c:v>Value</c:v>
                </c:pt>
              </c:strCache>
            </c:strRef>
          </c:cat>
          <c:val>
            <c:numRef>
              <c:f>'Data_empreinte (2)'!$W$9</c:f>
              <c:numCache>
                <c:formatCode>0.0</c:formatCode>
                <c:ptCount val="1"/>
                <c:pt idx="0">
                  <c:v>0.51171658747532056</c:v>
                </c:pt>
              </c:numCache>
            </c:numRef>
          </c:val>
          <c:extLst>
            <c:ext xmlns:c16="http://schemas.microsoft.com/office/drawing/2014/chart" uri="{C3380CC4-5D6E-409C-BE32-E72D297353CC}">
              <c16:uniqueId val="{00000004-C76E-4D60-AA91-867A6E3F1CE3}"/>
            </c:ext>
          </c:extLst>
        </c:ser>
        <c:ser>
          <c:idx val="5"/>
          <c:order val="5"/>
          <c:tx>
            <c:strRef>
              <c:f>'Data_empreinte (2)'!$K$10</c:f>
              <c:strCache>
                <c:ptCount val="1"/>
                <c:pt idx="0">
                  <c:v>Water</c:v>
                </c:pt>
              </c:strCache>
            </c:strRef>
          </c:tx>
          <c:spPr>
            <a:solidFill>
              <a:schemeClr val="accent1"/>
            </a:solidFill>
            <a:ln>
              <a:noFill/>
            </a:ln>
            <a:effectLst/>
          </c:spPr>
          <c:invertIfNegative val="0"/>
          <c:cat>
            <c:strRef>
              <c:f>'Data_empreinte (2)'!$W$4</c:f>
              <c:strCache>
                <c:ptCount val="1"/>
                <c:pt idx="0">
                  <c:v>Value</c:v>
                </c:pt>
              </c:strCache>
            </c:strRef>
          </c:cat>
          <c:val>
            <c:numRef>
              <c:f>'Data_empreinte (2)'!$W$10</c:f>
              <c:numCache>
                <c:formatCode>0.0</c:formatCode>
                <c:ptCount val="1"/>
                <c:pt idx="0">
                  <c:v>0.26365028495347742</c:v>
                </c:pt>
              </c:numCache>
            </c:numRef>
          </c:val>
          <c:extLst>
            <c:ext xmlns:c16="http://schemas.microsoft.com/office/drawing/2014/chart" uri="{C3380CC4-5D6E-409C-BE32-E72D297353CC}">
              <c16:uniqueId val="{00000005-C76E-4D60-AA91-867A6E3F1CE3}"/>
            </c:ext>
          </c:extLst>
        </c:ser>
        <c:ser>
          <c:idx val="6"/>
          <c:order val="6"/>
          <c:tx>
            <c:strRef>
              <c:f>'Data_empreinte (2)'!$K$11</c:f>
              <c:strCache>
                <c:ptCount val="1"/>
                <c:pt idx="0">
                  <c:v>Construction &amp; maintenance</c:v>
                </c:pt>
              </c:strCache>
            </c:strRef>
          </c:tx>
          <c:spPr>
            <a:solidFill>
              <a:schemeClr val="accent1">
                <a:lumMod val="75000"/>
              </a:schemeClr>
            </a:solidFill>
            <a:ln>
              <a:noFill/>
            </a:ln>
            <a:effectLst/>
          </c:spPr>
          <c:invertIfNegative val="0"/>
          <c:cat>
            <c:strRef>
              <c:f>'Data_empreinte (2)'!$W$4</c:f>
              <c:strCache>
                <c:ptCount val="1"/>
                <c:pt idx="0">
                  <c:v>Value</c:v>
                </c:pt>
              </c:strCache>
            </c:strRef>
          </c:cat>
          <c:val>
            <c:numRef>
              <c:f>'Data_empreinte (2)'!$W$11</c:f>
              <c:numCache>
                <c:formatCode>0.0</c:formatCode>
                <c:ptCount val="1"/>
                <c:pt idx="0">
                  <c:v>0.20482926375083974</c:v>
                </c:pt>
              </c:numCache>
            </c:numRef>
          </c:val>
          <c:extLst>
            <c:ext xmlns:c16="http://schemas.microsoft.com/office/drawing/2014/chart" uri="{C3380CC4-5D6E-409C-BE32-E72D297353CC}">
              <c16:uniqueId val="{00000006-C76E-4D60-AA91-867A6E3F1CE3}"/>
            </c:ext>
          </c:extLst>
        </c:ser>
        <c:ser>
          <c:idx val="7"/>
          <c:order val="7"/>
          <c:tx>
            <c:strRef>
              <c:f>'Data_empreinte (2)'!$K$12</c:f>
              <c:strCache>
                <c:ptCount val="1"/>
                <c:pt idx="0">
                  <c:v>Meat and fish</c:v>
                </c:pt>
              </c:strCache>
            </c:strRef>
          </c:tx>
          <c:spPr>
            <a:solidFill>
              <a:schemeClr val="accent3">
                <a:lumMod val="40000"/>
                <a:lumOff val="60000"/>
              </a:schemeClr>
            </a:solidFill>
            <a:ln>
              <a:noFill/>
            </a:ln>
            <a:effectLst/>
          </c:spPr>
          <c:invertIfNegative val="0"/>
          <c:cat>
            <c:strRef>
              <c:f>'Data_empreinte (2)'!$W$4</c:f>
              <c:strCache>
                <c:ptCount val="1"/>
                <c:pt idx="0">
                  <c:v>Value</c:v>
                </c:pt>
              </c:strCache>
            </c:strRef>
          </c:cat>
          <c:val>
            <c:numRef>
              <c:f>'Data_empreinte (2)'!$W$12</c:f>
              <c:numCache>
                <c:formatCode>0.0</c:formatCode>
                <c:ptCount val="1"/>
                <c:pt idx="0">
                  <c:v>1.3540092165898616</c:v>
                </c:pt>
              </c:numCache>
            </c:numRef>
          </c:val>
          <c:extLst>
            <c:ext xmlns:c16="http://schemas.microsoft.com/office/drawing/2014/chart" uri="{C3380CC4-5D6E-409C-BE32-E72D297353CC}">
              <c16:uniqueId val="{00000007-C76E-4D60-AA91-867A6E3F1CE3}"/>
            </c:ext>
          </c:extLst>
        </c:ser>
        <c:ser>
          <c:idx val="8"/>
          <c:order val="8"/>
          <c:tx>
            <c:strRef>
              <c:f>'Data_empreinte (2)'!$K$13</c:f>
              <c:strCache>
                <c:ptCount val="1"/>
                <c:pt idx="0">
                  <c:v>Dairy and eggs</c:v>
                </c:pt>
              </c:strCache>
            </c:strRef>
          </c:tx>
          <c:spPr>
            <a:solidFill>
              <a:schemeClr val="accent3">
                <a:lumMod val="60000"/>
                <a:lumOff val="40000"/>
              </a:schemeClr>
            </a:solidFill>
            <a:ln>
              <a:noFill/>
            </a:ln>
            <a:effectLst/>
          </c:spPr>
          <c:invertIfNegative val="0"/>
          <c:cat>
            <c:strRef>
              <c:f>'Data_empreinte (2)'!$W$4</c:f>
              <c:strCache>
                <c:ptCount val="1"/>
                <c:pt idx="0">
                  <c:v>Value</c:v>
                </c:pt>
              </c:strCache>
            </c:strRef>
          </c:cat>
          <c:val>
            <c:numRef>
              <c:f>'Data_empreinte (2)'!$W$13</c:f>
              <c:numCache>
                <c:formatCode>0.0</c:formatCode>
                <c:ptCount val="1"/>
                <c:pt idx="0">
                  <c:v>0.55078341013824872</c:v>
                </c:pt>
              </c:numCache>
            </c:numRef>
          </c:val>
          <c:extLst>
            <c:ext xmlns:c16="http://schemas.microsoft.com/office/drawing/2014/chart" uri="{C3380CC4-5D6E-409C-BE32-E72D297353CC}">
              <c16:uniqueId val="{00000008-C76E-4D60-AA91-867A6E3F1CE3}"/>
            </c:ext>
          </c:extLst>
        </c:ser>
        <c:ser>
          <c:idx val="9"/>
          <c:order val="9"/>
          <c:tx>
            <c:strRef>
              <c:f>'Data_empreinte (2)'!$K$14</c:f>
              <c:strCache>
                <c:ptCount val="1"/>
                <c:pt idx="0">
                  <c:v>Other food</c:v>
                </c:pt>
              </c:strCache>
            </c:strRef>
          </c:tx>
          <c:spPr>
            <a:solidFill>
              <a:schemeClr val="accent3"/>
            </a:solidFill>
            <a:ln>
              <a:noFill/>
            </a:ln>
            <a:effectLst/>
          </c:spPr>
          <c:invertIfNegative val="0"/>
          <c:cat>
            <c:strRef>
              <c:f>'Data_empreinte (2)'!$W$4</c:f>
              <c:strCache>
                <c:ptCount val="1"/>
                <c:pt idx="0">
                  <c:v>Value</c:v>
                </c:pt>
              </c:strCache>
            </c:strRef>
          </c:cat>
          <c:val>
            <c:numRef>
              <c:f>'Data_empreinte (2)'!$W$14</c:f>
              <c:numCache>
                <c:formatCode>0.0</c:formatCode>
                <c:ptCount val="1"/>
                <c:pt idx="0">
                  <c:v>0.35571428571428593</c:v>
                </c:pt>
              </c:numCache>
            </c:numRef>
          </c:val>
          <c:extLst>
            <c:ext xmlns:c16="http://schemas.microsoft.com/office/drawing/2014/chart" uri="{C3380CC4-5D6E-409C-BE32-E72D297353CC}">
              <c16:uniqueId val="{00000009-C76E-4D60-AA91-867A6E3F1CE3}"/>
            </c:ext>
          </c:extLst>
        </c:ser>
        <c:ser>
          <c:idx val="10"/>
          <c:order val="10"/>
          <c:tx>
            <c:strRef>
              <c:f>'Data_empreinte (2)'!$K$15</c:f>
              <c:strCache>
                <c:ptCount val="1"/>
                <c:pt idx="0">
                  <c:v>Drinks</c:v>
                </c:pt>
              </c:strCache>
            </c:strRef>
          </c:tx>
          <c:spPr>
            <a:solidFill>
              <a:schemeClr val="accent3">
                <a:lumMod val="75000"/>
              </a:schemeClr>
            </a:solidFill>
            <a:ln>
              <a:noFill/>
            </a:ln>
            <a:effectLst/>
          </c:spPr>
          <c:invertIfNegative val="0"/>
          <c:cat>
            <c:strRef>
              <c:f>'Data_empreinte (2)'!$W$4</c:f>
              <c:strCache>
                <c:ptCount val="1"/>
                <c:pt idx="0">
                  <c:v>Value</c:v>
                </c:pt>
              </c:strCache>
            </c:strRef>
          </c:cat>
          <c:val>
            <c:numRef>
              <c:f>'Data_empreinte (2)'!$W$15</c:f>
              <c:numCache>
                <c:formatCode>0.0</c:formatCode>
                <c:ptCount val="1"/>
                <c:pt idx="0">
                  <c:v>0.2294930875576037</c:v>
                </c:pt>
              </c:numCache>
            </c:numRef>
          </c:val>
          <c:extLst>
            <c:ext xmlns:c16="http://schemas.microsoft.com/office/drawing/2014/chart" uri="{C3380CC4-5D6E-409C-BE32-E72D297353CC}">
              <c16:uniqueId val="{0000000A-C76E-4D60-AA91-867A6E3F1CE3}"/>
            </c:ext>
          </c:extLst>
        </c:ser>
        <c:ser>
          <c:idx val="11"/>
          <c:order val="11"/>
          <c:tx>
            <c:strRef>
              <c:f>'Data_empreinte (2)'!$K$16</c:f>
              <c:strCache>
                <c:ptCount val="1"/>
                <c:pt idx="0">
                  <c:v>Clothing</c:v>
                </c:pt>
              </c:strCache>
            </c:strRef>
          </c:tx>
          <c:spPr>
            <a:solidFill>
              <a:schemeClr val="accent5">
                <a:lumMod val="20000"/>
                <a:lumOff val="80000"/>
              </a:schemeClr>
            </a:solidFill>
            <a:ln>
              <a:noFill/>
            </a:ln>
            <a:effectLst/>
          </c:spPr>
          <c:invertIfNegative val="0"/>
          <c:cat>
            <c:strRef>
              <c:f>'Data_empreinte (2)'!$W$4</c:f>
              <c:strCache>
                <c:ptCount val="1"/>
                <c:pt idx="0">
                  <c:v>Value</c:v>
                </c:pt>
              </c:strCache>
            </c:strRef>
          </c:cat>
          <c:val>
            <c:numRef>
              <c:f>'Data_empreinte (2)'!$W$16</c:f>
              <c:numCache>
                <c:formatCode>0.0</c:formatCode>
                <c:ptCount val="1"/>
                <c:pt idx="0">
                  <c:v>0.6216056245793693</c:v>
                </c:pt>
              </c:numCache>
            </c:numRef>
          </c:val>
          <c:extLst>
            <c:ext xmlns:c16="http://schemas.microsoft.com/office/drawing/2014/chart" uri="{C3380CC4-5D6E-409C-BE32-E72D297353CC}">
              <c16:uniqueId val="{0000000B-C76E-4D60-AA91-867A6E3F1CE3}"/>
            </c:ext>
          </c:extLst>
        </c:ser>
        <c:ser>
          <c:idx val="12"/>
          <c:order val="12"/>
          <c:tx>
            <c:strRef>
              <c:f>'Data_empreinte (2)'!$K$17</c:f>
              <c:strCache>
                <c:ptCount val="1"/>
                <c:pt idx="0">
                  <c:v>Hygiene products</c:v>
                </c:pt>
              </c:strCache>
            </c:strRef>
          </c:tx>
          <c:spPr>
            <a:solidFill>
              <a:schemeClr val="accent5">
                <a:lumMod val="40000"/>
                <a:lumOff val="60000"/>
              </a:schemeClr>
            </a:solidFill>
            <a:ln>
              <a:noFill/>
            </a:ln>
            <a:effectLst/>
          </c:spPr>
          <c:invertIfNegative val="0"/>
          <c:cat>
            <c:strRef>
              <c:f>'Data_empreinte (2)'!$W$4</c:f>
              <c:strCache>
                <c:ptCount val="1"/>
                <c:pt idx="0">
                  <c:v>Value</c:v>
                </c:pt>
              </c:strCache>
            </c:strRef>
          </c:cat>
          <c:val>
            <c:numRef>
              <c:f>'Data_empreinte (2)'!$W$17</c:f>
              <c:numCache>
                <c:formatCode>0.0</c:formatCode>
                <c:ptCount val="1"/>
                <c:pt idx="0">
                  <c:v>0.3219341753051001</c:v>
                </c:pt>
              </c:numCache>
            </c:numRef>
          </c:val>
          <c:extLst>
            <c:ext xmlns:c16="http://schemas.microsoft.com/office/drawing/2014/chart" uri="{C3380CC4-5D6E-409C-BE32-E72D297353CC}">
              <c16:uniqueId val="{0000000C-C76E-4D60-AA91-867A6E3F1CE3}"/>
            </c:ext>
          </c:extLst>
        </c:ser>
        <c:ser>
          <c:idx val="13"/>
          <c:order val="13"/>
          <c:tx>
            <c:strRef>
              <c:f>'Data_empreinte (2)'!$K$18</c:f>
              <c:strCache>
                <c:ptCount val="1"/>
                <c:pt idx="0">
                  <c:v>Furniture</c:v>
                </c:pt>
              </c:strCache>
            </c:strRef>
          </c:tx>
          <c:spPr>
            <a:solidFill>
              <a:schemeClr val="accent5">
                <a:lumMod val="60000"/>
                <a:lumOff val="40000"/>
              </a:schemeClr>
            </a:solidFill>
            <a:ln>
              <a:noFill/>
            </a:ln>
            <a:effectLst/>
          </c:spPr>
          <c:invertIfNegative val="0"/>
          <c:cat>
            <c:strRef>
              <c:f>'Data_empreinte (2)'!$W$4</c:f>
              <c:strCache>
                <c:ptCount val="1"/>
                <c:pt idx="0">
                  <c:v>Value</c:v>
                </c:pt>
              </c:strCache>
            </c:strRef>
          </c:cat>
          <c:val>
            <c:numRef>
              <c:f>'Data_empreinte (2)'!$W$18</c:f>
              <c:numCache>
                <c:formatCode>0.0</c:formatCode>
                <c:ptCount val="1"/>
                <c:pt idx="0">
                  <c:v>0.33196956394976607</c:v>
                </c:pt>
              </c:numCache>
            </c:numRef>
          </c:val>
          <c:extLst>
            <c:ext xmlns:c16="http://schemas.microsoft.com/office/drawing/2014/chart" uri="{C3380CC4-5D6E-409C-BE32-E72D297353CC}">
              <c16:uniqueId val="{0000000D-C76E-4D60-AA91-867A6E3F1CE3}"/>
            </c:ext>
          </c:extLst>
        </c:ser>
        <c:ser>
          <c:idx val="14"/>
          <c:order val="14"/>
          <c:tx>
            <c:strRef>
              <c:f>'Data_empreinte (2)'!$K$19</c:f>
              <c:strCache>
                <c:ptCount val="1"/>
                <c:pt idx="0">
                  <c:v>Electronics &amp; IT</c:v>
                </c:pt>
              </c:strCache>
            </c:strRef>
          </c:tx>
          <c:spPr>
            <a:solidFill>
              <a:schemeClr val="accent5"/>
            </a:solidFill>
            <a:ln>
              <a:noFill/>
            </a:ln>
            <a:effectLst/>
          </c:spPr>
          <c:invertIfNegative val="0"/>
          <c:cat>
            <c:strRef>
              <c:f>'Data_empreinte (2)'!$W$4</c:f>
              <c:strCache>
                <c:ptCount val="1"/>
                <c:pt idx="0">
                  <c:v>Value</c:v>
                </c:pt>
              </c:strCache>
            </c:strRef>
          </c:cat>
          <c:val>
            <c:numRef>
              <c:f>'Data_empreinte (2)'!$W$19</c:f>
              <c:numCache>
                <c:formatCode>0.0</c:formatCode>
                <c:ptCount val="1"/>
                <c:pt idx="0">
                  <c:v>0.25885985467927036</c:v>
                </c:pt>
              </c:numCache>
            </c:numRef>
          </c:val>
          <c:extLst>
            <c:ext xmlns:c16="http://schemas.microsoft.com/office/drawing/2014/chart" uri="{C3380CC4-5D6E-409C-BE32-E72D297353CC}">
              <c16:uniqueId val="{0000000E-C76E-4D60-AA91-867A6E3F1CE3}"/>
            </c:ext>
          </c:extLst>
        </c:ser>
        <c:ser>
          <c:idx val="15"/>
          <c:order val="15"/>
          <c:tx>
            <c:strRef>
              <c:f>'Data_empreinte (2)'!$K$20</c:f>
              <c:strCache>
                <c:ptCount val="1"/>
                <c:pt idx="0">
                  <c:v>Books &amp; newspaper</c:v>
                </c:pt>
              </c:strCache>
            </c:strRef>
          </c:tx>
          <c:spPr>
            <a:solidFill>
              <a:schemeClr val="accent5">
                <a:lumMod val="75000"/>
              </a:schemeClr>
            </a:solidFill>
            <a:ln>
              <a:noFill/>
            </a:ln>
            <a:effectLst/>
          </c:spPr>
          <c:invertIfNegative val="0"/>
          <c:cat>
            <c:strRef>
              <c:f>'Data_empreinte (2)'!$W$4</c:f>
              <c:strCache>
                <c:ptCount val="1"/>
                <c:pt idx="0">
                  <c:v>Value</c:v>
                </c:pt>
              </c:strCache>
            </c:strRef>
          </c:cat>
          <c:val>
            <c:numRef>
              <c:f>'Data_empreinte (2)'!$W$20</c:f>
              <c:numCache>
                <c:formatCode>0.0</c:formatCode>
                <c:ptCount val="1"/>
                <c:pt idx="0">
                  <c:v>0.24659734918336287</c:v>
                </c:pt>
              </c:numCache>
            </c:numRef>
          </c:val>
          <c:extLst>
            <c:ext xmlns:c16="http://schemas.microsoft.com/office/drawing/2014/chart" uri="{C3380CC4-5D6E-409C-BE32-E72D297353CC}">
              <c16:uniqueId val="{0000000F-C76E-4D60-AA91-867A6E3F1CE3}"/>
            </c:ext>
          </c:extLst>
        </c:ser>
        <c:ser>
          <c:idx val="16"/>
          <c:order val="16"/>
          <c:tx>
            <c:strRef>
              <c:f>'Data_empreinte (2)'!$K$21</c:f>
              <c:strCache>
                <c:ptCount val="1"/>
                <c:pt idx="0">
                  <c:v>Appliances</c:v>
                </c:pt>
              </c:strCache>
            </c:strRef>
          </c:tx>
          <c:spPr>
            <a:solidFill>
              <a:schemeClr val="accent5">
                <a:lumMod val="50000"/>
              </a:schemeClr>
            </a:solidFill>
            <a:ln>
              <a:noFill/>
            </a:ln>
            <a:effectLst/>
          </c:spPr>
          <c:invertIfNegative val="0"/>
          <c:cat>
            <c:strRef>
              <c:f>'Data_empreinte (2)'!$W$4</c:f>
              <c:strCache>
                <c:ptCount val="1"/>
                <c:pt idx="0">
                  <c:v>Value</c:v>
                </c:pt>
              </c:strCache>
            </c:strRef>
          </c:cat>
          <c:val>
            <c:numRef>
              <c:f>'Data_empreinte (2)'!$W$21</c:f>
              <c:numCache>
                <c:formatCode>0.0</c:formatCode>
                <c:ptCount val="1"/>
                <c:pt idx="0">
                  <c:v>7.9989681290768291E-2</c:v>
                </c:pt>
              </c:numCache>
            </c:numRef>
          </c:val>
          <c:extLst>
            <c:ext xmlns:c16="http://schemas.microsoft.com/office/drawing/2014/chart" uri="{C3380CC4-5D6E-409C-BE32-E72D297353CC}">
              <c16:uniqueId val="{00000010-C76E-4D60-AA91-867A6E3F1CE3}"/>
            </c:ext>
          </c:extLst>
        </c:ser>
        <c:ser>
          <c:idx val="17"/>
          <c:order val="17"/>
          <c:tx>
            <c:strRef>
              <c:f>'Data_empreinte (2)'!$K$22</c:f>
              <c:strCache>
                <c:ptCount val="1"/>
                <c:pt idx="0">
                  <c:v>Education</c:v>
                </c:pt>
              </c:strCache>
            </c:strRef>
          </c:tx>
          <c:spPr>
            <a:solidFill>
              <a:schemeClr val="accent4">
                <a:lumMod val="20000"/>
                <a:lumOff val="80000"/>
              </a:schemeClr>
            </a:solidFill>
            <a:ln>
              <a:noFill/>
            </a:ln>
            <a:effectLst/>
          </c:spPr>
          <c:invertIfNegative val="0"/>
          <c:cat>
            <c:strRef>
              <c:f>'Data_empreinte (2)'!$W$4</c:f>
              <c:strCache>
                <c:ptCount val="1"/>
                <c:pt idx="0">
                  <c:v>Value</c:v>
                </c:pt>
              </c:strCache>
            </c:strRef>
          </c:cat>
          <c:val>
            <c:numRef>
              <c:f>'Data_empreinte (2)'!$W$22</c:f>
              <c:numCache>
                <c:formatCode>0.0</c:formatCode>
                <c:ptCount val="1"/>
                <c:pt idx="0">
                  <c:v>0.4740245812907844</c:v>
                </c:pt>
              </c:numCache>
            </c:numRef>
          </c:val>
          <c:extLst>
            <c:ext xmlns:c16="http://schemas.microsoft.com/office/drawing/2014/chart" uri="{C3380CC4-5D6E-409C-BE32-E72D297353CC}">
              <c16:uniqueId val="{00000011-C76E-4D60-AA91-867A6E3F1CE3}"/>
            </c:ext>
          </c:extLst>
        </c:ser>
        <c:ser>
          <c:idx val="18"/>
          <c:order val="18"/>
          <c:tx>
            <c:strRef>
              <c:f>'Data_empreinte (2)'!$K$23</c:f>
              <c:strCache>
                <c:ptCount val="1"/>
                <c:pt idx="0">
                  <c:v>Administration</c:v>
                </c:pt>
              </c:strCache>
            </c:strRef>
          </c:tx>
          <c:spPr>
            <a:solidFill>
              <a:schemeClr val="accent4">
                <a:lumMod val="40000"/>
                <a:lumOff val="60000"/>
              </a:schemeClr>
            </a:solidFill>
            <a:ln>
              <a:noFill/>
            </a:ln>
            <a:effectLst/>
          </c:spPr>
          <c:invertIfNegative val="0"/>
          <c:cat>
            <c:strRef>
              <c:f>'Data_empreinte (2)'!$W$4</c:f>
              <c:strCache>
                <c:ptCount val="1"/>
                <c:pt idx="0">
                  <c:v>Value</c:v>
                </c:pt>
              </c:strCache>
            </c:strRef>
          </c:cat>
          <c:val>
            <c:numRef>
              <c:f>'Data_empreinte (2)'!$W$23</c:f>
              <c:numCache>
                <c:formatCode>0.0</c:formatCode>
                <c:ptCount val="1"/>
                <c:pt idx="0">
                  <c:v>0.42243088142192148</c:v>
                </c:pt>
              </c:numCache>
            </c:numRef>
          </c:val>
          <c:extLst>
            <c:ext xmlns:c16="http://schemas.microsoft.com/office/drawing/2014/chart" uri="{C3380CC4-5D6E-409C-BE32-E72D297353CC}">
              <c16:uniqueId val="{00000012-C76E-4D60-AA91-867A6E3F1CE3}"/>
            </c:ext>
          </c:extLst>
        </c:ser>
        <c:ser>
          <c:idx val="19"/>
          <c:order val="19"/>
          <c:tx>
            <c:strRef>
              <c:f>'Data_empreinte (2)'!$K$24</c:f>
              <c:strCache>
                <c:ptCount val="1"/>
                <c:pt idx="0">
                  <c:v>Urban planning</c:v>
                </c:pt>
              </c:strCache>
            </c:strRef>
          </c:tx>
          <c:spPr>
            <a:solidFill>
              <a:schemeClr val="accent4">
                <a:lumMod val="60000"/>
                <a:lumOff val="40000"/>
              </a:schemeClr>
            </a:solidFill>
            <a:ln>
              <a:noFill/>
            </a:ln>
            <a:effectLst/>
          </c:spPr>
          <c:invertIfNegative val="0"/>
          <c:cat>
            <c:strRef>
              <c:f>'Data_empreinte (2)'!$W$4</c:f>
              <c:strCache>
                <c:ptCount val="1"/>
                <c:pt idx="0">
                  <c:v>Value</c:v>
                </c:pt>
              </c:strCache>
            </c:strRef>
          </c:cat>
          <c:val>
            <c:numRef>
              <c:f>'Data_empreinte (2)'!$W$24</c:f>
              <c:numCache>
                <c:formatCode>0.0</c:formatCode>
                <c:ptCount val="1"/>
                <c:pt idx="0">
                  <c:v>0.32029916712007506</c:v>
                </c:pt>
              </c:numCache>
            </c:numRef>
          </c:val>
          <c:extLst>
            <c:ext xmlns:c16="http://schemas.microsoft.com/office/drawing/2014/chart" uri="{C3380CC4-5D6E-409C-BE32-E72D297353CC}">
              <c16:uniqueId val="{00000013-C76E-4D60-AA91-867A6E3F1CE3}"/>
            </c:ext>
          </c:extLst>
        </c:ser>
        <c:ser>
          <c:idx val="20"/>
          <c:order val="20"/>
          <c:tx>
            <c:strRef>
              <c:f>'Data_empreinte (2)'!$K$25</c:f>
              <c:strCache>
                <c:ptCount val="1"/>
                <c:pt idx="0">
                  <c:v>Social and health</c:v>
                </c:pt>
              </c:strCache>
            </c:strRef>
          </c:tx>
          <c:spPr>
            <a:solidFill>
              <a:schemeClr val="accent4"/>
            </a:solidFill>
            <a:ln>
              <a:noFill/>
            </a:ln>
            <a:effectLst/>
          </c:spPr>
          <c:invertIfNegative val="0"/>
          <c:cat>
            <c:strRef>
              <c:f>'Data_empreinte (2)'!$W$4</c:f>
              <c:strCache>
                <c:ptCount val="1"/>
                <c:pt idx="0">
                  <c:v>Value</c:v>
                </c:pt>
              </c:strCache>
            </c:strRef>
          </c:cat>
          <c:val>
            <c:numRef>
              <c:f>'Data_empreinte (2)'!$W$25</c:f>
              <c:numCache>
                <c:formatCode>0.0</c:formatCode>
                <c:ptCount val="1"/>
                <c:pt idx="0">
                  <c:v>0.27836865480633061</c:v>
                </c:pt>
              </c:numCache>
            </c:numRef>
          </c:val>
          <c:extLst>
            <c:ext xmlns:c16="http://schemas.microsoft.com/office/drawing/2014/chart" uri="{C3380CC4-5D6E-409C-BE32-E72D297353CC}">
              <c16:uniqueId val="{00000014-C76E-4D60-AA91-867A6E3F1CE3}"/>
            </c:ext>
          </c:extLst>
        </c:ser>
        <c:ser>
          <c:idx val="21"/>
          <c:order val="21"/>
          <c:tx>
            <c:strRef>
              <c:f>'Data_empreinte (2)'!$K$26</c:f>
              <c:strCache>
                <c:ptCount val="1"/>
                <c:pt idx="0">
                  <c:v>Defense and international</c:v>
                </c:pt>
              </c:strCache>
            </c:strRef>
          </c:tx>
          <c:spPr>
            <a:solidFill>
              <a:schemeClr val="accent4">
                <a:lumMod val="75000"/>
              </a:schemeClr>
            </a:solidFill>
            <a:ln>
              <a:noFill/>
            </a:ln>
            <a:effectLst/>
          </c:spPr>
          <c:invertIfNegative val="0"/>
          <c:cat>
            <c:strRef>
              <c:f>'Data_empreinte (2)'!$W$4</c:f>
              <c:strCache>
                <c:ptCount val="1"/>
                <c:pt idx="0">
                  <c:v>Value</c:v>
                </c:pt>
              </c:strCache>
            </c:strRef>
          </c:cat>
          <c:val>
            <c:numRef>
              <c:f>'Data_empreinte (2)'!$W$26</c:f>
              <c:numCache>
                <c:formatCode>0.0</c:formatCode>
                <c:ptCount val="1"/>
                <c:pt idx="0">
                  <c:v>0.15354676066707282</c:v>
                </c:pt>
              </c:numCache>
            </c:numRef>
          </c:val>
          <c:extLst>
            <c:ext xmlns:c16="http://schemas.microsoft.com/office/drawing/2014/chart" uri="{C3380CC4-5D6E-409C-BE32-E72D297353CC}">
              <c16:uniqueId val="{00000015-C76E-4D60-AA91-867A6E3F1CE3}"/>
            </c:ext>
          </c:extLst>
        </c:ser>
        <c:ser>
          <c:idx val="22"/>
          <c:order val="22"/>
          <c:tx>
            <c:strRef>
              <c:f>'Data_empreinte (2)'!$K$27</c:f>
              <c:strCache>
                <c:ptCount val="1"/>
                <c:pt idx="0">
                  <c:v>Economy and finances</c:v>
                </c:pt>
              </c:strCache>
            </c:strRef>
          </c:tx>
          <c:spPr>
            <a:solidFill>
              <a:schemeClr val="accent4">
                <a:lumMod val="50000"/>
              </a:schemeClr>
            </a:solidFill>
            <a:ln>
              <a:noFill/>
            </a:ln>
            <a:effectLst/>
          </c:spPr>
          <c:invertIfNegative val="0"/>
          <c:cat>
            <c:strRef>
              <c:f>'Data_empreinte (2)'!$W$4</c:f>
              <c:strCache>
                <c:ptCount val="1"/>
                <c:pt idx="0">
                  <c:v>Value</c:v>
                </c:pt>
              </c:strCache>
            </c:strRef>
          </c:cat>
          <c:val>
            <c:numRef>
              <c:f>'Data_empreinte (2)'!$W$27</c:f>
              <c:numCache>
                <c:formatCode>0.0</c:formatCode>
                <c:ptCount val="1"/>
                <c:pt idx="0">
                  <c:v>0.11216788727951285</c:v>
                </c:pt>
              </c:numCache>
            </c:numRef>
          </c:val>
          <c:extLst>
            <c:ext xmlns:c16="http://schemas.microsoft.com/office/drawing/2014/chart" uri="{C3380CC4-5D6E-409C-BE32-E72D297353CC}">
              <c16:uniqueId val="{00000016-C76E-4D60-AA91-867A6E3F1CE3}"/>
            </c:ext>
          </c:extLst>
        </c:ser>
        <c:ser>
          <c:idx val="23"/>
          <c:order val="23"/>
          <c:tx>
            <c:strRef>
              <c:f>'Data_empreinte (2)'!$K$28</c:f>
              <c:strCache>
                <c:ptCount val="1"/>
                <c:pt idx="0">
                  <c:v>(public spending to non-residents)</c:v>
                </c:pt>
              </c:strCache>
            </c:strRef>
          </c:tx>
          <c:spPr>
            <a:solidFill>
              <a:schemeClr val="accent4">
                <a:lumMod val="40000"/>
                <a:lumOff val="60000"/>
              </a:schemeClr>
            </a:solidFill>
            <a:ln>
              <a:solidFill>
                <a:schemeClr val="accent4">
                  <a:lumMod val="75000"/>
                </a:schemeClr>
              </a:solidFill>
              <a:prstDash val="sysDash"/>
            </a:ln>
            <a:effectLst/>
          </c:spPr>
          <c:invertIfNegative val="0"/>
          <c:cat>
            <c:strRef>
              <c:f>'Data_empreinte (2)'!$W$4</c:f>
              <c:strCache>
                <c:ptCount val="1"/>
                <c:pt idx="0">
                  <c:v>Value</c:v>
                </c:pt>
              </c:strCache>
            </c:strRef>
          </c:cat>
          <c:val>
            <c:numRef>
              <c:f>'Data_empreinte (2)'!$W$28</c:f>
              <c:numCache>
                <c:formatCode>0.0</c:formatCode>
                <c:ptCount val="1"/>
                <c:pt idx="0">
                  <c:v>0.59361481909662983</c:v>
                </c:pt>
              </c:numCache>
            </c:numRef>
          </c:val>
          <c:extLst>
            <c:ext xmlns:c16="http://schemas.microsoft.com/office/drawing/2014/chart" uri="{C3380CC4-5D6E-409C-BE32-E72D297353CC}">
              <c16:uniqueId val="{00000017-C76E-4D60-AA91-867A6E3F1CE3}"/>
            </c:ext>
          </c:extLst>
        </c:ser>
        <c:dLbls>
          <c:showLegendKey val="0"/>
          <c:showVal val="0"/>
          <c:showCatName val="0"/>
          <c:showSerName val="0"/>
          <c:showPercent val="0"/>
          <c:showBubbleSize val="0"/>
        </c:dLbls>
        <c:gapWidth val="50"/>
        <c:overlap val="100"/>
        <c:axId val="1461003952"/>
        <c:axId val="1460986480"/>
      </c:barChart>
      <c:catAx>
        <c:axId val="1461003952"/>
        <c:scaling>
          <c:orientation val="minMax"/>
        </c:scaling>
        <c:delete val="1"/>
        <c:axPos val="b"/>
        <c:numFmt formatCode="General" sourceLinked="1"/>
        <c:majorTickMark val="none"/>
        <c:minorTickMark val="none"/>
        <c:tickLblPos val="nextTo"/>
        <c:crossAx val="1460986480"/>
        <c:crosses val="autoZero"/>
        <c:auto val="1"/>
        <c:lblAlgn val="ctr"/>
        <c:lblOffset val="100"/>
        <c:noMultiLvlLbl val="0"/>
      </c:catAx>
      <c:valAx>
        <c:axId val="1460986480"/>
        <c:scaling>
          <c:orientation val="minMax"/>
          <c:max val="13.5"/>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461003952"/>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FFFFFF"/>
    </a:solidFill>
    <a:ln>
      <a:noFill/>
    </a:ln>
    <a:effectLst/>
  </c:spPr>
  <c:txPr>
    <a:bodyPr/>
    <a:lstStyle/>
    <a:p>
      <a:pPr>
        <a:defRPr>
          <a:latin typeface="Arial Nova" panose="020B0504020202020204"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Sheet1!$H$3</c:f>
              <c:strCache>
                <c:ptCount val="1"/>
                <c:pt idx="0">
                  <c:v>Plant</c:v>
                </c:pt>
              </c:strCache>
            </c:strRef>
          </c:tx>
          <c:spPr>
            <a:noFill/>
            <a:ln>
              <a:noFill/>
            </a:ln>
            <a:effectLst/>
          </c:spPr>
          <c:invertIfNegative val="0"/>
          <c:dPt>
            <c:idx val="0"/>
            <c:invertIfNegative val="0"/>
            <c:bubble3D val="0"/>
            <c:spPr>
              <a:noFill/>
              <a:ln>
                <a:noFill/>
              </a:ln>
              <a:effectLst/>
            </c:spPr>
            <c:extLst>
              <c:ext xmlns:c16="http://schemas.microsoft.com/office/drawing/2014/chart" uri="{C3380CC4-5D6E-409C-BE32-E72D297353CC}">
                <c16:uniqueId val="{00000001-7CCD-437C-B7E2-DD5CF1988585}"/>
              </c:ext>
            </c:extLst>
          </c:dPt>
          <c:dPt>
            <c:idx val="1"/>
            <c:invertIfNegative val="0"/>
            <c:bubble3D val="0"/>
            <c:spPr>
              <a:noFill/>
              <a:ln>
                <a:noFill/>
              </a:ln>
              <a:effectLst/>
            </c:spPr>
            <c:extLst>
              <c:ext xmlns:c16="http://schemas.microsoft.com/office/drawing/2014/chart" uri="{C3380CC4-5D6E-409C-BE32-E72D297353CC}">
                <c16:uniqueId val="{00000003-7CCD-437C-B7E2-DD5CF1988585}"/>
              </c:ext>
            </c:extLst>
          </c:dPt>
          <c:dPt>
            <c:idx val="2"/>
            <c:invertIfNegative val="0"/>
            <c:bubble3D val="0"/>
            <c:spPr>
              <a:noFill/>
              <a:ln>
                <a:noFill/>
              </a:ln>
              <a:effectLst/>
            </c:spPr>
            <c:extLst>
              <c:ext xmlns:c16="http://schemas.microsoft.com/office/drawing/2014/chart" uri="{C3380CC4-5D6E-409C-BE32-E72D297353CC}">
                <c16:uniqueId val="{00000005-7CCD-437C-B7E2-DD5CF1988585}"/>
              </c:ext>
            </c:extLst>
          </c:dPt>
          <c:dPt>
            <c:idx val="3"/>
            <c:invertIfNegative val="0"/>
            <c:bubble3D val="0"/>
            <c:spPr>
              <a:noFill/>
              <a:ln>
                <a:noFill/>
              </a:ln>
              <a:effectLst/>
            </c:spPr>
            <c:extLst>
              <c:ext xmlns:c16="http://schemas.microsoft.com/office/drawing/2014/chart" uri="{C3380CC4-5D6E-409C-BE32-E72D297353CC}">
                <c16:uniqueId val="{00000007-7CCD-437C-B7E2-DD5CF1988585}"/>
              </c:ext>
            </c:extLst>
          </c:dPt>
          <c:dPt>
            <c:idx val="4"/>
            <c:invertIfNegative val="0"/>
            <c:bubble3D val="0"/>
            <c:spPr>
              <a:noFill/>
              <a:ln>
                <a:noFill/>
              </a:ln>
              <a:effectLst/>
            </c:spPr>
            <c:extLst>
              <c:ext xmlns:c16="http://schemas.microsoft.com/office/drawing/2014/chart" uri="{C3380CC4-5D6E-409C-BE32-E72D297353CC}">
                <c16:uniqueId val="{00000009-7CCD-437C-B7E2-DD5CF1988585}"/>
              </c:ext>
            </c:extLst>
          </c:dPt>
          <c:dPt>
            <c:idx val="5"/>
            <c:invertIfNegative val="0"/>
            <c:bubble3D val="0"/>
            <c:spPr>
              <a:noFill/>
              <a:ln>
                <a:noFill/>
              </a:ln>
              <a:effectLst/>
            </c:spPr>
            <c:extLst>
              <c:ext xmlns:c16="http://schemas.microsoft.com/office/drawing/2014/chart" uri="{C3380CC4-5D6E-409C-BE32-E72D297353CC}">
                <c16:uniqueId val="{0000000B-7CCD-437C-B7E2-DD5CF1988585}"/>
              </c:ext>
            </c:extLst>
          </c:dPt>
          <c:dPt>
            <c:idx val="6"/>
            <c:invertIfNegative val="0"/>
            <c:bubble3D val="0"/>
            <c:spPr>
              <a:noFill/>
              <a:ln>
                <a:noFill/>
              </a:ln>
              <a:effectLst/>
            </c:spPr>
            <c:extLst>
              <c:ext xmlns:c16="http://schemas.microsoft.com/office/drawing/2014/chart" uri="{C3380CC4-5D6E-409C-BE32-E72D297353CC}">
                <c16:uniqueId val="{0000000D-7CCD-437C-B7E2-DD5CF1988585}"/>
              </c:ext>
            </c:extLst>
          </c:dPt>
          <c:dPt>
            <c:idx val="7"/>
            <c:invertIfNegative val="0"/>
            <c:bubble3D val="0"/>
            <c:spPr>
              <a:noFill/>
              <a:ln>
                <a:noFill/>
              </a:ln>
              <a:effectLst/>
            </c:spPr>
            <c:extLst>
              <c:ext xmlns:c16="http://schemas.microsoft.com/office/drawing/2014/chart" uri="{C3380CC4-5D6E-409C-BE32-E72D297353CC}">
                <c16:uniqueId val="{0000000F-7CCD-437C-B7E2-DD5CF1988585}"/>
              </c:ext>
            </c:extLst>
          </c:dPt>
          <c:dPt>
            <c:idx val="8"/>
            <c:invertIfNegative val="0"/>
            <c:bubble3D val="0"/>
            <c:spPr>
              <a:noFill/>
              <a:ln>
                <a:noFill/>
              </a:ln>
              <a:effectLst/>
            </c:spPr>
            <c:extLst>
              <c:ext xmlns:c16="http://schemas.microsoft.com/office/drawing/2014/chart" uri="{C3380CC4-5D6E-409C-BE32-E72D297353CC}">
                <c16:uniqueId val="{00000011-7CCD-437C-B7E2-DD5CF1988585}"/>
              </c:ext>
            </c:extLst>
          </c:dPt>
          <c:cat>
            <c:strRef>
              <c:f>Sheet1!$G$39:$G$55</c:f>
              <c:strCache>
                <c:ptCount val="10"/>
                <c:pt idx="0">
                  <c:v>Coal</c:v>
                </c:pt>
                <c:pt idx="1">
                  <c:v>Oil</c:v>
                </c:pt>
                <c:pt idx="2">
                  <c:v>Gas</c:v>
                </c:pt>
                <c:pt idx="3">
                  <c:v>Biomass</c:v>
                </c:pt>
                <c:pt idx="4">
                  <c:v>Nuclear</c:v>
                </c:pt>
                <c:pt idx="5">
                  <c:v>Hydro</c:v>
                </c:pt>
                <c:pt idx="6">
                  <c:v>Wind on-shore</c:v>
                </c:pt>
                <c:pt idx="7">
                  <c:v>Wind off-shore</c:v>
                </c:pt>
                <c:pt idx="8">
                  <c:v>Solar</c:v>
                </c:pt>
                <c:pt idx="9">
                  <c:v>Grid average, low voltage</c:v>
                </c:pt>
              </c:strCache>
            </c:strRef>
          </c:cat>
          <c:val>
            <c:numRef>
              <c:f>Sheet1!$H$39:$H$55</c:f>
              <c:numCache>
                <c:formatCode>0</c:formatCode>
                <c:ptCount val="10"/>
                <c:pt idx="0" formatCode="General">
                  <c:v>1150</c:v>
                </c:pt>
                <c:pt idx="1">
                  <c:v>1018.1711667464926</c:v>
                </c:pt>
                <c:pt idx="2">
                  <c:v>596.12091115885562</c:v>
                </c:pt>
                <c:pt idx="3">
                  <c:v>144.01807958713252</c:v>
                </c:pt>
                <c:pt idx="4" formatCode="0.0">
                  <c:v>5.4829988415058724</c:v>
                </c:pt>
                <c:pt idx="5">
                  <c:v>6.7142554992100933</c:v>
                </c:pt>
                <c:pt idx="6">
                  <c:v>27.428466691952227</c:v>
                </c:pt>
                <c:pt idx="7">
                  <c:v>12.54073772628681</c:v>
                </c:pt>
                <c:pt idx="8">
                  <c:v>52.277554068231005</c:v>
                </c:pt>
                <c:pt idx="9">
                  <c:v>310.91674715920095</c:v>
                </c:pt>
              </c:numCache>
            </c:numRef>
          </c:val>
          <c:extLst>
            <c:ext xmlns:c16="http://schemas.microsoft.com/office/drawing/2014/chart" uri="{C3380CC4-5D6E-409C-BE32-E72D297353CC}">
              <c16:uniqueId val="{00000013-7CCD-437C-B7E2-DD5CF1988585}"/>
            </c:ext>
          </c:extLst>
        </c:ser>
        <c:dLbls>
          <c:showLegendKey val="0"/>
          <c:showVal val="0"/>
          <c:showCatName val="0"/>
          <c:showSerName val="0"/>
          <c:showPercent val="0"/>
          <c:showBubbleSize val="0"/>
        </c:dLbls>
        <c:gapWidth val="100"/>
        <c:overlap val="-27"/>
        <c:axId val="2057433088"/>
        <c:axId val="2056705152"/>
      </c:barChart>
      <c:catAx>
        <c:axId val="2057433088"/>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ysClr val="windowText" lastClr="000000"/>
                </a:solidFill>
                <a:latin typeface="Arial Nova" panose="020B0504020202020204" pitchFamily="34" charset="0"/>
                <a:ea typeface="+mn-ea"/>
                <a:cs typeface="+mn-cs"/>
              </a:defRPr>
            </a:pPr>
            <a:endParaRPr lang="en-US"/>
          </a:p>
        </c:txPr>
        <c:crossAx val="2056705152"/>
        <c:crosses val="autoZero"/>
        <c:auto val="1"/>
        <c:lblAlgn val="ctr"/>
        <c:lblOffset val="100"/>
        <c:noMultiLvlLbl val="0"/>
      </c:catAx>
      <c:valAx>
        <c:axId val="2056705152"/>
        <c:scaling>
          <c:orientation val="minMax"/>
          <c:max val="1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ysClr val="windowText" lastClr="000000"/>
                    </a:solidFill>
                    <a:latin typeface="Arial Nova" panose="020B0504020202020204" pitchFamily="34" charset="0"/>
                    <a:ea typeface="+mn-ea"/>
                    <a:cs typeface="+mn-cs"/>
                  </a:defRPr>
                </a:pPr>
                <a:r>
                  <a:rPr lang="en-IE" sz="1000" b="0" i="0" baseline="0">
                    <a:effectLst/>
                  </a:rPr>
                  <a:t>g CO</a:t>
                </a:r>
                <a:r>
                  <a:rPr lang="en-IE" sz="1000" b="0" i="0" baseline="-25000">
                    <a:effectLst/>
                  </a:rPr>
                  <a:t>2</a:t>
                </a:r>
                <a:r>
                  <a:rPr lang="en-IE" sz="1000" b="0" i="0" baseline="0">
                    <a:effectLst/>
                  </a:rPr>
                  <a:t> eq./kWh</a:t>
                </a:r>
                <a:endParaRPr lang="en-IE"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Arial Nova" panose="020B0504020202020204" pitchFamily="34" charset="0"/>
                  <a:ea typeface="+mn-ea"/>
                  <a:cs typeface="+mn-cs"/>
                </a:defRPr>
              </a:pPr>
              <a:endParaRPr lang="en-I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Nova" panose="020B0504020202020204" pitchFamily="34" charset="0"/>
                <a:ea typeface="+mn-ea"/>
                <a:cs typeface="+mn-cs"/>
              </a:defRPr>
            </a:pPr>
            <a:endParaRPr lang="en-US"/>
          </a:p>
        </c:txPr>
        <c:crossAx val="2057433088"/>
        <c:crosses val="autoZero"/>
        <c:crossBetween val="between"/>
        <c:majorUnit val="250"/>
      </c:valAx>
      <c:spPr>
        <a:noFill/>
        <a:ln>
          <a:noFill/>
        </a:ln>
        <a:effectLst/>
      </c:spPr>
    </c:plotArea>
    <c:plotVisOnly val="1"/>
    <c:dispBlanksAs val="gap"/>
    <c:showDLblsOverMax val="0"/>
    <c:extLst/>
  </c:chart>
  <c:spPr>
    <a:noFill/>
    <a:ln>
      <a:noFill/>
    </a:ln>
    <a:effectLst/>
  </c:spPr>
  <c:txPr>
    <a:bodyPr/>
    <a:lstStyle/>
    <a:p>
      <a:pPr>
        <a:defRPr>
          <a:solidFill>
            <a:sysClr val="windowText" lastClr="000000"/>
          </a:solidFill>
          <a:latin typeface="Arial Nova" panose="020B0504020202020204"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Sheet1!$H$3</c:f>
              <c:strCache>
                <c:ptCount val="1"/>
                <c:pt idx="0">
                  <c:v>Plant</c:v>
                </c:pt>
              </c:strCache>
            </c:strRef>
          </c:tx>
          <c:spPr>
            <a:solidFill>
              <a:schemeClr val="accent1"/>
            </a:solidFill>
            <a:ln>
              <a:noFill/>
            </a:ln>
            <a:effectLst/>
          </c:spPr>
          <c:invertIfNegative val="0"/>
          <c:dPt>
            <c:idx val="0"/>
            <c:invertIfNegative val="0"/>
            <c:bubble3D val="0"/>
            <c:spPr>
              <a:solidFill>
                <a:srgbClr val="AC8C35"/>
              </a:solidFill>
              <a:ln>
                <a:noFill/>
              </a:ln>
              <a:effectLst/>
            </c:spPr>
            <c:extLst>
              <c:ext xmlns:c16="http://schemas.microsoft.com/office/drawing/2014/chart" uri="{C3380CC4-5D6E-409C-BE32-E72D297353CC}">
                <c16:uniqueId val="{00000001-95EC-4120-856F-8A6700139B2D}"/>
              </c:ext>
            </c:extLst>
          </c:dPt>
          <c:dPt>
            <c:idx val="1"/>
            <c:invertIfNegative val="0"/>
            <c:bubble3D val="0"/>
            <c:spPr>
              <a:solidFill>
                <a:schemeClr val="tx1">
                  <a:lumMod val="90000"/>
                  <a:lumOff val="10000"/>
                </a:schemeClr>
              </a:solidFill>
              <a:ln>
                <a:noFill/>
              </a:ln>
              <a:effectLst/>
            </c:spPr>
            <c:extLst>
              <c:ext xmlns:c16="http://schemas.microsoft.com/office/drawing/2014/chart" uri="{C3380CC4-5D6E-409C-BE32-E72D297353CC}">
                <c16:uniqueId val="{00000003-95EC-4120-856F-8A6700139B2D}"/>
              </c:ext>
            </c:extLst>
          </c:dPt>
          <c:dPt>
            <c:idx val="2"/>
            <c:invertIfNegative val="0"/>
            <c:bubble3D val="0"/>
            <c:spPr>
              <a:solidFill>
                <a:srgbClr val="BB2F51"/>
              </a:solidFill>
              <a:ln>
                <a:noFill/>
              </a:ln>
              <a:effectLst/>
            </c:spPr>
            <c:extLst>
              <c:ext xmlns:c16="http://schemas.microsoft.com/office/drawing/2014/chart" uri="{C3380CC4-5D6E-409C-BE32-E72D297353CC}">
                <c16:uniqueId val="{00000005-95EC-4120-856F-8A6700139B2D}"/>
              </c:ext>
            </c:extLst>
          </c:dPt>
          <c:dPt>
            <c:idx val="3"/>
            <c:invertIfNegative val="0"/>
            <c:bubble3D val="0"/>
            <c:spPr>
              <a:solidFill>
                <a:srgbClr val="166A57"/>
              </a:solidFill>
              <a:ln>
                <a:noFill/>
              </a:ln>
              <a:effectLst/>
            </c:spPr>
            <c:extLst>
              <c:ext xmlns:c16="http://schemas.microsoft.com/office/drawing/2014/chart" uri="{C3380CC4-5D6E-409C-BE32-E72D297353CC}">
                <c16:uniqueId val="{00000007-95EC-4120-856F-8A6700139B2D}"/>
              </c:ext>
            </c:extLst>
          </c:dPt>
          <c:dPt>
            <c:idx val="4"/>
            <c:invertIfNegative val="0"/>
            <c:bubble3D val="0"/>
            <c:spPr>
              <a:solidFill>
                <a:srgbClr val="AEB800"/>
              </a:solidFill>
              <a:ln>
                <a:noFill/>
              </a:ln>
              <a:effectLst/>
            </c:spPr>
            <c:extLst>
              <c:ext xmlns:c16="http://schemas.microsoft.com/office/drawing/2014/chart" uri="{C3380CC4-5D6E-409C-BE32-E72D297353CC}">
                <c16:uniqueId val="{00000009-95EC-4120-856F-8A6700139B2D}"/>
              </c:ext>
            </c:extLst>
          </c:dPt>
          <c:dPt>
            <c:idx val="5"/>
            <c:invertIfNegative val="0"/>
            <c:bubble3D val="0"/>
            <c:spPr>
              <a:solidFill>
                <a:srgbClr val="2772B2"/>
              </a:solidFill>
              <a:ln>
                <a:noFill/>
              </a:ln>
              <a:effectLst/>
            </c:spPr>
            <c:extLst>
              <c:ext xmlns:c16="http://schemas.microsoft.com/office/drawing/2014/chart" uri="{C3380CC4-5D6E-409C-BE32-E72D297353CC}">
                <c16:uniqueId val="{0000000B-95EC-4120-856F-8A6700139B2D}"/>
              </c:ext>
            </c:extLst>
          </c:dPt>
          <c:dPt>
            <c:idx val="6"/>
            <c:invertIfNegative val="0"/>
            <c:bubble3D val="0"/>
            <c:spPr>
              <a:solidFill>
                <a:srgbClr val="74CDB9"/>
              </a:solidFill>
              <a:ln>
                <a:noFill/>
              </a:ln>
              <a:effectLst/>
            </c:spPr>
            <c:extLst>
              <c:ext xmlns:c16="http://schemas.microsoft.com/office/drawing/2014/chart" uri="{C3380CC4-5D6E-409C-BE32-E72D297353CC}">
                <c16:uniqueId val="{0000000D-95EC-4120-856F-8A6700139B2D}"/>
              </c:ext>
            </c:extLst>
          </c:dPt>
          <c:dPt>
            <c:idx val="7"/>
            <c:invertIfNegative val="0"/>
            <c:bubble3D val="0"/>
            <c:spPr>
              <a:solidFill>
                <a:srgbClr val="74CDB9"/>
              </a:solidFill>
              <a:ln>
                <a:noFill/>
              </a:ln>
              <a:effectLst/>
            </c:spPr>
            <c:extLst>
              <c:ext xmlns:c16="http://schemas.microsoft.com/office/drawing/2014/chart" uri="{C3380CC4-5D6E-409C-BE32-E72D297353CC}">
                <c16:uniqueId val="{0000000F-95EC-4120-856F-8A6700139B2D}"/>
              </c:ext>
            </c:extLst>
          </c:dPt>
          <c:dPt>
            <c:idx val="8"/>
            <c:invertIfNegative val="0"/>
            <c:bubble3D val="0"/>
            <c:spPr>
              <a:solidFill>
                <a:srgbClr val="F27406"/>
              </a:solidFill>
              <a:ln>
                <a:noFill/>
              </a:ln>
              <a:effectLst/>
            </c:spPr>
            <c:extLst>
              <c:ext xmlns:c16="http://schemas.microsoft.com/office/drawing/2014/chart" uri="{C3380CC4-5D6E-409C-BE32-E72D297353CC}">
                <c16:uniqueId val="{00000011-95EC-4120-856F-8A6700139B2D}"/>
              </c:ext>
            </c:extLst>
          </c:dPt>
          <c:dLbls>
            <c:dLbl>
              <c:idx val="0"/>
              <c:tx>
                <c:rich>
                  <a:bodyPr/>
                  <a:lstStyle/>
                  <a:p>
                    <a:fld id="{FC79575C-6647-4B5D-95FF-7640DD30B5D5}" type="CELLRANGE">
                      <a:rPr lang="en-US"/>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95EC-4120-856F-8A6700139B2D}"/>
                </c:ext>
              </c:extLst>
            </c:dLbl>
            <c:dLbl>
              <c:idx val="1"/>
              <c:tx>
                <c:rich>
                  <a:bodyPr/>
                  <a:lstStyle/>
                  <a:p>
                    <a:fld id="{AAAB51A0-B81D-4662-895D-6B45445EBB1C}" type="CELLRANGE">
                      <a:rPr lang="en-IE"/>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95EC-4120-856F-8A6700139B2D}"/>
                </c:ext>
              </c:extLst>
            </c:dLbl>
            <c:dLbl>
              <c:idx val="2"/>
              <c:tx>
                <c:rich>
                  <a:bodyPr/>
                  <a:lstStyle/>
                  <a:p>
                    <a:fld id="{9BB33513-F8DD-40FC-948C-E47AAEBAAA5B}" type="CELLRANGE">
                      <a:rPr lang="en-IE"/>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95EC-4120-856F-8A6700139B2D}"/>
                </c:ext>
              </c:extLst>
            </c:dLbl>
            <c:dLbl>
              <c:idx val="3"/>
              <c:tx>
                <c:rich>
                  <a:bodyPr/>
                  <a:lstStyle/>
                  <a:p>
                    <a:fld id="{C139DAB9-D449-4800-8E6C-A2CD5883F58B}" type="CELLRANGE">
                      <a:rPr lang="en-IE"/>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95EC-4120-856F-8A6700139B2D}"/>
                </c:ext>
              </c:extLst>
            </c:dLbl>
            <c:dLbl>
              <c:idx val="4"/>
              <c:tx>
                <c:rich>
                  <a:bodyPr/>
                  <a:lstStyle/>
                  <a:p>
                    <a:fld id="{37B5F5FB-9033-4ADF-B02C-659A6F1521D7}" type="CELLRANGE">
                      <a:rPr lang="en-IE"/>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95EC-4120-856F-8A6700139B2D}"/>
                </c:ext>
              </c:extLst>
            </c:dLbl>
            <c:dLbl>
              <c:idx val="5"/>
              <c:tx>
                <c:rich>
                  <a:bodyPr/>
                  <a:lstStyle/>
                  <a:p>
                    <a:fld id="{C8B180C4-3D35-44E8-B52E-AB25C69DD8C1}" type="CELLRANGE">
                      <a:rPr lang="en-IE"/>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95EC-4120-856F-8A6700139B2D}"/>
                </c:ext>
              </c:extLst>
            </c:dLbl>
            <c:dLbl>
              <c:idx val="6"/>
              <c:tx>
                <c:rich>
                  <a:bodyPr/>
                  <a:lstStyle/>
                  <a:p>
                    <a:fld id="{D16B7290-1F9B-4CC8-9AB6-CCDED365924D}" type="CELLRANGE">
                      <a:rPr lang="en-IE"/>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95EC-4120-856F-8A6700139B2D}"/>
                </c:ext>
              </c:extLst>
            </c:dLbl>
            <c:dLbl>
              <c:idx val="7"/>
              <c:tx>
                <c:rich>
                  <a:bodyPr/>
                  <a:lstStyle/>
                  <a:p>
                    <a:fld id="{1DCB16F8-218D-48FF-9CE3-425B072D906A}" type="CELLRANGE">
                      <a:rPr lang="en-IE"/>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95EC-4120-856F-8A6700139B2D}"/>
                </c:ext>
              </c:extLst>
            </c:dLbl>
            <c:dLbl>
              <c:idx val="8"/>
              <c:tx>
                <c:rich>
                  <a:bodyPr/>
                  <a:lstStyle/>
                  <a:p>
                    <a:fld id="{DF928593-121D-402E-93E9-A1D39ECBD8B6}" type="CELLRANGE">
                      <a:rPr lang="en-IE"/>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95EC-4120-856F-8A6700139B2D}"/>
                </c:ext>
              </c:extLst>
            </c:dLbl>
            <c:dLbl>
              <c:idx val="9"/>
              <c:tx>
                <c:rich>
                  <a:bodyPr/>
                  <a:lstStyle/>
                  <a:p>
                    <a:fld id="{42ABA242-0F84-4D19-8469-D5A58AB735E3}" type="CELLRANGE">
                      <a:rPr lang="en-IE"/>
                      <a:pPr/>
                      <a:t>[CELLRANGE]</a:t>
                    </a:fld>
                    <a:endParaRPr lang="en-IE"/>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95EC-4120-856F-8A6700139B2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Nova" panose="020B0504020202020204" pitchFamily="34" charset="0"/>
                    <a:ea typeface="+mn-ea"/>
                    <a:cs typeface="+mn-cs"/>
                  </a:defRPr>
                </a:pPr>
                <a:endParaRPr lang="en-US"/>
              </a:p>
            </c:txPr>
            <c:dLblPos val="out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Sheet1!$G$39:$G$55</c:f>
              <c:strCache>
                <c:ptCount val="10"/>
                <c:pt idx="0">
                  <c:v>Coal</c:v>
                </c:pt>
                <c:pt idx="1">
                  <c:v>Oil</c:v>
                </c:pt>
                <c:pt idx="2">
                  <c:v>Gas</c:v>
                </c:pt>
                <c:pt idx="3">
                  <c:v>Biomass</c:v>
                </c:pt>
                <c:pt idx="4">
                  <c:v>Nuclear</c:v>
                </c:pt>
                <c:pt idx="5">
                  <c:v>Hydro</c:v>
                </c:pt>
                <c:pt idx="6">
                  <c:v>Wind on-shore</c:v>
                </c:pt>
                <c:pt idx="7">
                  <c:v>Wind off-shore</c:v>
                </c:pt>
                <c:pt idx="8">
                  <c:v>Solar</c:v>
                </c:pt>
                <c:pt idx="9">
                  <c:v>Grid average, low voltage</c:v>
                </c:pt>
              </c:strCache>
            </c:strRef>
          </c:cat>
          <c:val>
            <c:numRef>
              <c:f>Sheet1!$H$39:$H$55</c:f>
              <c:numCache>
                <c:formatCode>0</c:formatCode>
                <c:ptCount val="10"/>
                <c:pt idx="0" formatCode="General">
                  <c:v>1150</c:v>
                </c:pt>
                <c:pt idx="1">
                  <c:v>1018.1711667464926</c:v>
                </c:pt>
                <c:pt idx="2">
                  <c:v>596.12091115885562</c:v>
                </c:pt>
                <c:pt idx="3">
                  <c:v>144.01807958713252</c:v>
                </c:pt>
                <c:pt idx="4" formatCode="0.0">
                  <c:v>5.4829988415058724</c:v>
                </c:pt>
                <c:pt idx="5">
                  <c:v>6.7142554992100933</c:v>
                </c:pt>
                <c:pt idx="6">
                  <c:v>27.428466691952227</c:v>
                </c:pt>
                <c:pt idx="7">
                  <c:v>12.54073772628681</c:v>
                </c:pt>
                <c:pt idx="8">
                  <c:v>52.277554068231005</c:v>
                </c:pt>
                <c:pt idx="9">
                  <c:v>310.91674715920095</c:v>
                </c:pt>
              </c:numCache>
            </c:numRef>
          </c:val>
          <c:extLst>
            <c:ext xmlns:c15="http://schemas.microsoft.com/office/drawing/2012/chart" uri="{02D57815-91ED-43cb-92C2-25804820EDAC}">
              <c15:datalabelsRange>
                <c15:f>Sheet1!$I$39:$I$55</c15:f>
                <c15:dlblRangeCache>
                  <c:ptCount val="10"/>
                  <c:pt idx="0">
                    <c:v>1100</c:v>
                  </c:pt>
                  <c:pt idx="1">
                    <c:v>1000</c:v>
                  </c:pt>
                  <c:pt idx="2">
                    <c:v>590</c:v>
                  </c:pt>
                  <c:pt idx="3">
                    <c:v>140</c:v>
                  </c:pt>
                  <c:pt idx="4">
                    <c:v>5.4</c:v>
                  </c:pt>
                  <c:pt idx="5">
                    <c:v>6.7</c:v>
                  </c:pt>
                  <c:pt idx="6">
                    <c:v>27</c:v>
                  </c:pt>
                  <c:pt idx="7">
                    <c:v>12</c:v>
                  </c:pt>
                  <c:pt idx="8">
                    <c:v>52</c:v>
                  </c:pt>
                  <c:pt idx="9">
                    <c:v>310</c:v>
                  </c:pt>
                </c15:dlblRangeCache>
              </c15:datalabelsRange>
            </c:ext>
            <c:ext xmlns:c16="http://schemas.microsoft.com/office/drawing/2014/chart" uri="{C3380CC4-5D6E-409C-BE32-E72D297353CC}">
              <c16:uniqueId val="{00000013-95EC-4120-856F-8A6700139B2D}"/>
            </c:ext>
          </c:extLst>
        </c:ser>
        <c:dLbls>
          <c:showLegendKey val="0"/>
          <c:showVal val="0"/>
          <c:showCatName val="0"/>
          <c:showSerName val="0"/>
          <c:showPercent val="0"/>
          <c:showBubbleSize val="0"/>
        </c:dLbls>
        <c:gapWidth val="100"/>
        <c:overlap val="-27"/>
        <c:axId val="2057433088"/>
        <c:axId val="2056705152"/>
      </c:barChart>
      <c:catAx>
        <c:axId val="2057433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ysClr val="windowText" lastClr="000000"/>
                </a:solidFill>
                <a:latin typeface="Arial Nova" panose="020B0504020202020204" pitchFamily="34" charset="0"/>
                <a:ea typeface="+mn-ea"/>
                <a:cs typeface="+mn-cs"/>
              </a:defRPr>
            </a:pPr>
            <a:endParaRPr lang="en-US"/>
          </a:p>
        </c:txPr>
        <c:crossAx val="2056705152"/>
        <c:crosses val="autoZero"/>
        <c:auto val="1"/>
        <c:lblAlgn val="ctr"/>
        <c:lblOffset val="100"/>
        <c:noMultiLvlLbl val="0"/>
      </c:catAx>
      <c:valAx>
        <c:axId val="2056705152"/>
        <c:scaling>
          <c:orientation val="minMax"/>
          <c:max val="1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ysClr val="windowText" lastClr="000000"/>
                    </a:solidFill>
                    <a:latin typeface="Arial Nova" panose="020B0504020202020204" pitchFamily="34" charset="0"/>
                    <a:ea typeface="+mn-ea"/>
                    <a:cs typeface="+mn-cs"/>
                  </a:defRPr>
                </a:pPr>
                <a:r>
                  <a:rPr lang="en-IE" sz="1000" b="0" i="0" baseline="0">
                    <a:effectLst/>
                  </a:rPr>
                  <a:t>g CO</a:t>
                </a:r>
                <a:r>
                  <a:rPr lang="en-IE" sz="1000" b="0" i="0" baseline="-25000">
                    <a:effectLst/>
                  </a:rPr>
                  <a:t>2</a:t>
                </a:r>
                <a:r>
                  <a:rPr lang="en-IE" sz="1000" b="0" i="0" baseline="0">
                    <a:effectLst/>
                  </a:rPr>
                  <a:t> eq./kWh</a:t>
                </a:r>
                <a:endParaRPr lang="en-IE"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Arial Nova" panose="020B0504020202020204" pitchFamily="34" charset="0"/>
                  <a:ea typeface="+mn-ea"/>
                  <a:cs typeface="+mn-cs"/>
                </a:defRPr>
              </a:pPr>
              <a:endParaRPr lang="en-I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Nova" panose="020B0504020202020204" pitchFamily="34" charset="0"/>
                <a:ea typeface="+mn-ea"/>
                <a:cs typeface="+mn-cs"/>
              </a:defRPr>
            </a:pPr>
            <a:endParaRPr lang="en-US"/>
          </a:p>
        </c:txPr>
        <c:crossAx val="2057433088"/>
        <c:crosses val="autoZero"/>
        <c:crossBetween val="between"/>
        <c:majorUnit val="250"/>
      </c:valAx>
      <c:spPr>
        <a:noFill/>
        <a:ln>
          <a:noFill/>
        </a:ln>
        <a:effectLst/>
      </c:spPr>
    </c:plotArea>
    <c:plotVisOnly val="1"/>
    <c:dispBlanksAs val="gap"/>
    <c:showDLblsOverMax val="0"/>
    <c:extLst/>
  </c:chart>
  <c:spPr>
    <a:noFill/>
    <a:ln>
      <a:noFill/>
    </a:ln>
    <a:effectLst/>
  </c:spPr>
  <c:txPr>
    <a:bodyPr/>
    <a:lstStyle/>
    <a:p>
      <a:pPr>
        <a:defRPr>
          <a:solidFill>
            <a:sysClr val="windowText" lastClr="000000"/>
          </a:solidFill>
          <a:latin typeface="Arial Nova" panose="020B0504020202020204" pitchFamily="34"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Lifecycle GHG emissions, in g CO2 eq. per kWh, regional variation, 2020</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lineChart>
        <c:grouping val="standard"/>
        <c:varyColors val="0"/>
        <c:ser>
          <c:idx val="0"/>
          <c:order val="0"/>
          <c:tx>
            <c:strRef>
              <c:f>'Select indicators'!$K$87</c:f>
              <c:strCache>
                <c:ptCount val="1"/>
                <c:pt idx="0">
                  <c:v>CAZ</c:v>
                </c:pt>
              </c:strCache>
            </c:strRef>
          </c:tx>
          <c:spPr>
            <a:ln w="28575" cap="rnd">
              <a:noFill/>
              <a:round/>
            </a:ln>
            <a:effectLst/>
          </c:spPr>
          <c:marker>
            <c:symbol val="circle"/>
            <c:size val="5"/>
            <c:spPr>
              <a:solidFill>
                <a:schemeClr val="accent1"/>
              </a:solidFill>
              <a:ln w="9525">
                <a:solidFill>
                  <a:schemeClr val="accent1"/>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indicators'!$K$88:$K$109</c:f>
              <c:numCache>
                <c:formatCode>0</c:formatCode>
                <c:ptCount val="22"/>
                <c:pt idx="0">
                  <c:v>929.33184748502379</c:v>
                </c:pt>
                <c:pt idx="1">
                  <c:v>767.70301362226667</c:v>
                </c:pt>
                <c:pt idx="2">
                  <c:v>865.81955612177308</c:v>
                </c:pt>
                <c:pt idx="3">
                  <c:v>403.11958229078073</c:v>
                </c:pt>
                <c:pt idx="4">
                  <c:v>236.9334646820343</c:v>
                </c:pt>
                <c:pt idx="5">
                  <c:v>168.68771296775401</c:v>
                </c:pt>
                <c:pt idx="6">
                  <c:v>211.86420076628931</c:v>
                </c:pt>
                <c:pt idx="7">
                  <c:v>92.046208573954033</c:v>
                </c:pt>
                <c:pt idx="8">
                  <c:v>101.14886085369889</c:v>
                </c:pt>
                <c:pt idx="9" formatCode="0.0">
                  <c:v>7.3472661737102989</c:v>
                </c:pt>
                <c:pt idx="10" formatCode="0.0">
                  <c:v>4.9924818372070821</c:v>
                </c:pt>
                <c:pt idx="11">
                  <c:v>18.274505182405818</c:v>
                </c:pt>
                <c:pt idx="12">
                  <c:v>39.058874327936472</c:v>
                </c:pt>
                <c:pt idx="13">
                  <c:v>30.268462723563719</c:v>
                </c:pt>
                <c:pt idx="14">
                  <c:v>30.5899442716415</c:v>
                </c:pt>
                <c:pt idx="15">
                  <c:v>9.7468634018632692</c:v>
                </c:pt>
                <c:pt idx="16">
                  <c:v>12.081229522947009</c:v>
                </c:pt>
                <c:pt idx="17">
                  <c:v>10.1416604195211</c:v>
                </c:pt>
                <c:pt idx="18">
                  <c:v>12.51652414204248</c:v>
                </c:pt>
                <c:pt idx="19">
                  <c:v>9.6072584535856134</c:v>
                </c:pt>
                <c:pt idx="20">
                  <c:v>15.773927833457869</c:v>
                </c:pt>
                <c:pt idx="21">
                  <c:v>14.741912358762699</c:v>
                </c:pt>
              </c:numCache>
            </c:numRef>
          </c:val>
          <c:smooth val="0"/>
          <c:extLst>
            <c:ext xmlns:c16="http://schemas.microsoft.com/office/drawing/2014/chart" uri="{C3380CC4-5D6E-409C-BE32-E72D297353CC}">
              <c16:uniqueId val="{00000000-4D64-41FE-B8AB-680252010210}"/>
            </c:ext>
          </c:extLst>
        </c:ser>
        <c:ser>
          <c:idx val="1"/>
          <c:order val="1"/>
          <c:tx>
            <c:strRef>
              <c:f>'Select indicators'!$L$87</c:f>
              <c:strCache>
                <c:ptCount val="1"/>
                <c:pt idx="0">
                  <c:v>CHA</c:v>
                </c:pt>
              </c:strCache>
            </c:strRef>
          </c:tx>
          <c:spPr>
            <a:ln w="28575" cap="rnd">
              <a:noFill/>
              <a:round/>
            </a:ln>
            <a:effectLst/>
          </c:spPr>
          <c:marker>
            <c:symbol val="circle"/>
            <c:size val="5"/>
            <c:spPr>
              <a:solidFill>
                <a:schemeClr val="accent2"/>
              </a:solidFill>
              <a:ln w="9525">
                <a:solidFill>
                  <a:schemeClr val="accent2"/>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indicators'!$L$88:$L$109</c:f>
              <c:numCache>
                <c:formatCode>0</c:formatCode>
                <c:ptCount val="22"/>
                <c:pt idx="0">
                  <c:v>1095.16006917091</c:v>
                </c:pt>
                <c:pt idx="1">
                  <c:v>912.47522530858123</c:v>
                </c:pt>
                <c:pt idx="2">
                  <c:v>1021.16433378068</c:v>
                </c:pt>
                <c:pt idx="3">
                  <c:v>424.0152100372386</c:v>
                </c:pt>
                <c:pt idx="4">
                  <c:v>470.1115311948908</c:v>
                </c:pt>
                <c:pt idx="5">
                  <c:v>363.89159254373669</c:v>
                </c:pt>
                <c:pt idx="6">
                  <c:v>426.79075005417286</c:v>
                </c:pt>
                <c:pt idx="7">
                  <c:v>116.5063831922154</c:v>
                </c:pt>
                <c:pt idx="8">
                  <c:v>103.1718345512902</c:v>
                </c:pt>
                <c:pt idx="9" formatCode="0.0">
                  <c:v>7.4942109744814571</c:v>
                </c:pt>
                <c:pt idx="10" formatCode="0.0">
                  <c:v>5.890655339896667</c:v>
                </c:pt>
                <c:pt idx="11">
                  <c:v>28.024139379846279</c:v>
                </c:pt>
                <c:pt idx="12">
                  <c:v>50.235555409351136</c:v>
                </c:pt>
                <c:pt idx="13">
                  <c:v>47.723127536033864</c:v>
                </c:pt>
                <c:pt idx="14">
                  <c:v>48.859161206632727</c:v>
                </c:pt>
                <c:pt idx="15">
                  <c:v>13.089856539687569</c:v>
                </c:pt>
                <c:pt idx="16">
                  <c:v>15.799284003856551</c:v>
                </c:pt>
                <c:pt idx="17">
                  <c:v>13.739608712965889</c:v>
                </c:pt>
                <c:pt idx="18">
                  <c:v>16.505134887408392</c:v>
                </c:pt>
                <c:pt idx="19">
                  <c:v>12.69452274138766</c:v>
                </c:pt>
                <c:pt idx="20">
                  <c:v>22.645050275358749</c:v>
                </c:pt>
                <c:pt idx="21">
                  <c:v>21.184848439690001</c:v>
                </c:pt>
              </c:numCache>
            </c:numRef>
          </c:val>
          <c:smooth val="0"/>
          <c:extLst>
            <c:ext xmlns:c16="http://schemas.microsoft.com/office/drawing/2014/chart" uri="{C3380CC4-5D6E-409C-BE32-E72D297353CC}">
              <c16:uniqueId val="{00000001-4D64-41FE-B8AB-680252010210}"/>
            </c:ext>
          </c:extLst>
        </c:ser>
        <c:ser>
          <c:idx val="2"/>
          <c:order val="2"/>
          <c:tx>
            <c:strRef>
              <c:f>'Select indicators'!$M$87</c:f>
              <c:strCache>
                <c:ptCount val="1"/>
                <c:pt idx="0">
                  <c:v>EUR</c:v>
                </c:pt>
              </c:strCache>
            </c:strRef>
          </c:tx>
          <c:spPr>
            <a:ln w="28575" cap="rnd">
              <a:noFill/>
              <a:round/>
            </a:ln>
            <a:effectLst/>
          </c:spPr>
          <c:marker>
            <c:symbol val="circle"/>
            <c:size val="5"/>
            <c:spPr>
              <a:solidFill>
                <a:schemeClr val="accent3"/>
              </a:solidFill>
              <a:ln w="9525">
                <a:solidFill>
                  <a:schemeClr val="accent3"/>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indicators'!$M$88:$M$109</c:f>
              <c:numCache>
                <c:formatCode>0</c:formatCode>
                <c:ptCount val="22"/>
                <c:pt idx="0">
                  <c:v>1022.901873658588</c:v>
                </c:pt>
                <c:pt idx="1">
                  <c:v>849.39196939715134</c:v>
                </c:pt>
                <c:pt idx="2">
                  <c:v>953.47474919915157</c:v>
                </c:pt>
                <c:pt idx="3">
                  <c:v>433.67956230903695</c:v>
                </c:pt>
                <c:pt idx="4">
                  <c:v>368.50704410723449</c:v>
                </c:pt>
                <c:pt idx="5">
                  <c:v>278.83389239874981</c:v>
                </c:pt>
                <c:pt idx="6">
                  <c:v>333.13913809730252</c:v>
                </c:pt>
                <c:pt idx="7">
                  <c:v>127.81935962005439</c:v>
                </c:pt>
                <c:pt idx="8">
                  <c:v>147.38832915948822</c:v>
                </c:pt>
                <c:pt idx="9">
                  <c:v>10.706016605337709</c:v>
                </c:pt>
                <c:pt idx="10" formatCode="0.0">
                  <c:v>5.1328622930150818</c:v>
                </c:pt>
                <c:pt idx="11">
                  <c:v>21.70839117440978</c:v>
                </c:pt>
                <c:pt idx="12">
                  <c:v>41.986411711313842</c:v>
                </c:pt>
                <c:pt idx="13">
                  <c:v>36.710306692426791</c:v>
                </c:pt>
                <c:pt idx="14">
                  <c:v>37.206941868191251</c:v>
                </c:pt>
                <c:pt idx="15">
                  <c:v>11.43769915254598</c:v>
                </c:pt>
                <c:pt idx="16">
                  <c:v>14.106881959865351</c:v>
                </c:pt>
                <c:pt idx="17">
                  <c:v>11.92107909058282</c:v>
                </c:pt>
                <c:pt idx="18">
                  <c:v>14.638113837020921</c:v>
                </c:pt>
                <c:pt idx="19">
                  <c:v>12.40378004920753</c:v>
                </c:pt>
                <c:pt idx="20">
                  <c:v>14.221973515283421</c:v>
                </c:pt>
                <c:pt idx="21">
                  <c:v>13.293795880319601</c:v>
                </c:pt>
              </c:numCache>
            </c:numRef>
          </c:val>
          <c:smooth val="0"/>
          <c:extLst>
            <c:ext xmlns:c16="http://schemas.microsoft.com/office/drawing/2014/chart" uri="{C3380CC4-5D6E-409C-BE32-E72D297353CC}">
              <c16:uniqueId val="{00000002-4D64-41FE-B8AB-680252010210}"/>
            </c:ext>
          </c:extLst>
        </c:ser>
        <c:ser>
          <c:idx val="3"/>
          <c:order val="3"/>
          <c:tx>
            <c:strRef>
              <c:f>'Select indicators'!$N$87</c:f>
              <c:strCache>
                <c:ptCount val="1"/>
                <c:pt idx="0">
                  <c:v>IND</c:v>
                </c:pt>
              </c:strCache>
            </c:strRef>
          </c:tx>
          <c:spPr>
            <a:ln w="28575" cap="rnd">
              <a:noFill/>
              <a:round/>
            </a:ln>
            <a:effectLst/>
          </c:spPr>
          <c:marker>
            <c:symbol val="circle"/>
            <c:size val="5"/>
            <c:spPr>
              <a:solidFill>
                <a:schemeClr val="accent4"/>
              </a:solidFill>
              <a:ln w="9525">
                <a:solidFill>
                  <a:schemeClr val="accent4"/>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indicators'!$N$88:$N$109</c:f>
              <c:numCache>
                <c:formatCode>0</c:formatCode>
                <c:ptCount val="22"/>
                <c:pt idx="0">
                  <c:v>984.27959534691854</c:v>
                </c:pt>
                <c:pt idx="1">
                  <c:v>815.67385587570357</c:v>
                </c:pt>
                <c:pt idx="2">
                  <c:v>917.29231933115477</c:v>
                </c:pt>
                <c:pt idx="3">
                  <c:v>424.0152100372386</c:v>
                </c:pt>
                <c:pt idx="4">
                  <c:v>314.1959229642909</c:v>
                </c:pt>
                <c:pt idx="5">
                  <c:v>233.367602580967</c:v>
                </c:pt>
                <c:pt idx="6">
                  <c:v>283.07910445101817</c:v>
                </c:pt>
                <c:pt idx="7">
                  <c:v>116.5063831922154</c:v>
                </c:pt>
                <c:pt idx="8">
                  <c:v>122.82361453232089</c:v>
                </c:pt>
                <c:pt idx="9" formatCode="0.0">
                  <c:v>8.9216802332016965</c:v>
                </c:pt>
                <c:pt idx="10" formatCode="0.0">
                  <c:v>6.2566805614623346</c:v>
                </c:pt>
                <c:pt idx="11">
                  <c:v>40.68207392956748</c:v>
                </c:pt>
                <c:pt idx="12">
                  <c:v>59.979087756721228</c:v>
                </c:pt>
                <c:pt idx="13">
                  <c:v>72.227179430811333</c:v>
                </c:pt>
                <c:pt idx="14">
                  <c:v>74.120085372502515</c:v>
                </c:pt>
                <c:pt idx="15">
                  <c:v>19.152551375307151</c:v>
                </c:pt>
                <c:pt idx="16">
                  <c:v>22.956427692245597</c:v>
                </c:pt>
                <c:pt idx="17">
                  <c:v>20.144181095213412</c:v>
                </c:pt>
                <c:pt idx="18">
                  <c:v>24.03027454097527</c:v>
                </c:pt>
                <c:pt idx="19">
                  <c:v>16.274493600634333</c:v>
                </c:pt>
                <c:pt idx="20">
                  <c:v>16.062104548033219</c:v>
                </c:pt>
                <c:pt idx="21">
                  <c:v>15.030089073338051</c:v>
                </c:pt>
              </c:numCache>
            </c:numRef>
          </c:val>
          <c:smooth val="0"/>
          <c:extLst>
            <c:ext xmlns:c16="http://schemas.microsoft.com/office/drawing/2014/chart" uri="{C3380CC4-5D6E-409C-BE32-E72D297353CC}">
              <c16:uniqueId val="{00000003-4D64-41FE-B8AB-680252010210}"/>
            </c:ext>
          </c:extLst>
        </c:ser>
        <c:ser>
          <c:idx val="4"/>
          <c:order val="4"/>
          <c:tx>
            <c:strRef>
              <c:f>'Select indicators'!$O$87</c:f>
              <c:strCache>
                <c:ptCount val="1"/>
                <c:pt idx="0">
                  <c:v>JPN</c:v>
                </c:pt>
              </c:strCache>
            </c:strRef>
          </c:tx>
          <c:spPr>
            <a:ln w="28575" cap="rnd">
              <a:noFill/>
              <a:round/>
            </a:ln>
            <a:effectLst/>
          </c:spPr>
          <c:marker>
            <c:symbol val="circle"/>
            <c:size val="5"/>
            <c:spPr>
              <a:solidFill>
                <a:schemeClr val="accent5"/>
              </a:solidFill>
              <a:ln w="9525">
                <a:solidFill>
                  <a:schemeClr val="accent5"/>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indicators'!$O$88:$O$109</c:f>
              <c:numCache>
                <c:formatCode>0</c:formatCode>
                <c:ptCount val="22"/>
                <c:pt idx="0">
                  <c:v>929.33283574138295</c:v>
                </c:pt>
                <c:pt idx="1">
                  <c:v>767.70393169950387</c:v>
                </c:pt>
                <c:pt idx="2">
                  <c:v>865.81955612177308</c:v>
                </c:pt>
                <c:pt idx="3">
                  <c:v>513.43354718334933</c:v>
                </c:pt>
                <c:pt idx="4">
                  <c:v>236.9334646820343</c:v>
                </c:pt>
                <c:pt idx="5">
                  <c:v>168.68771296775401</c:v>
                </c:pt>
                <c:pt idx="6">
                  <c:v>211.86420076628931</c:v>
                </c:pt>
                <c:pt idx="7">
                  <c:v>221.17843072326778</c:v>
                </c:pt>
                <c:pt idx="8">
                  <c:v>147.38832915948822</c:v>
                </c:pt>
                <c:pt idx="9">
                  <c:v>10.706016605337709</c:v>
                </c:pt>
                <c:pt idx="10" formatCode="0.0">
                  <c:v>5.5713338834360027</c:v>
                </c:pt>
                <c:pt idx="11">
                  <c:v>87.377812261374672</c:v>
                </c:pt>
                <c:pt idx="12">
                  <c:v>79.742083150487218</c:v>
                </c:pt>
                <c:pt idx="13">
                  <c:v>77.060836121458308</c:v>
                </c:pt>
                <c:pt idx="14">
                  <c:v>78.631069199251328</c:v>
                </c:pt>
                <c:pt idx="15">
                  <c:v>22.10275801829718</c:v>
                </c:pt>
                <c:pt idx="16">
                  <c:v>26.894732874180001</c:v>
                </c:pt>
                <c:pt idx="17">
                  <c:v>23.140254523186751</c:v>
                </c:pt>
                <c:pt idx="18">
                  <c:v>28.02624177297734</c:v>
                </c:pt>
                <c:pt idx="19">
                  <c:v>11.411920485721771</c:v>
                </c:pt>
                <c:pt idx="20">
                  <c:v>17.03929039126016</c:v>
                </c:pt>
                <c:pt idx="21">
                  <c:v>15.935377938428779</c:v>
                </c:pt>
              </c:numCache>
            </c:numRef>
          </c:val>
          <c:smooth val="0"/>
          <c:extLst>
            <c:ext xmlns:c16="http://schemas.microsoft.com/office/drawing/2014/chart" uri="{C3380CC4-5D6E-409C-BE32-E72D297353CC}">
              <c16:uniqueId val="{00000004-4D64-41FE-B8AB-680252010210}"/>
            </c:ext>
          </c:extLst>
        </c:ser>
        <c:ser>
          <c:idx val="5"/>
          <c:order val="5"/>
          <c:tx>
            <c:strRef>
              <c:f>'Select indicators'!$P$87</c:f>
              <c:strCache>
                <c:ptCount val="1"/>
                <c:pt idx="0">
                  <c:v>LAM</c:v>
                </c:pt>
              </c:strCache>
            </c:strRef>
          </c:tx>
          <c:spPr>
            <a:ln w="28575" cap="rnd">
              <a:noFill/>
              <a:round/>
            </a:ln>
            <a:effectLst/>
          </c:spPr>
          <c:marker>
            <c:symbol val="circle"/>
            <c:size val="5"/>
            <c:spPr>
              <a:solidFill>
                <a:schemeClr val="accent6"/>
              </a:solidFill>
              <a:ln w="9525">
                <a:solidFill>
                  <a:schemeClr val="accent6"/>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indicators'!$P$88:$P$109</c:f>
              <c:numCache>
                <c:formatCode>0</c:formatCode>
                <c:ptCount val="22"/>
                <c:pt idx="0">
                  <c:v>927.34930467389984</c:v>
                </c:pt>
                <c:pt idx="1">
                  <c:v>765.97219886546088</c:v>
                </c:pt>
                <c:pt idx="2">
                  <c:v>863.96243042994058</c:v>
                </c:pt>
                <c:pt idx="3">
                  <c:v>424.0152100372386</c:v>
                </c:pt>
                <c:pt idx="4">
                  <c:v>234.14585260637361</c:v>
                </c:pt>
                <c:pt idx="5">
                  <c:v>166.3540771328766</c:v>
                </c:pt>
                <c:pt idx="6">
                  <c:v>209.29478309705928</c:v>
                </c:pt>
                <c:pt idx="7">
                  <c:v>116.5063831922154</c:v>
                </c:pt>
                <c:pt idx="8">
                  <c:v>84.567078688732749</c:v>
                </c:pt>
                <c:pt idx="9" formatCode="0.0">
                  <c:v>6.1427962889441723</c:v>
                </c:pt>
                <c:pt idx="10" formatCode="0.0">
                  <c:v>4.951743504713404</c:v>
                </c:pt>
                <c:pt idx="11">
                  <c:v>13.781820334086861</c:v>
                </c:pt>
                <c:pt idx="12">
                  <c:v>27.031518241489511</c:v>
                </c:pt>
                <c:pt idx="13">
                  <c:v>22.736670509910113</c:v>
                </c:pt>
                <c:pt idx="14">
                  <c:v>22.94900998897419</c:v>
                </c:pt>
                <c:pt idx="15">
                  <c:v>7.4244064111241004</c:v>
                </c:pt>
                <c:pt idx="16">
                  <c:v>9.2203701237223754</c:v>
                </c:pt>
                <c:pt idx="17">
                  <c:v>7.7197645244939928</c:v>
                </c:pt>
                <c:pt idx="18">
                  <c:v>9.5464588467379912</c:v>
                </c:pt>
                <c:pt idx="19">
                  <c:v>7.755691148003991</c:v>
                </c:pt>
                <c:pt idx="20">
                  <c:v>15.757160439617209</c:v>
                </c:pt>
                <c:pt idx="21">
                  <c:v>14.72514496492205</c:v>
                </c:pt>
              </c:numCache>
            </c:numRef>
          </c:val>
          <c:smooth val="0"/>
          <c:extLst>
            <c:ext xmlns:c16="http://schemas.microsoft.com/office/drawing/2014/chart" uri="{C3380CC4-5D6E-409C-BE32-E72D297353CC}">
              <c16:uniqueId val="{00000005-4D64-41FE-B8AB-680252010210}"/>
            </c:ext>
          </c:extLst>
        </c:ser>
        <c:ser>
          <c:idx val="6"/>
          <c:order val="6"/>
          <c:tx>
            <c:strRef>
              <c:f>'Select indicators'!$Q$87</c:f>
              <c:strCache>
                <c:ptCount val="1"/>
                <c:pt idx="0">
                  <c:v>MEA</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indicators'!$Q$88:$Q$109</c:f>
              <c:numCache>
                <c:formatCode>0</c:formatCode>
                <c:ptCount val="22"/>
                <c:pt idx="0">
                  <c:v>912.49189195485326</c:v>
                </c:pt>
                <c:pt idx="1">
                  <c:v>753.00136037379423</c:v>
                </c:pt>
                <c:pt idx="2">
                  <c:v>850.04333322630646</c:v>
                </c:pt>
                <c:pt idx="3">
                  <c:v>424.0152100372386</c:v>
                </c:pt>
                <c:pt idx="4">
                  <c:v>213.25278994626632</c:v>
                </c:pt>
                <c:pt idx="5">
                  <c:v>148.8635517654227</c:v>
                </c:pt>
                <c:pt idx="6">
                  <c:v>190.03708048057092</c:v>
                </c:pt>
                <c:pt idx="7">
                  <c:v>116.5063831922154</c:v>
                </c:pt>
                <c:pt idx="8">
                  <c:v>147.38832915948822</c:v>
                </c:pt>
                <c:pt idx="9">
                  <c:v>10.706016605337709</c:v>
                </c:pt>
                <c:pt idx="10" formatCode="0.0">
                  <c:v>5.5387782915879207</c:v>
                </c:pt>
                <c:pt idx="11">
                  <c:v>21.58761158649056</c:v>
                </c:pt>
                <c:pt idx="12">
                  <c:v>37.878235632298555</c:v>
                </c:pt>
                <c:pt idx="13">
                  <c:v>38.970403952614951</c:v>
                </c:pt>
                <c:pt idx="14">
                  <c:v>39.699553067183402</c:v>
                </c:pt>
                <c:pt idx="15">
                  <c:v>11.396828932841409</c:v>
                </c:pt>
                <c:pt idx="16">
                  <c:v>13.90525572967111</c:v>
                </c:pt>
                <c:pt idx="17">
                  <c:v>11.919065174237371</c:v>
                </c:pt>
                <c:pt idx="18">
                  <c:v>14.475548905052701</c:v>
                </c:pt>
                <c:pt idx="19">
                  <c:v>9.6142641380630121</c:v>
                </c:pt>
                <c:pt idx="20">
                  <c:v>15.896288194682819</c:v>
                </c:pt>
                <c:pt idx="21">
                  <c:v>14.864272719987659</c:v>
                </c:pt>
              </c:numCache>
            </c:numRef>
          </c:val>
          <c:smooth val="0"/>
          <c:extLst>
            <c:ext xmlns:c16="http://schemas.microsoft.com/office/drawing/2014/chart" uri="{C3380CC4-5D6E-409C-BE32-E72D297353CC}">
              <c16:uniqueId val="{00000006-4D64-41FE-B8AB-680252010210}"/>
            </c:ext>
          </c:extLst>
        </c:ser>
        <c:ser>
          <c:idx val="7"/>
          <c:order val="7"/>
          <c:tx>
            <c:strRef>
              <c:f>'Select indicators'!$R$87</c:f>
              <c:strCache>
                <c:ptCount val="1"/>
                <c:pt idx="0">
                  <c:v>NEU</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indicators'!$R$88:$R$109</c:f>
              <c:numCache>
                <c:formatCode>0</c:formatCode>
                <c:ptCount val="22"/>
                <c:pt idx="0">
                  <c:v>1022.901475743544</c:v>
                </c:pt>
                <c:pt idx="1">
                  <c:v>849.39159973927735</c:v>
                </c:pt>
                <c:pt idx="2">
                  <c:v>953.47474919915157</c:v>
                </c:pt>
                <c:pt idx="3">
                  <c:v>433.67956230903695</c:v>
                </c:pt>
                <c:pt idx="4">
                  <c:v>368.50704410723449</c:v>
                </c:pt>
                <c:pt idx="5">
                  <c:v>278.83389239874981</c:v>
                </c:pt>
                <c:pt idx="6">
                  <c:v>333.13913809730252</c:v>
                </c:pt>
                <c:pt idx="7">
                  <c:v>127.81935962005439</c:v>
                </c:pt>
                <c:pt idx="8">
                  <c:v>147.38832915948822</c:v>
                </c:pt>
                <c:pt idx="9">
                  <c:v>10.706016605337709</c:v>
                </c:pt>
                <c:pt idx="10" formatCode="0.0">
                  <c:v>4.8972242626641984</c:v>
                </c:pt>
                <c:pt idx="11">
                  <c:v>67.137351549121874</c:v>
                </c:pt>
                <c:pt idx="12">
                  <c:v>122.0953196579439</c:v>
                </c:pt>
                <c:pt idx="13">
                  <c:v>82.363076665209476</c:v>
                </c:pt>
                <c:pt idx="14">
                  <c:v>83.078537136869471</c:v>
                </c:pt>
                <c:pt idx="15">
                  <c:v>27.099858144966078</c:v>
                </c:pt>
                <c:pt idx="16">
                  <c:v>33.69878216873429</c:v>
                </c:pt>
                <c:pt idx="17">
                  <c:v>28.16719856265647</c:v>
                </c:pt>
                <c:pt idx="18">
                  <c:v>34.87830332944467</c:v>
                </c:pt>
                <c:pt idx="19">
                  <c:v>8.9512340027513844</c:v>
                </c:pt>
                <c:pt idx="20">
                  <c:v>15.75037280365029</c:v>
                </c:pt>
                <c:pt idx="21">
                  <c:v>14.71835732895514</c:v>
                </c:pt>
              </c:numCache>
            </c:numRef>
          </c:val>
          <c:smooth val="0"/>
          <c:extLst>
            <c:ext xmlns:c16="http://schemas.microsoft.com/office/drawing/2014/chart" uri="{C3380CC4-5D6E-409C-BE32-E72D297353CC}">
              <c16:uniqueId val="{00000007-4D64-41FE-B8AB-680252010210}"/>
            </c:ext>
          </c:extLst>
        </c:ser>
        <c:ser>
          <c:idx val="8"/>
          <c:order val="8"/>
          <c:tx>
            <c:strRef>
              <c:f>'Select indicators'!$S$87</c:f>
              <c:strCache>
                <c:ptCount val="1"/>
                <c:pt idx="0">
                  <c:v>OAS</c:v>
                </c:pt>
              </c:strCache>
            </c:strRef>
          </c:tx>
          <c:spPr>
            <a:ln w="28575" cap="rnd">
              <a:noFill/>
              <a:round/>
            </a:ln>
            <a:effectLst/>
          </c:spPr>
          <c:marker>
            <c:symbol val="circle"/>
            <c:size val="5"/>
            <c:spPr>
              <a:solidFill>
                <a:schemeClr val="accent3">
                  <a:lumMod val="60000"/>
                </a:schemeClr>
              </a:solidFill>
              <a:ln w="9525">
                <a:solidFill>
                  <a:schemeClr val="accent3">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indicators'!$S$88:$S$109</c:f>
              <c:numCache>
                <c:formatCode>0</c:formatCode>
                <c:ptCount val="22"/>
                <c:pt idx="0">
                  <c:v>918.75477675489992</c:v>
                </c:pt>
                <c:pt idx="1">
                  <c:v>758.46903599301356</c:v>
                </c:pt>
                <c:pt idx="2">
                  <c:v>855.90995948236218</c:v>
                </c:pt>
                <c:pt idx="3">
                  <c:v>424.0152100372386</c:v>
                </c:pt>
                <c:pt idx="4">
                  <c:v>222.05880575160151</c:v>
                </c:pt>
                <c:pt idx="5">
                  <c:v>156.2354648896534</c:v>
                </c:pt>
                <c:pt idx="6">
                  <c:v>198.1538241276881</c:v>
                </c:pt>
                <c:pt idx="7">
                  <c:v>116.5063831922154</c:v>
                </c:pt>
                <c:pt idx="8">
                  <c:v>109.7572679349211</c:v>
                </c:pt>
                <c:pt idx="9" formatCode="0.0">
                  <c:v>7.9725653693028811</c:v>
                </c:pt>
                <c:pt idx="10" formatCode="0.0">
                  <c:v>5.77220614808921</c:v>
                </c:pt>
                <c:pt idx="11">
                  <c:v>44.679960009360983</c:v>
                </c:pt>
                <c:pt idx="12">
                  <c:v>59.132177821550989</c:v>
                </c:pt>
                <c:pt idx="13">
                  <c:v>73.917591232396802</c:v>
                </c:pt>
                <c:pt idx="14">
                  <c:v>75.535254871002024</c:v>
                </c:pt>
                <c:pt idx="15">
                  <c:v>20.773090440163131</c:v>
                </c:pt>
                <c:pt idx="16">
                  <c:v>25.174033350929882</c:v>
                </c:pt>
                <c:pt idx="17">
                  <c:v>21.773694018710021</c:v>
                </c:pt>
                <c:pt idx="18">
                  <c:v>26.26299583279722</c:v>
                </c:pt>
                <c:pt idx="19">
                  <c:v>12.629288592207589</c:v>
                </c:pt>
                <c:pt idx="20">
                  <c:v>22.581832406166971</c:v>
                </c:pt>
                <c:pt idx="21">
                  <c:v>21.121630570498201</c:v>
                </c:pt>
              </c:numCache>
            </c:numRef>
          </c:val>
          <c:smooth val="0"/>
          <c:extLst>
            <c:ext xmlns:c16="http://schemas.microsoft.com/office/drawing/2014/chart" uri="{C3380CC4-5D6E-409C-BE32-E72D297353CC}">
              <c16:uniqueId val="{00000008-4D64-41FE-B8AB-680252010210}"/>
            </c:ext>
          </c:extLst>
        </c:ser>
        <c:ser>
          <c:idx val="9"/>
          <c:order val="9"/>
          <c:tx>
            <c:strRef>
              <c:f>'Select indicators'!$T$87</c:f>
              <c:strCache>
                <c:ptCount val="1"/>
                <c:pt idx="0">
                  <c:v>REF</c:v>
                </c:pt>
              </c:strCache>
            </c:strRef>
          </c:tx>
          <c:spPr>
            <a:ln w="28575" cap="rnd">
              <a:noFill/>
              <a:round/>
            </a:ln>
            <a:effectLst/>
          </c:spPr>
          <c:marker>
            <c:symbol val="circle"/>
            <c:size val="5"/>
            <c:spPr>
              <a:solidFill>
                <a:schemeClr val="accent4">
                  <a:lumMod val="60000"/>
                </a:schemeClr>
              </a:solidFill>
              <a:ln w="9525">
                <a:solidFill>
                  <a:schemeClr val="accent4">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indicators'!$T$88:$T$109</c:f>
              <c:numCache>
                <c:formatCode>0</c:formatCode>
                <c:ptCount val="22"/>
                <c:pt idx="0">
                  <c:v>1018.076681155814</c:v>
                </c:pt>
                <c:pt idx="1">
                  <c:v>845.1795178040519</c:v>
                </c:pt>
                <c:pt idx="2">
                  <c:v>948.95354582652271</c:v>
                </c:pt>
                <c:pt idx="3">
                  <c:v>485.92868017833354</c:v>
                </c:pt>
                <c:pt idx="4">
                  <c:v>361.72055616326384</c:v>
                </c:pt>
                <c:pt idx="5">
                  <c:v>273.15261716060166</c:v>
                </c:pt>
                <c:pt idx="6">
                  <c:v>326.88384806340457</c:v>
                </c:pt>
                <c:pt idx="7">
                  <c:v>188.98155882461052</c:v>
                </c:pt>
                <c:pt idx="8">
                  <c:v>93.792573101492508</c:v>
                </c:pt>
                <c:pt idx="9" formatCode="0.0">
                  <c:v>6.8129193628262978</c:v>
                </c:pt>
                <c:pt idx="10" formatCode="0.0">
                  <c:v>5.8758024593990541</c:v>
                </c:pt>
                <c:pt idx="11">
                  <c:v>46.246632480325985</c:v>
                </c:pt>
                <c:pt idx="12">
                  <c:v>71.215651476018579</c:v>
                </c:pt>
                <c:pt idx="13">
                  <c:v>73.603125007881886</c:v>
                </c:pt>
                <c:pt idx="14">
                  <c:v>75.289938274488478</c:v>
                </c:pt>
                <c:pt idx="15">
                  <c:v>20.405340150113361</c:v>
                </c:pt>
                <c:pt idx="16">
                  <c:v>24.666250799666489</c:v>
                </c:pt>
                <c:pt idx="17">
                  <c:v>21.4050856109451</c:v>
                </c:pt>
                <c:pt idx="18">
                  <c:v>25.75296812995218</c:v>
                </c:pt>
                <c:pt idx="19">
                  <c:v>10.96558432801063</c:v>
                </c:pt>
                <c:pt idx="20">
                  <c:v>15.983341073344159</c:v>
                </c:pt>
                <c:pt idx="21">
                  <c:v>14.951325598648971</c:v>
                </c:pt>
              </c:numCache>
            </c:numRef>
          </c:val>
          <c:smooth val="0"/>
          <c:extLst>
            <c:ext xmlns:c16="http://schemas.microsoft.com/office/drawing/2014/chart" uri="{C3380CC4-5D6E-409C-BE32-E72D297353CC}">
              <c16:uniqueId val="{00000009-4D64-41FE-B8AB-680252010210}"/>
            </c:ext>
          </c:extLst>
        </c:ser>
        <c:ser>
          <c:idx val="10"/>
          <c:order val="10"/>
          <c:tx>
            <c:strRef>
              <c:f>'Select indicators'!$U$87</c:f>
              <c:strCache>
                <c:ptCount val="1"/>
                <c:pt idx="0">
                  <c:v>SSA</c:v>
                </c:pt>
              </c:strCache>
            </c:strRef>
          </c:tx>
          <c:spPr>
            <a:ln w="28575" cap="rnd">
              <a:noFill/>
              <a:round/>
            </a:ln>
            <a:effectLst/>
          </c:spPr>
          <c:marker>
            <c:symbol val="circle"/>
            <c:size val="5"/>
            <c:spPr>
              <a:solidFill>
                <a:schemeClr val="accent5">
                  <a:lumMod val="60000"/>
                </a:schemeClr>
              </a:solidFill>
              <a:ln w="9525">
                <a:solidFill>
                  <a:schemeClr val="accent5">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indicators'!$U$88:$U$109</c:f>
              <c:numCache>
                <c:formatCode>0</c:formatCode>
                <c:ptCount val="22"/>
                <c:pt idx="0">
                  <c:v>912.49179762442202</c:v>
                </c:pt>
                <c:pt idx="1">
                  <c:v>753.00127274205715</c:v>
                </c:pt>
                <c:pt idx="2">
                  <c:v>850.04333322630646</c:v>
                </c:pt>
                <c:pt idx="3">
                  <c:v>424.0152100372386</c:v>
                </c:pt>
                <c:pt idx="4">
                  <c:v>213.25278994626632</c:v>
                </c:pt>
                <c:pt idx="5">
                  <c:v>148.8635517654227</c:v>
                </c:pt>
                <c:pt idx="6">
                  <c:v>190.03708048057092</c:v>
                </c:pt>
                <c:pt idx="7">
                  <c:v>116.5063831922154</c:v>
                </c:pt>
                <c:pt idx="8">
                  <c:v>99.20368189323635</c:v>
                </c:pt>
                <c:pt idx="9" formatCode="0.0">
                  <c:v>7.2059723116007648</c:v>
                </c:pt>
                <c:pt idx="10" formatCode="0.0">
                  <c:v>5.5022831535538117</c:v>
                </c:pt>
                <c:pt idx="11">
                  <c:v>21.38057931881605</c:v>
                </c:pt>
                <c:pt idx="12">
                  <c:v>38.330187565931553</c:v>
                </c:pt>
                <c:pt idx="13">
                  <c:v>38.4056470929509</c:v>
                </c:pt>
                <c:pt idx="14">
                  <c:v>39.093477366473081</c:v>
                </c:pt>
                <c:pt idx="15">
                  <c:v>11.33936824668211</c:v>
                </c:pt>
                <c:pt idx="16">
                  <c:v>13.855425816099149</c:v>
                </c:pt>
                <c:pt idx="17">
                  <c:v>11.85279021036793</c:v>
                </c:pt>
                <c:pt idx="18">
                  <c:v>14.416520860342571</c:v>
                </c:pt>
                <c:pt idx="19">
                  <c:v>9.729288048626568</c:v>
                </c:pt>
                <c:pt idx="20">
                  <c:v>15.881435471404581</c:v>
                </c:pt>
                <c:pt idx="21">
                  <c:v>14.849419996709429</c:v>
                </c:pt>
              </c:numCache>
            </c:numRef>
          </c:val>
          <c:smooth val="0"/>
          <c:extLst>
            <c:ext xmlns:c16="http://schemas.microsoft.com/office/drawing/2014/chart" uri="{C3380CC4-5D6E-409C-BE32-E72D297353CC}">
              <c16:uniqueId val="{0000000A-4D64-41FE-B8AB-680252010210}"/>
            </c:ext>
          </c:extLst>
        </c:ser>
        <c:ser>
          <c:idx val="11"/>
          <c:order val="11"/>
          <c:tx>
            <c:strRef>
              <c:f>'Select indicators'!$V$87</c:f>
              <c:strCache>
                <c:ptCount val="1"/>
                <c:pt idx="0">
                  <c:v>USA</c:v>
                </c:pt>
              </c:strCache>
            </c:strRef>
          </c:tx>
          <c:spPr>
            <a:ln w="28575" cap="rnd">
              <a:noFill/>
              <a:round/>
            </a:ln>
            <a:effectLst/>
          </c:spPr>
          <c:marker>
            <c:symbol val="circle"/>
            <c:size val="5"/>
            <c:spPr>
              <a:solidFill>
                <a:schemeClr val="accent6">
                  <a:lumMod val="60000"/>
                </a:schemeClr>
              </a:solidFill>
              <a:ln w="9525">
                <a:solidFill>
                  <a:schemeClr val="accent6">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indicators'!$V$88:$V$109</c:f>
              <c:numCache>
                <c:formatCode>0</c:formatCode>
                <c:ptCount val="22"/>
                <c:pt idx="0">
                  <c:v>962.79296816368048</c:v>
                </c:pt>
                <c:pt idx="1">
                  <c:v>796.91543593649737</c:v>
                </c:pt>
                <c:pt idx="2">
                  <c:v>897.16494522790379</c:v>
                </c:pt>
                <c:pt idx="3">
                  <c:v>458.34446654908413</c:v>
                </c:pt>
                <c:pt idx="4">
                  <c:v>283.9840146651776</c:v>
                </c:pt>
                <c:pt idx="5">
                  <c:v>208.07585109860571</c:v>
                </c:pt>
                <c:pt idx="6">
                  <c:v>255.23196901826827</c:v>
                </c:pt>
                <c:pt idx="7">
                  <c:v>156.6918047063964</c:v>
                </c:pt>
                <c:pt idx="8">
                  <c:v>99.20368189323635</c:v>
                </c:pt>
                <c:pt idx="9" formatCode="0.0">
                  <c:v>7.2059723116007648</c:v>
                </c:pt>
                <c:pt idx="10" formatCode="0.0">
                  <c:v>5.413934363045704</c:v>
                </c:pt>
                <c:pt idx="11">
                  <c:v>19.535431880042339</c:v>
                </c:pt>
                <c:pt idx="12">
                  <c:v>42.817104170771415</c:v>
                </c:pt>
                <c:pt idx="13">
                  <c:v>33.344221853513787</c:v>
                </c:pt>
                <c:pt idx="14">
                  <c:v>33.937113119505739</c:v>
                </c:pt>
                <c:pt idx="15">
                  <c:v>9.8722126264725318</c:v>
                </c:pt>
                <c:pt idx="16">
                  <c:v>12.074523049313951</c:v>
                </c:pt>
                <c:pt idx="17">
                  <c:v>10.317502242345421</c:v>
                </c:pt>
                <c:pt idx="18">
                  <c:v>12.561469046857871</c:v>
                </c:pt>
                <c:pt idx="19">
                  <c:v>8.507013821040033</c:v>
                </c:pt>
                <c:pt idx="20">
                  <c:v>12.740951181883981</c:v>
                </c:pt>
                <c:pt idx="21">
                  <c:v>11.913016791627641</c:v>
                </c:pt>
              </c:numCache>
            </c:numRef>
          </c:val>
          <c:smooth val="0"/>
          <c:extLst>
            <c:ext xmlns:c16="http://schemas.microsoft.com/office/drawing/2014/chart" uri="{C3380CC4-5D6E-409C-BE32-E72D297353CC}">
              <c16:uniqueId val="{0000000B-4D64-41FE-B8AB-680252010210}"/>
            </c:ext>
          </c:extLst>
        </c:ser>
        <c:ser>
          <c:idx val="12"/>
          <c:order val="12"/>
          <c:tx>
            <c:strRef>
              <c:f>'Select indicators'!$W$87</c:f>
              <c:strCache>
                <c:ptCount val="1"/>
                <c:pt idx="0">
                  <c:v>Average</c:v>
                </c:pt>
              </c:strCache>
            </c:strRef>
          </c:tx>
          <c:spPr>
            <a:ln w="28575" cap="rnd">
              <a:noFill/>
              <a:round/>
            </a:ln>
            <a:effectLst/>
          </c:spPr>
          <c:marker>
            <c:symbol val="dash"/>
            <c:size val="11"/>
            <c:spPr>
              <a:solidFill>
                <a:schemeClr val="accent1">
                  <a:lumMod val="80000"/>
                  <a:lumOff val="20000"/>
                </a:schemeClr>
              </a:solidFill>
              <a:ln w="9525">
                <a:solidFill>
                  <a:schemeClr val="accent1">
                    <a:lumMod val="80000"/>
                    <a:lumOff val="2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indicators'!$W$88:$W$109</c:f>
              <c:numCache>
                <c:formatCode>0</c:formatCode>
                <c:ptCount val="22"/>
                <c:pt idx="0">
                  <c:v>952.19899860407145</c:v>
                </c:pt>
                <c:pt idx="1">
                  <c:v>802.90653477978003</c:v>
                </c:pt>
                <c:pt idx="2">
                  <c:v>903.5935675977521</c:v>
                </c:pt>
                <c:pt idx="3">
                  <c:v>439.3563884202544</c:v>
                </c:pt>
                <c:pt idx="4">
                  <c:v>293.63360673472238</c:v>
                </c:pt>
                <c:pt idx="5">
                  <c:v>216.15395997252452</c:v>
                </c:pt>
                <c:pt idx="6">
                  <c:v>264.12625979166143</c:v>
                </c:pt>
                <c:pt idx="7">
                  <c:v>134.46458510180247</c:v>
                </c:pt>
                <c:pt idx="8">
                  <c:v>116.9351591739068</c:v>
                </c:pt>
                <c:pt idx="9" formatCode="0.0">
                  <c:v>8.4939541205849309</c:v>
                </c:pt>
                <c:pt idx="10" formatCode="0.0">
                  <c:v>5.4829988415058724</c:v>
                </c:pt>
                <c:pt idx="11">
                  <c:v>35.868025757154051</c:v>
                </c:pt>
                <c:pt idx="12">
                  <c:v>55.791850576817851</c:v>
                </c:pt>
                <c:pt idx="13">
                  <c:v>52.277554068231005</c:v>
                </c:pt>
                <c:pt idx="14">
                  <c:v>53.24917381189298</c:v>
                </c:pt>
                <c:pt idx="15">
                  <c:v>15.320069453338656</c:v>
                </c:pt>
                <c:pt idx="16">
                  <c:v>18.702766424269313</c:v>
                </c:pt>
                <c:pt idx="17">
                  <c:v>16.020157015435526</c:v>
                </c:pt>
                <c:pt idx="18">
                  <c:v>19.467546177634134</c:v>
                </c:pt>
                <c:pt idx="19">
                  <c:v>10.878694950770011</c:v>
                </c:pt>
                <c:pt idx="20">
                  <c:v>16.694477344511956</c:v>
                </c:pt>
                <c:pt idx="21">
                  <c:v>15.610765971824017</c:v>
                </c:pt>
              </c:numCache>
            </c:numRef>
          </c:val>
          <c:smooth val="0"/>
          <c:extLst>
            <c:ext xmlns:c16="http://schemas.microsoft.com/office/drawing/2014/chart" uri="{C3380CC4-5D6E-409C-BE32-E72D297353CC}">
              <c16:uniqueId val="{0000000C-4D64-41FE-B8AB-680252010210}"/>
            </c:ext>
          </c:extLst>
        </c:ser>
        <c:ser>
          <c:idx val="13"/>
          <c:order val="13"/>
          <c:tx>
            <c:strRef>
              <c:f>'Select indicators'!$X$87</c:f>
              <c:strCache>
                <c:ptCount val="1"/>
                <c:pt idx="0">
                  <c:v>min</c:v>
                </c:pt>
              </c:strCache>
            </c:strRef>
          </c:tx>
          <c:spPr>
            <a:ln w="25400" cap="rnd">
              <a:noFill/>
              <a:round/>
            </a:ln>
            <a:effectLst/>
          </c:spPr>
          <c:marker>
            <c:symbol val="circle"/>
            <c:size val="5"/>
            <c:spPr>
              <a:noFill/>
              <a:ln w="12700">
                <a:no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indicators'!$X$88:$X$109</c:f>
              <c:numCache>
                <c:formatCode>0</c:formatCode>
                <c:ptCount val="22"/>
                <c:pt idx="0">
                  <c:v>912.49179762442202</c:v>
                </c:pt>
                <c:pt idx="1">
                  <c:v>753.00127274205715</c:v>
                </c:pt>
                <c:pt idx="2">
                  <c:v>850.04333322630646</c:v>
                </c:pt>
                <c:pt idx="3">
                  <c:v>403.11958229078073</c:v>
                </c:pt>
                <c:pt idx="4">
                  <c:v>213.25278994626632</c:v>
                </c:pt>
                <c:pt idx="5">
                  <c:v>148.8635517654227</c:v>
                </c:pt>
                <c:pt idx="6">
                  <c:v>190.03708048057092</c:v>
                </c:pt>
                <c:pt idx="7">
                  <c:v>92.046208573954033</c:v>
                </c:pt>
                <c:pt idx="8">
                  <c:v>84.567078688732749</c:v>
                </c:pt>
                <c:pt idx="9" formatCode="0.0">
                  <c:v>6.1427962889441723</c:v>
                </c:pt>
                <c:pt idx="10" formatCode="0.0">
                  <c:v>4.8972242626641984</c:v>
                </c:pt>
                <c:pt idx="11">
                  <c:v>13.781820334086861</c:v>
                </c:pt>
                <c:pt idx="12">
                  <c:v>27.031518241489511</c:v>
                </c:pt>
                <c:pt idx="13">
                  <c:v>22.736670509910113</c:v>
                </c:pt>
                <c:pt idx="14">
                  <c:v>22.94900998897419</c:v>
                </c:pt>
                <c:pt idx="15">
                  <c:v>7.4244064111241004</c:v>
                </c:pt>
                <c:pt idx="16">
                  <c:v>9.2203701237223754</c:v>
                </c:pt>
                <c:pt idx="17" formatCode="0.0">
                  <c:v>7.7197645244939928</c:v>
                </c:pt>
                <c:pt idx="18" formatCode="0.0">
                  <c:v>9.5464588467379912</c:v>
                </c:pt>
                <c:pt idx="19" formatCode="0.0">
                  <c:v>7.755691148003991</c:v>
                </c:pt>
                <c:pt idx="20">
                  <c:v>12.740951181883981</c:v>
                </c:pt>
                <c:pt idx="21">
                  <c:v>11.913016791627641</c:v>
                </c:pt>
              </c:numCache>
            </c:numRef>
          </c:val>
          <c:smooth val="0"/>
          <c:extLst>
            <c:ext xmlns:c16="http://schemas.microsoft.com/office/drawing/2014/chart" uri="{C3380CC4-5D6E-409C-BE32-E72D297353CC}">
              <c16:uniqueId val="{0000000D-4D64-41FE-B8AB-680252010210}"/>
            </c:ext>
          </c:extLst>
        </c:ser>
        <c:ser>
          <c:idx val="14"/>
          <c:order val="14"/>
          <c:tx>
            <c:strRef>
              <c:f>'Select indicators'!$Y$87</c:f>
              <c:strCache>
                <c:ptCount val="1"/>
                <c:pt idx="0">
                  <c:v>max</c:v>
                </c:pt>
              </c:strCache>
            </c:strRef>
          </c:tx>
          <c:spPr>
            <a:ln w="25400" cap="rnd">
              <a:no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indicators'!$Y$88:$Y$109</c:f>
              <c:numCache>
                <c:formatCode>0</c:formatCode>
                <c:ptCount val="22"/>
                <c:pt idx="0">
                  <c:v>1095.16006917091</c:v>
                </c:pt>
                <c:pt idx="1">
                  <c:v>912.47522530858123</c:v>
                </c:pt>
                <c:pt idx="2">
                  <c:v>1021.16433378068</c:v>
                </c:pt>
                <c:pt idx="3">
                  <c:v>513.43354718334933</c:v>
                </c:pt>
                <c:pt idx="4">
                  <c:v>470.1115311948908</c:v>
                </c:pt>
                <c:pt idx="5">
                  <c:v>363.89159254373669</c:v>
                </c:pt>
                <c:pt idx="6">
                  <c:v>426.79075005417286</c:v>
                </c:pt>
                <c:pt idx="7">
                  <c:v>221.17843072326778</c:v>
                </c:pt>
                <c:pt idx="8">
                  <c:v>147.38832915948822</c:v>
                </c:pt>
                <c:pt idx="9">
                  <c:v>10.706016605337709</c:v>
                </c:pt>
                <c:pt idx="10" formatCode="0.0">
                  <c:v>6.2566805614623346</c:v>
                </c:pt>
                <c:pt idx="11">
                  <c:v>87.377812261374672</c:v>
                </c:pt>
                <c:pt idx="12">
                  <c:v>122.0953196579439</c:v>
                </c:pt>
                <c:pt idx="13">
                  <c:v>82.363076665209476</c:v>
                </c:pt>
                <c:pt idx="14">
                  <c:v>83.078537136869471</c:v>
                </c:pt>
                <c:pt idx="15">
                  <c:v>27.099858144966078</c:v>
                </c:pt>
                <c:pt idx="16">
                  <c:v>33.69878216873429</c:v>
                </c:pt>
                <c:pt idx="17">
                  <c:v>28.16719856265647</c:v>
                </c:pt>
                <c:pt idx="18">
                  <c:v>34.87830332944467</c:v>
                </c:pt>
                <c:pt idx="19">
                  <c:v>16.274493600634333</c:v>
                </c:pt>
                <c:pt idx="20">
                  <c:v>22.645050275358749</c:v>
                </c:pt>
                <c:pt idx="21">
                  <c:v>21.184848439690001</c:v>
                </c:pt>
              </c:numCache>
            </c:numRef>
          </c:val>
          <c:smooth val="0"/>
          <c:extLst>
            <c:ext xmlns:c16="http://schemas.microsoft.com/office/drawing/2014/chart" uri="{C3380CC4-5D6E-409C-BE32-E72D297353CC}">
              <c16:uniqueId val="{0000000E-4D64-41FE-B8AB-680252010210}"/>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1538211360"/>
        <c:axId val="1588602096"/>
      </c:lineChart>
      <c:catAx>
        <c:axId val="1538211360"/>
        <c:scaling>
          <c:orientation val="minMax"/>
        </c:scaling>
        <c:delete val="0"/>
        <c:axPos val="b"/>
        <c:numFmt formatCode="General" sourceLinked="1"/>
        <c:majorTickMark val="none"/>
        <c:minorTickMark val="none"/>
        <c:tickLblPos val="low"/>
        <c:spPr>
          <a:noFill/>
          <a:ln w="15875" cap="flat" cmpd="sng" algn="ctr">
            <a:solidFill>
              <a:schemeClr val="tx1">
                <a:alpha val="26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88602096"/>
        <c:crosses val="autoZero"/>
        <c:auto val="1"/>
        <c:lblAlgn val="ctr"/>
        <c:lblOffset val="100"/>
        <c:noMultiLvlLbl val="0"/>
      </c:catAx>
      <c:valAx>
        <c:axId val="1588602096"/>
        <c:scaling>
          <c:orientation val="minMax"/>
          <c:min val="-2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38211360"/>
        <c:crosses val="autoZero"/>
        <c:crossBetween val="between"/>
      </c:valAx>
      <c:spPr>
        <a:noFill/>
        <a:ln>
          <a:noFill/>
        </a:ln>
        <a:effectLst/>
      </c:spPr>
    </c:plotArea>
    <c:legend>
      <c:legendPos val="r"/>
      <c:legendEntry>
        <c:idx val="13"/>
        <c:delete val="1"/>
      </c:legendEntry>
      <c:legendEntry>
        <c:idx val="1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900">
          <a:latin typeface="Arial Nova" panose="020B05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Total land occupation (agricultural and urban), in m</a:t>
            </a:r>
            <a:r>
              <a:rPr lang="en-IE" baseline="30000"/>
              <a:t>2</a:t>
            </a:r>
            <a:r>
              <a:rPr lang="en-IE"/>
              <a:t>a per TWh, regional variation, 2020</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lineChart>
        <c:grouping val="standard"/>
        <c:varyColors val="0"/>
        <c:ser>
          <c:idx val="0"/>
          <c:order val="0"/>
          <c:tx>
            <c:strRef>
              <c:f>'Select indicators'!$K$87</c:f>
              <c:strCache>
                <c:ptCount val="1"/>
                <c:pt idx="0">
                  <c:v>CAZ</c:v>
                </c:pt>
              </c:strCache>
            </c:strRef>
          </c:tx>
          <c:spPr>
            <a:ln w="28575" cap="rnd">
              <a:noFill/>
              <a:round/>
            </a:ln>
            <a:effectLst/>
          </c:spPr>
          <c:marker>
            <c:symbol val="circle"/>
            <c:size val="5"/>
            <c:spPr>
              <a:solidFill>
                <a:schemeClr val="accent1"/>
              </a:solidFill>
              <a:ln w="9525">
                <a:solidFill>
                  <a:schemeClr val="accent1"/>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indicators'!$K$449:$K$470</c:f>
              <c:numCache>
                <c:formatCode>0.0</c:formatCode>
                <c:ptCount val="22"/>
                <c:pt idx="0">
                  <c:v>11.114498524883949</c:v>
                </c:pt>
                <c:pt idx="1">
                  <c:v>9.0195028355742437</c:v>
                </c:pt>
                <c:pt idx="2">
                  <c:v>10.42090391680901</c:v>
                </c:pt>
                <c:pt idx="3">
                  <c:v>2.1285923221510856</c:v>
                </c:pt>
                <c:pt idx="4">
                  <c:v>16.019406614299761</c:v>
                </c:pt>
                <c:pt idx="5">
                  <c:v>12.127088793323873</c:v>
                </c:pt>
                <c:pt idx="6">
                  <c:v>14.858764761189679</c:v>
                </c:pt>
                <c:pt idx="7">
                  <c:v>2.6204315745457838</c:v>
                </c:pt>
                <c:pt idx="8">
                  <c:v>10.4260524824453</c:v>
                </c:pt>
                <c:pt idx="9">
                  <c:v>28.787725706252377</c:v>
                </c:pt>
                <c:pt idx="10">
                  <c:v>0.6898105799735349</c:v>
                </c:pt>
                <c:pt idx="11">
                  <c:v>14.517627895032513</c:v>
                </c:pt>
                <c:pt idx="12">
                  <c:v>14.965842964872543</c:v>
                </c:pt>
                <c:pt idx="13">
                  <c:v>15.684900538304198</c:v>
                </c:pt>
                <c:pt idx="14">
                  <c:v>4.7879546094301162</c:v>
                </c:pt>
                <c:pt idx="15">
                  <c:v>9.5718526241945341</c:v>
                </c:pt>
                <c:pt idx="16">
                  <c:v>1.3620526777937589</c:v>
                </c:pt>
                <c:pt idx="17">
                  <c:v>9.257530596020052</c:v>
                </c:pt>
                <c:pt idx="18">
                  <c:v>1.3336148465764128</c:v>
                </c:pt>
                <c:pt idx="19">
                  <c:v>0.74620973373753807</c:v>
                </c:pt>
                <c:pt idx="20">
                  <c:v>1.0913059497525197</c:v>
                </c:pt>
                <c:pt idx="21">
                  <c:v>1.0254834319062403</c:v>
                </c:pt>
              </c:numCache>
            </c:numRef>
          </c:val>
          <c:smooth val="0"/>
          <c:extLst>
            <c:ext xmlns:c16="http://schemas.microsoft.com/office/drawing/2014/chart" uri="{C3380CC4-5D6E-409C-BE32-E72D297353CC}">
              <c16:uniqueId val="{00000000-46B5-47BE-8E21-7980AD808C99}"/>
            </c:ext>
          </c:extLst>
        </c:ser>
        <c:ser>
          <c:idx val="1"/>
          <c:order val="1"/>
          <c:tx>
            <c:strRef>
              <c:f>'Select indicators'!$L$87</c:f>
              <c:strCache>
                <c:ptCount val="1"/>
                <c:pt idx="0">
                  <c:v>CHA</c:v>
                </c:pt>
              </c:strCache>
            </c:strRef>
          </c:tx>
          <c:spPr>
            <a:ln w="28575" cap="rnd">
              <a:noFill/>
              <a:round/>
            </a:ln>
            <a:effectLst/>
          </c:spPr>
          <c:marker>
            <c:symbol val="circle"/>
            <c:size val="5"/>
            <c:spPr>
              <a:solidFill>
                <a:schemeClr val="accent2"/>
              </a:solidFill>
              <a:ln w="9525">
                <a:solidFill>
                  <a:schemeClr val="accent2"/>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indicators'!$L$449:$L$470</c:f>
              <c:numCache>
                <c:formatCode>0.0</c:formatCode>
                <c:ptCount val="22"/>
                <c:pt idx="0">
                  <c:v>26.608496403456719</c:v>
                </c:pt>
                <c:pt idx="1">
                  <c:v>22.546138307781369</c:v>
                </c:pt>
                <c:pt idx="2">
                  <c:v>24.935637247673668</c:v>
                </c:pt>
                <c:pt idx="3">
                  <c:v>0.70092557536559841</c:v>
                </c:pt>
                <c:pt idx="4">
                  <c:v>37.806540401778278</c:v>
                </c:pt>
                <c:pt idx="5">
                  <c:v>30.366081438553334</c:v>
                </c:pt>
                <c:pt idx="6">
                  <c:v>34.940556989096606</c:v>
                </c:pt>
                <c:pt idx="7">
                  <c:v>0.94922177186465562</c:v>
                </c:pt>
                <c:pt idx="8">
                  <c:v>10.634573169267856</c:v>
                </c:pt>
                <c:pt idx="9">
                  <c:v>29.363478162959996</c:v>
                </c:pt>
                <c:pt idx="10">
                  <c:v>0.5928356298016656</c:v>
                </c:pt>
                <c:pt idx="11">
                  <c:v>15.556861692097534</c:v>
                </c:pt>
                <c:pt idx="12">
                  <c:v>16.726095207862425</c:v>
                </c:pt>
                <c:pt idx="13">
                  <c:v>16.941485761587344</c:v>
                </c:pt>
                <c:pt idx="14">
                  <c:v>4.3296169802742881</c:v>
                </c:pt>
                <c:pt idx="15">
                  <c:v>10.840916467413232</c:v>
                </c:pt>
                <c:pt idx="16">
                  <c:v>1.3864995971080583</c:v>
                </c:pt>
                <c:pt idx="17">
                  <c:v>10.495972357251665</c:v>
                </c:pt>
                <c:pt idx="18">
                  <c:v>1.3715076894060005</c:v>
                </c:pt>
                <c:pt idx="19">
                  <c:v>0.93099232514114416</c:v>
                </c:pt>
                <c:pt idx="20">
                  <c:v>1.5161402073085803</c:v>
                </c:pt>
                <c:pt idx="21">
                  <c:v>1.4230077264527596</c:v>
                </c:pt>
              </c:numCache>
            </c:numRef>
          </c:val>
          <c:smooth val="0"/>
          <c:extLst>
            <c:ext xmlns:c16="http://schemas.microsoft.com/office/drawing/2014/chart" uri="{C3380CC4-5D6E-409C-BE32-E72D297353CC}">
              <c16:uniqueId val="{00000001-46B5-47BE-8E21-7980AD808C99}"/>
            </c:ext>
          </c:extLst>
        </c:ser>
        <c:ser>
          <c:idx val="2"/>
          <c:order val="2"/>
          <c:tx>
            <c:strRef>
              <c:f>'Select indicators'!$M$87</c:f>
              <c:strCache>
                <c:ptCount val="1"/>
                <c:pt idx="0">
                  <c:v>EUR</c:v>
                </c:pt>
              </c:strCache>
            </c:strRef>
          </c:tx>
          <c:spPr>
            <a:ln w="28575" cap="rnd">
              <a:noFill/>
              <a:round/>
            </a:ln>
            <a:effectLst/>
          </c:spPr>
          <c:marker>
            <c:symbol val="circle"/>
            <c:size val="5"/>
            <c:spPr>
              <a:solidFill>
                <a:schemeClr val="accent3"/>
              </a:solidFill>
              <a:ln w="9525">
                <a:solidFill>
                  <a:schemeClr val="accent3"/>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indicators'!$M$449:$M$470</c:f>
              <c:numCache>
                <c:formatCode>0.0</c:formatCode>
                <c:ptCount val="22"/>
                <c:pt idx="0">
                  <c:v>20.389751723409468</c:v>
                </c:pt>
                <c:pt idx="1">
                  <c:v>17.117024695919749</c:v>
                </c:pt>
                <c:pt idx="2">
                  <c:v>19.109915832247545</c:v>
                </c:pt>
                <c:pt idx="3">
                  <c:v>2.2104550999597676</c:v>
                </c:pt>
                <c:pt idx="4">
                  <c:v>29.061924225016188</c:v>
                </c:pt>
                <c:pt idx="5">
                  <c:v>23.045568713516445</c:v>
                </c:pt>
                <c:pt idx="6">
                  <c:v>26.880407045212902</c:v>
                </c:pt>
                <c:pt idx="7">
                  <c:v>2.7162591737083748</c:v>
                </c:pt>
                <c:pt idx="8">
                  <c:v>15.192246774951212</c:v>
                </c:pt>
                <c:pt idx="9">
                  <c:v>41.94782962070903</c:v>
                </c:pt>
                <c:pt idx="10">
                  <c:v>0.63753453201057619</c:v>
                </c:pt>
                <c:pt idx="11">
                  <c:v>15.933958559647973</c:v>
                </c:pt>
                <c:pt idx="12">
                  <c:v>15.581127061866148</c:v>
                </c:pt>
                <c:pt idx="13">
                  <c:v>17.418234477927793</c:v>
                </c:pt>
                <c:pt idx="14">
                  <c:v>4.9520892367894138</c:v>
                </c:pt>
                <c:pt idx="15">
                  <c:v>10.847320801236629</c:v>
                </c:pt>
                <c:pt idx="16">
                  <c:v>1.4758711993922633</c:v>
                </c:pt>
                <c:pt idx="17">
                  <c:v>10.495906147119234</c:v>
                </c:pt>
                <c:pt idx="18">
                  <c:v>1.4511077929959999</c:v>
                </c:pt>
                <c:pt idx="19">
                  <c:v>0.94639960565222803</c:v>
                </c:pt>
                <c:pt idx="20">
                  <c:v>0.97374009632254943</c:v>
                </c:pt>
                <c:pt idx="21">
                  <c:v>0.91454041292809785</c:v>
                </c:pt>
              </c:numCache>
            </c:numRef>
          </c:val>
          <c:smooth val="0"/>
          <c:extLst>
            <c:ext xmlns:c16="http://schemas.microsoft.com/office/drawing/2014/chart" uri="{C3380CC4-5D6E-409C-BE32-E72D297353CC}">
              <c16:uniqueId val="{00000002-46B5-47BE-8E21-7980AD808C99}"/>
            </c:ext>
          </c:extLst>
        </c:ser>
        <c:ser>
          <c:idx val="3"/>
          <c:order val="3"/>
          <c:tx>
            <c:strRef>
              <c:f>'Select indicators'!$N$87</c:f>
              <c:strCache>
                <c:ptCount val="1"/>
                <c:pt idx="0">
                  <c:v>IND</c:v>
                </c:pt>
              </c:strCache>
            </c:strRef>
          </c:tx>
          <c:spPr>
            <a:ln w="28575" cap="rnd">
              <a:noFill/>
              <a:round/>
            </a:ln>
            <a:effectLst/>
          </c:spPr>
          <c:marker>
            <c:symbol val="circle"/>
            <c:size val="5"/>
            <c:spPr>
              <a:solidFill>
                <a:schemeClr val="accent4"/>
              </a:solidFill>
              <a:ln w="9525">
                <a:solidFill>
                  <a:schemeClr val="accent4"/>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indicators'!$N$449:$N$470</c:f>
              <c:numCache>
                <c:formatCode>0.0</c:formatCode>
                <c:ptCount val="22"/>
                <c:pt idx="0">
                  <c:v>20.99104271005853</c:v>
                </c:pt>
                <c:pt idx="1">
                  <c:v>17.641972965184884</c:v>
                </c:pt>
                <c:pt idx="2">
                  <c:v>19.673091832797333</c:v>
                </c:pt>
                <c:pt idx="3">
                  <c:v>0.70092557536559841</c:v>
                </c:pt>
                <c:pt idx="4">
                  <c:v>29.907271541441457</c:v>
                </c:pt>
                <c:pt idx="5">
                  <c:v>23.753247090917597</c:v>
                </c:pt>
                <c:pt idx="6">
                  <c:v>27.659586598359539</c:v>
                </c:pt>
                <c:pt idx="7">
                  <c:v>0.94922177186465562</c:v>
                </c:pt>
                <c:pt idx="8">
                  <c:v>12.660206357129374</c:v>
                </c:pt>
                <c:pt idx="9">
                  <c:v>34.956523612409427</c:v>
                </c:pt>
                <c:pt idx="10">
                  <c:v>0.72303926128128981</c:v>
                </c:pt>
                <c:pt idx="11">
                  <c:v>22.459901331534649</c:v>
                </c:pt>
                <c:pt idx="12">
                  <c:v>20.191474767372025</c:v>
                </c:pt>
                <c:pt idx="13">
                  <c:v>26.166567411904484</c:v>
                </c:pt>
                <c:pt idx="14">
                  <c:v>8.586075793697983</c:v>
                </c:pt>
                <c:pt idx="15">
                  <c:v>15.611627716901065</c:v>
                </c:pt>
                <c:pt idx="16">
                  <c:v>2.3324159757123821</c:v>
                </c:pt>
                <c:pt idx="17">
                  <c:v>15.091110336379518</c:v>
                </c:pt>
                <c:pt idx="18">
                  <c:v>2.2737934206199988</c:v>
                </c:pt>
                <c:pt idx="19">
                  <c:v>1.2398765098687328</c:v>
                </c:pt>
                <c:pt idx="20">
                  <c:v>1.1006816736842997</c:v>
                </c:pt>
                <c:pt idx="21">
                  <c:v>1.0348591558380136</c:v>
                </c:pt>
              </c:numCache>
            </c:numRef>
          </c:val>
          <c:smooth val="0"/>
          <c:extLst>
            <c:ext xmlns:c16="http://schemas.microsoft.com/office/drawing/2014/chart" uri="{C3380CC4-5D6E-409C-BE32-E72D297353CC}">
              <c16:uniqueId val="{00000003-46B5-47BE-8E21-7980AD808C99}"/>
            </c:ext>
          </c:extLst>
        </c:ser>
        <c:ser>
          <c:idx val="4"/>
          <c:order val="4"/>
          <c:tx>
            <c:strRef>
              <c:f>'Select indicators'!$O$87</c:f>
              <c:strCache>
                <c:ptCount val="1"/>
                <c:pt idx="0">
                  <c:v>JPN</c:v>
                </c:pt>
              </c:strCache>
            </c:strRef>
          </c:tx>
          <c:spPr>
            <a:ln w="28575" cap="rnd">
              <a:noFill/>
              <a:round/>
            </a:ln>
            <a:effectLst/>
          </c:spPr>
          <c:marker>
            <c:symbol val="circle"/>
            <c:size val="5"/>
            <c:spPr>
              <a:solidFill>
                <a:schemeClr val="accent5"/>
              </a:solidFill>
              <a:ln w="9525">
                <a:solidFill>
                  <a:schemeClr val="accent5"/>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indicators'!$O$449:$O$470</c:f>
              <c:numCache>
                <c:formatCode>0.0</c:formatCode>
                <c:ptCount val="22"/>
                <c:pt idx="0">
                  <c:v>11.11467872261866</c:v>
                </c:pt>
                <c:pt idx="1">
                  <c:v>9.0196702369138677</c:v>
                </c:pt>
                <c:pt idx="2">
                  <c:v>10.42090391680901</c:v>
                </c:pt>
                <c:pt idx="3">
                  <c:v>5.8406031477649538</c:v>
                </c:pt>
                <c:pt idx="4">
                  <c:v>16.019406614299761</c:v>
                </c:pt>
                <c:pt idx="5">
                  <c:v>12.127088793323873</c:v>
                </c:pt>
                <c:pt idx="6">
                  <c:v>14.858764761189679</c:v>
                </c:pt>
                <c:pt idx="7">
                  <c:v>6.9656675292198571</c:v>
                </c:pt>
                <c:pt idx="8">
                  <c:v>15.192246774951212</c:v>
                </c:pt>
                <c:pt idx="9">
                  <c:v>41.94782962070903</c:v>
                </c:pt>
                <c:pt idx="10">
                  <c:v>0.77885133962696762</c:v>
                </c:pt>
                <c:pt idx="11">
                  <c:v>58.654678122189523</c:v>
                </c:pt>
                <c:pt idx="12">
                  <c:v>29.360553925043558</c:v>
                </c:pt>
                <c:pt idx="13">
                  <c:v>34.782256722495106</c:v>
                </c:pt>
                <c:pt idx="14">
                  <c:v>12.718148203463777</c:v>
                </c:pt>
                <c:pt idx="15">
                  <c:v>19.972713633726723</c:v>
                </c:pt>
                <c:pt idx="16">
                  <c:v>3.2317648474555951</c:v>
                </c:pt>
                <c:pt idx="17">
                  <c:v>19.289277309405467</c:v>
                </c:pt>
                <c:pt idx="18">
                  <c:v>3.1294760535141579</c:v>
                </c:pt>
                <c:pt idx="19">
                  <c:v>0.90794347502632267</c:v>
                </c:pt>
                <c:pt idx="20">
                  <c:v>1.1976831269486747</c:v>
                </c:pt>
                <c:pt idx="21">
                  <c:v>1.1272749808046041</c:v>
                </c:pt>
              </c:numCache>
            </c:numRef>
          </c:val>
          <c:smooth val="0"/>
          <c:extLst>
            <c:ext xmlns:c16="http://schemas.microsoft.com/office/drawing/2014/chart" uri="{C3380CC4-5D6E-409C-BE32-E72D297353CC}">
              <c16:uniqueId val="{00000004-46B5-47BE-8E21-7980AD808C99}"/>
            </c:ext>
          </c:extLst>
        </c:ser>
        <c:ser>
          <c:idx val="5"/>
          <c:order val="5"/>
          <c:tx>
            <c:strRef>
              <c:f>'Select indicators'!$P$87</c:f>
              <c:strCache>
                <c:ptCount val="1"/>
                <c:pt idx="0">
                  <c:v>LAM</c:v>
                </c:pt>
              </c:strCache>
            </c:strRef>
          </c:tx>
          <c:spPr>
            <a:ln w="28575" cap="rnd">
              <a:noFill/>
              <a:round/>
            </a:ln>
            <a:effectLst/>
          </c:spPr>
          <c:marker>
            <c:symbol val="circle"/>
            <c:size val="5"/>
            <c:spPr>
              <a:solidFill>
                <a:schemeClr val="accent6"/>
              </a:solidFill>
              <a:ln w="9525">
                <a:solidFill>
                  <a:schemeClr val="accent6"/>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indicators'!$P$449:$P$470</c:f>
              <c:numCache>
                <c:formatCode>0.0</c:formatCode>
                <c:ptCount val="22"/>
                <c:pt idx="0">
                  <c:v>10.326254719052788</c:v>
                </c:pt>
                <c:pt idx="1">
                  <c:v>8.3313750990890263</c:v>
                </c:pt>
                <c:pt idx="2">
                  <c:v>9.6820072882094568</c:v>
                </c:pt>
                <c:pt idx="3">
                  <c:v>0.70092557536559841</c:v>
                </c:pt>
                <c:pt idx="4">
                  <c:v>14.910296351268938</c:v>
                </c:pt>
                <c:pt idx="5">
                  <c:v>11.198602553349058</c:v>
                </c:pt>
                <c:pt idx="6">
                  <c:v>13.836467745102993</c:v>
                </c:pt>
                <c:pt idx="7">
                  <c:v>0.94922177186465562</c:v>
                </c:pt>
                <c:pt idx="8">
                  <c:v>8.7168633759455254</c:v>
                </c:pt>
                <c:pt idx="9">
                  <c:v>24.068426331087071</c:v>
                </c:pt>
                <c:pt idx="10">
                  <c:v>1.0245919792658456</c:v>
                </c:pt>
                <c:pt idx="11">
                  <c:v>13.096309973846314</c:v>
                </c:pt>
                <c:pt idx="12">
                  <c:v>11.604184319342172</c:v>
                </c:pt>
                <c:pt idx="13">
                  <c:v>15.155048881663987</c:v>
                </c:pt>
                <c:pt idx="14">
                  <c:v>6.9434417653293909</c:v>
                </c:pt>
                <c:pt idx="15">
                  <c:v>7.8665067339663626</c:v>
                </c:pt>
                <c:pt idx="16">
                  <c:v>1.5490456962522885</c:v>
                </c:pt>
                <c:pt idx="17">
                  <c:v>7.5777627955812328</c:v>
                </c:pt>
                <c:pt idx="18">
                  <c:v>1.4782877859059798</c:v>
                </c:pt>
                <c:pt idx="19">
                  <c:v>0.677362865580312</c:v>
                </c:pt>
                <c:pt idx="20">
                  <c:v>1.1716547612393666</c:v>
                </c:pt>
                <c:pt idx="21">
                  <c:v>1.1058322433930898</c:v>
                </c:pt>
              </c:numCache>
            </c:numRef>
          </c:val>
          <c:smooth val="0"/>
          <c:extLst>
            <c:ext xmlns:c16="http://schemas.microsoft.com/office/drawing/2014/chart" uri="{C3380CC4-5D6E-409C-BE32-E72D297353CC}">
              <c16:uniqueId val="{00000005-46B5-47BE-8E21-7980AD808C99}"/>
            </c:ext>
          </c:extLst>
        </c:ser>
        <c:ser>
          <c:idx val="6"/>
          <c:order val="6"/>
          <c:tx>
            <c:strRef>
              <c:f>'Select indicators'!$Q$87</c:f>
              <c:strCache>
                <c:ptCount val="1"/>
                <c:pt idx="0">
                  <c:v>MEA</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indicators'!$Q$449:$Q$470</c:f>
              <c:numCache>
                <c:formatCode>0.0</c:formatCode>
                <c:ptCount val="22"/>
                <c:pt idx="0">
                  <c:v>12.993893945201261</c:v>
                </c:pt>
                <c:pt idx="1">
                  <c:v>10.66024814207308</c:v>
                </c:pt>
                <c:pt idx="2">
                  <c:v>12.181724157642662</c:v>
                </c:pt>
                <c:pt idx="3">
                  <c:v>0.70092557536559841</c:v>
                </c:pt>
                <c:pt idx="4">
                  <c:v>18.662460764055666</c:v>
                </c:pt>
                <c:pt idx="5">
                  <c:v>14.339708666528491</c:v>
                </c:pt>
                <c:pt idx="6">
                  <c:v>17.294939468714176</c:v>
                </c:pt>
                <c:pt idx="7">
                  <c:v>0.94922177186465562</c:v>
                </c:pt>
                <c:pt idx="8">
                  <c:v>15.192246774951212</c:v>
                </c:pt>
                <c:pt idx="9">
                  <c:v>41.94782962070903</c:v>
                </c:pt>
                <c:pt idx="10">
                  <c:v>0.52247984081077858</c:v>
                </c:pt>
                <c:pt idx="11">
                  <c:v>13.225436698520651</c:v>
                </c:pt>
                <c:pt idx="12">
                  <c:v>12.931421004572023</c:v>
                </c:pt>
                <c:pt idx="13">
                  <c:v>14.853306448817639</c:v>
                </c:pt>
                <c:pt idx="14">
                  <c:v>3.0598704589799937</c:v>
                </c:pt>
                <c:pt idx="15">
                  <c:v>9.9437953624345656</c:v>
                </c:pt>
                <c:pt idx="16">
                  <c:v>1.1415690027252434</c:v>
                </c:pt>
                <c:pt idx="17">
                  <c:v>9.6366110327310235</c:v>
                </c:pt>
                <c:pt idx="18">
                  <c:v>1.1421722597485071</c:v>
                </c:pt>
                <c:pt idx="19">
                  <c:v>0.69429571464562678</c:v>
                </c:pt>
                <c:pt idx="20">
                  <c:v>1.0539604454629043</c:v>
                </c:pt>
                <c:pt idx="21">
                  <c:v>0.98813792761662944</c:v>
                </c:pt>
              </c:numCache>
            </c:numRef>
          </c:val>
          <c:smooth val="0"/>
          <c:extLst>
            <c:ext xmlns:c16="http://schemas.microsoft.com/office/drawing/2014/chart" uri="{C3380CC4-5D6E-409C-BE32-E72D297353CC}">
              <c16:uniqueId val="{00000006-46B5-47BE-8E21-7980AD808C99}"/>
            </c:ext>
          </c:extLst>
        </c:ser>
        <c:ser>
          <c:idx val="7"/>
          <c:order val="7"/>
          <c:tx>
            <c:strRef>
              <c:f>'Select indicators'!$R$87</c:f>
              <c:strCache>
                <c:ptCount val="1"/>
                <c:pt idx="0">
                  <c:v>NEU</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indicators'!$R$449:$R$470</c:f>
              <c:numCache>
                <c:formatCode>0.0</c:formatCode>
                <c:ptCount val="22"/>
                <c:pt idx="0">
                  <c:v>20.389603004681923</c:v>
                </c:pt>
                <c:pt idx="1">
                  <c:v>17.116886538166149</c:v>
                </c:pt>
                <c:pt idx="2">
                  <c:v>19.109915832247545</c:v>
                </c:pt>
                <c:pt idx="3">
                  <c:v>2.2104550999597676</c:v>
                </c:pt>
                <c:pt idx="4">
                  <c:v>29.061924225016188</c:v>
                </c:pt>
                <c:pt idx="5">
                  <c:v>23.045568713516445</c:v>
                </c:pt>
                <c:pt idx="6">
                  <c:v>26.880407045212902</c:v>
                </c:pt>
                <c:pt idx="7">
                  <c:v>2.7162591737083748</c:v>
                </c:pt>
                <c:pt idx="8">
                  <c:v>15.192246774951212</c:v>
                </c:pt>
                <c:pt idx="9">
                  <c:v>41.94782962070903</c:v>
                </c:pt>
                <c:pt idx="10">
                  <c:v>0.54430344087663718</c:v>
                </c:pt>
                <c:pt idx="11">
                  <c:v>51.828776136654071</c:v>
                </c:pt>
                <c:pt idx="12">
                  <c:v>45.296522055130936</c:v>
                </c:pt>
                <c:pt idx="13">
                  <c:v>39.942671698838694</c:v>
                </c:pt>
                <c:pt idx="14">
                  <c:v>8.8517419386802612</c:v>
                </c:pt>
                <c:pt idx="15">
                  <c:v>26.368492660509428</c:v>
                </c:pt>
                <c:pt idx="16">
                  <c:v>3.1325272661213872</c:v>
                </c:pt>
                <c:pt idx="17">
                  <c:v>25.546457819752085</c:v>
                </c:pt>
                <c:pt idx="18">
                  <c:v>3.1225079506642111</c:v>
                </c:pt>
                <c:pt idx="19">
                  <c:v>0.66320893338138065</c:v>
                </c:pt>
                <c:pt idx="20">
                  <c:v>1.0592587919250951</c:v>
                </c:pt>
                <c:pt idx="21">
                  <c:v>0.9934362740788123</c:v>
                </c:pt>
              </c:numCache>
            </c:numRef>
          </c:val>
          <c:smooth val="0"/>
          <c:extLst>
            <c:ext xmlns:c16="http://schemas.microsoft.com/office/drawing/2014/chart" uri="{C3380CC4-5D6E-409C-BE32-E72D297353CC}">
              <c16:uniqueId val="{00000007-46B5-47BE-8E21-7980AD808C99}"/>
            </c:ext>
          </c:extLst>
        </c:ser>
        <c:ser>
          <c:idx val="8"/>
          <c:order val="8"/>
          <c:tx>
            <c:strRef>
              <c:f>'Select indicators'!$S$87</c:f>
              <c:strCache>
                <c:ptCount val="1"/>
                <c:pt idx="0">
                  <c:v>OAS</c:v>
                </c:pt>
              </c:strCache>
            </c:strRef>
          </c:tx>
          <c:spPr>
            <a:ln w="28575" cap="rnd">
              <a:noFill/>
              <a:round/>
            </a:ln>
            <a:effectLst/>
          </c:spPr>
          <c:marker>
            <c:symbol val="circle"/>
            <c:size val="5"/>
            <c:spPr>
              <a:solidFill>
                <a:schemeClr val="accent3">
                  <a:lumMod val="60000"/>
                </a:schemeClr>
              </a:solidFill>
              <a:ln w="9525">
                <a:solidFill>
                  <a:schemeClr val="accent3">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indicators'!$S$449:$S$470</c:f>
              <c:numCache>
                <c:formatCode>0.0</c:formatCode>
                <c:ptCount val="22"/>
                <c:pt idx="0">
                  <c:v>24.93509626651122</c:v>
                </c:pt>
                <c:pt idx="1">
                  <c:v>21.085215123063179</c:v>
                </c:pt>
                <c:pt idx="2">
                  <c:v>23.368073204417712</c:v>
                </c:pt>
                <c:pt idx="3">
                  <c:v>0.70092557536559841</c:v>
                </c:pt>
                <c:pt idx="4">
                  <c:v>35.453570715574372</c:v>
                </c:pt>
                <c:pt idx="5">
                  <c:v>28.396304357284137</c:v>
                </c:pt>
                <c:pt idx="6">
                  <c:v>32.771761000701524</c:v>
                </c:pt>
                <c:pt idx="7">
                  <c:v>0.94922177186465562</c:v>
                </c:pt>
                <c:pt idx="8">
                  <c:v>11.313375416755189</c:v>
                </c:pt>
                <c:pt idx="9">
                  <c:v>31.237744710037624</c:v>
                </c:pt>
                <c:pt idx="10">
                  <c:v>0.55391388666826114</c:v>
                </c:pt>
                <c:pt idx="11">
                  <c:v>25.623075439041301</c:v>
                </c:pt>
                <c:pt idx="12">
                  <c:v>19.800145219072505</c:v>
                </c:pt>
                <c:pt idx="13">
                  <c:v>26.68644391624769</c:v>
                </c:pt>
                <c:pt idx="14">
                  <c:v>6.0889391575499952</c:v>
                </c:pt>
                <c:pt idx="15">
                  <c:v>17.512946751011793</c:v>
                </c:pt>
                <c:pt idx="16">
                  <c:v>2.1104906689017744</c:v>
                </c:pt>
                <c:pt idx="17">
                  <c:v>16.964859857976155</c:v>
                </c:pt>
                <c:pt idx="18">
                  <c:v>2.1005296833686575</c:v>
                </c:pt>
                <c:pt idx="19">
                  <c:v>0.91632444662347956</c:v>
                </c:pt>
                <c:pt idx="20">
                  <c:v>1.501925688730422</c:v>
                </c:pt>
                <c:pt idx="21">
                  <c:v>1.4087932078746035</c:v>
                </c:pt>
              </c:numCache>
            </c:numRef>
          </c:val>
          <c:smooth val="0"/>
          <c:extLst>
            <c:ext xmlns:c16="http://schemas.microsoft.com/office/drawing/2014/chart" uri="{C3380CC4-5D6E-409C-BE32-E72D297353CC}">
              <c16:uniqueId val="{00000008-46B5-47BE-8E21-7980AD808C99}"/>
            </c:ext>
          </c:extLst>
        </c:ser>
        <c:ser>
          <c:idx val="9"/>
          <c:order val="9"/>
          <c:tx>
            <c:strRef>
              <c:f>'Select indicators'!$T$87</c:f>
              <c:strCache>
                <c:ptCount val="1"/>
                <c:pt idx="0">
                  <c:v>REF</c:v>
                </c:pt>
              </c:strCache>
            </c:strRef>
          </c:tx>
          <c:spPr>
            <a:ln w="28575" cap="rnd">
              <a:noFill/>
              <a:round/>
            </a:ln>
            <a:effectLst/>
          </c:spPr>
          <c:marker>
            <c:symbol val="circle"/>
            <c:size val="5"/>
            <c:spPr>
              <a:solidFill>
                <a:schemeClr val="accent4">
                  <a:lumMod val="60000"/>
                </a:schemeClr>
              </a:solidFill>
              <a:ln w="9525">
                <a:solidFill>
                  <a:schemeClr val="accent4">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indicators'!$T$449:$T$470</c:f>
              <c:numCache>
                <c:formatCode>0.0</c:formatCode>
                <c:ptCount val="22"/>
                <c:pt idx="0">
                  <c:v>18.819655859442065</c:v>
                </c:pt>
                <c:pt idx="1">
                  <c:v>15.746288660949384</c:v>
                </c:pt>
                <c:pt idx="2">
                  <c:v>17.639126654578003</c:v>
                </c:pt>
                <c:pt idx="3">
                  <c:v>2.8198829823451059</c:v>
                </c:pt>
                <c:pt idx="4">
                  <c:v>26.854217072799891</c:v>
                </c:pt>
                <c:pt idx="5">
                  <c:v>21.197397453135423</c:v>
                </c:pt>
                <c:pt idx="6">
                  <c:v>24.845503474907133</c:v>
                </c:pt>
                <c:pt idx="7">
                  <c:v>3.4296482425249111</c:v>
                </c:pt>
                <c:pt idx="8">
                  <c:v>9.6677934022416867</c:v>
                </c:pt>
                <c:pt idx="9">
                  <c:v>26.694072226116511</c:v>
                </c:pt>
                <c:pt idx="10">
                  <c:v>0.59939476934972169</c:v>
                </c:pt>
                <c:pt idx="11">
                  <c:v>26.389993399661943</c:v>
                </c:pt>
                <c:pt idx="12">
                  <c:v>23.955923867732228</c:v>
                </c:pt>
                <c:pt idx="13">
                  <c:v>26.808551325304162</c:v>
                </c:pt>
                <c:pt idx="14">
                  <c:v>6.9327286379598361</c:v>
                </c:pt>
                <c:pt idx="15">
                  <c:v>17.106369127508632</c:v>
                </c:pt>
                <c:pt idx="16">
                  <c:v>2.2022057916568154</c:v>
                </c:pt>
                <c:pt idx="17">
                  <c:v>16.561045229261993</c:v>
                </c:pt>
                <c:pt idx="18">
                  <c:v>2.1769602417633136</c:v>
                </c:pt>
                <c:pt idx="19">
                  <c:v>0.80742973798911222</c:v>
                </c:pt>
                <c:pt idx="20">
                  <c:v>1.0725450431937895</c:v>
                </c:pt>
                <c:pt idx="21">
                  <c:v>1.0067225253475092</c:v>
                </c:pt>
              </c:numCache>
            </c:numRef>
          </c:val>
          <c:smooth val="0"/>
          <c:extLst>
            <c:ext xmlns:c16="http://schemas.microsoft.com/office/drawing/2014/chart" uri="{C3380CC4-5D6E-409C-BE32-E72D297353CC}">
              <c16:uniqueId val="{00000009-46B5-47BE-8E21-7980AD808C99}"/>
            </c:ext>
          </c:extLst>
        </c:ser>
        <c:ser>
          <c:idx val="10"/>
          <c:order val="10"/>
          <c:tx>
            <c:strRef>
              <c:f>'Select indicators'!$U$87</c:f>
              <c:strCache>
                <c:ptCount val="1"/>
                <c:pt idx="0">
                  <c:v>SSA</c:v>
                </c:pt>
              </c:strCache>
            </c:strRef>
          </c:tx>
          <c:spPr>
            <a:ln w="28575" cap="rnd">
              <a:noFill/>
              <a:round/>
            </a:ln>
            <a:effectLst/>
          </c:spPr>
          <c:marker>
            <c:symbol val="circle"/>
            <c:size val="5"/>
            <c:spPr>
              <a:solidFill>
                <a:schemeClr val="accent5">
                  <a:lumMod val="60000"/>
                </a:schemeClr>
              </a:solidFill>
              <a:ln w="9525">
                <a:solidFill>
                  <a:schemeClr val="accent5">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indicators'!$U$449:$U$470</c:f>
              <c:numCache>
                <c:formatCode>0.0</c:formatCode>
                <c:ptCount val="22"/>
                <c:pt idx="0">
                  <c:v>12.993958130428979</c:v>
                </c:pt>
                <c:pt idx="1">
                  <c:v>10.660307769310474</c:v>
                </c:pt>
                <c:pt idx="2">
                  <c:v>12.181724157642662</c:v>
                </c:pt>
                <c:pt idx="3">
                  <c:v>0.70092557536559841</c:v>
                </c:pt>
                <c:pt idx="4">
                  <c:v>18.662460764055666</c:v>
                </c:pt>
                <c:pt idx="5">
                  <c:v>14.339708666528491</c:v>
                </c:pt>
                <c:pt idx="6">
                  <c:v>17.294939468714176</c:v>
                </c:pt>
                <c:pt idx="7">
                  <c:v>0.94922177186465562</c:v>
                </c:pt>
                <c:pt idx="8">
                  <c:v>10.225550590750572</c:v>
                </c:pt>
                <c:pt idx="9">
                  <c:v>28.234114483780331</c:v>
                </c:pt>
                <c:pt idx="10">
                  <c:v>0.56698753974607585</c:v>
                </c:pt>
                <c:pt idx="11">
                  <c:v>13.664721246664618</c:v>
                </c:pt>
                <c:pt idx="12">
                  <c:v>13.368882543239407</c:v>
                </c:pt>
                <c:pt idx="13">
                  <c:v>15.452716842095345</c:v>
                </c:pt>
                <c:pt idx="14">
                  <c:v>3.6431161868543942</c:v>
                </c:pt>
                <c:pt idx="15">
                  <c:v>10.070887586905027</c:v>
                </c:pt>
                <c:pt idx="16">
                  <c:v>1.2338665964889681</c:v>
                </c:pt>
                <c:pt idx="17">
                  <c:v>9.7542743685103677</c:v>
                </c:pt>
                <c:pt idx="18">
                  <c:v>1.2259067030004653</c:v>
                </c:pt>
                <c:pt idx="19">
                  <c:v>0.71529102725099447</c:v>
                </c:pt>
                <c:pt idx="20">
                  <c:v>1.0640666796261149</c:v>
                </c:pt>
                <c:pt idx="21">
                  <c:v>0.99824416177984543</c:v>
                </c:pt>
              </c:numCache>
            </c:numRef>
          </c:val>
          <c:smooth val="0"/>
          <c:extLst>
            <c:ext xmlns:c16="http://schemas.microsoft.com/office/drawing/2014/chart" uri="{C3380CC4-5D6E-409C-BE32-E72D297353CC}">
              <c16:uniqueId val="{0000000A-46B5-47BE-8E21-7980AD808C99}"/>
            </c:ext>
          </c:extLst>
        </c:ser>
        <c:ser>
          <c:idx val="11"/>
          <c:order val="11"/>
          <c:tx>
            <c:strRef>
              <c:f>'Select indicators'!$V$87</c:f>
              <c:strCache>
                <c:ptCount val="1"/>
                <c:pt idx="0">
                  <c:v>USA</c:v>
                </c:pt>
              </c:strCache>
            </c:strRef>
          </c:tx>
          <c:spPr>
            <a:ln w="28575" cap="rnd">
              <a:noFill/>
              <a:round/>
            </a:ln>
            <a:effectLst/>
          </c:spPr>
          <c:marker>
            <c:symbol val="circle"/>
            <c:size val="5"/>
            <c:spPr>
              <a:solidFill>
                <a:schemeClr val="accent6">
                  <a:lumMod val="60000"/>
                </a:schemeClr>
              </a:solidFill>
              <a:ln w="9525">
                <a:solidFill>
                  <a:schemeClr val="accent6">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indicators'!$V$449:$V$470</c:f>
              <c:numCache>
                <c:formatCode>0.0</c:formatCode>
                <c:ptCount val="22"/>
                <c:pt idx="0">
                  <c:v>18.477893026590536</c:v>
                </c:pt>
                <c:pt idx="1">
                  <c:v>15.447920212435394</c:v>
                </c:pt>
                <c:pt idx="2">
                  <c:v>17.318984566589272</c:v>
                </c:pt>
                <c:pt idx="3">
                  <c:v>1.7522383675645206</c:v>
                </c:pt>
                <c:pt idx="4">
                  <c:v>26.3736723502054</c:v>
                </c:pt>
                <c:pt idx="5">
                  <c:v>20.795111785520849</c:v>
                </c:pt>
                <c:pt idx="6">
                  <c:v>24.402572368434342</c:v>
                </c:pt>
                <c:pt idx="7">
                  <c:v>2.1798760880507433</c:v>
                </c:pt>
                <c:pt idx="8">
                  <c:v>10.225550590750572</c:v>
                </c:pt>
                <c:pt idx="9">
                  <c:v>28.234114483780331</c:v>
                </c:pt>
                <c:pt idx="10">
                  <c:v>0.58485388208079403</c:v>
                </c:pt>
                <c:pt idx="11">
                  <c:v>12.631831631018954</c:v>
                </c:pt>
                <c:pt idx="12">
                  <c:v>15.078133876001363</c:v>
                </c:pt>
                <c:pt idx="13">
                  <c:v>13.741611280086445</c:v>
                </c:pt>
                <c:pt idx="14">
                  <c:v>3.4390082201631857</c:v>
                </c:pt>
                <c:pt idx="15">
                  <c:v>8.8367562814602749</c:v>
                </c:pt>
                <c:pt idx="16">
                  <c:v>1.117294649077295</c:v>
                </c:pt>
                <c:pt idx="17">
                  <c:v>8.5564943842232406</c:v>
                </c:pt>
                <c:pt idx="18">
                  <c:v>1.1064948085253836</c:v>
                </c:pt>
                <c:pt idx="19">
                  <c:v>0.63087358228043566</c:v>
                </c:pt>
                <c:pt idx="20">
                  <c:v>0.85805268614804109</c:v>
                </c:pt>
                <c:pt idx="21">
                  <c:v>0.80524657290190071</c:v>
                </c:pt>
              </c:numCache>
            </c:numRef>
          </c:val>
          <c:smooth val="0"/>
          <c:extLst>
            <c:ext xmlns:c16="http://schemas.microsoft.com/office/drawing/2014/chart" uri="{C3380CC4-5D6E-409C-BE32-E72D297353CC}">
              <c16:uniqueId val="{0000000B-46B5-47BE-8E21-7980AD808C99}"/>
            </c:ext>
          </c:extLst>
        </c:ser>
        <c:ser>
          <c:idx val="12"/>
          <c:order val="12"/>
          <c:tx>
            <c:strRef>
              <c:f>'Select indicators'!$W$87</c:f>
              <c:strCache>
                <c:ptCount val="1"/>
                <c:pt idx="0">
                  <c:v>Average</c:v>
                </c:pt>
              </c:strCache>
            </c:strRef>
          </c:tx>
          <c:spPr>
            <a:ln w="28575" cap="rnd">
              <a:noFill/>
              <a:round/>
            </a:ln>
            <a:effectLst/>
          </c:spPr>
          <c:marker>
            <c:symbol val="dash"/>
            <c:size val="11"/>
            <c:spPr>
              <a:solidFill>
                <a:schemeClr val="accent1">
                  <a:lumMod val="80000"/>
                  <a:lumOff val="20000"/>
                </a:schemeClr>
              </a:solidFill>
              <a:ln w="9525">
                <a:solidFill>
                  <a:schemeClr val="accent1">
                    <a:lumMod val="80000"/>
                    <a:lumOff val="2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indicators'!$W$449:$W$470</c:f>
              <c:numCache>
                <c:formatCode>0.0</c:formatCode>
                <c:ptCount val="22"/>
                <c:pt idx="0">
                  <c:v>17.429568586361341</c:v>
                </c:pt>
                <c:pt idx="1">
                  <c:v>14.532712548871734</c:v>
                </c:pt>
                <c:pt idx="2">
                  <c:v>16.336834050638654</c:v>
                </c:pt>
                <c:pt idx="3">
                  <c:v>1.7639817059948997</c:v>
                </c:pt>
                <c:pt idx="4">
                  <c:v>24.899429303317632</c:v>
                </c:pt>
                <c:pt idx="5">
                  <c:v>19.560956418791505</c:v>
                </c:pt>
                <c:pt idx="6">
                  <c:v>23.043722560569641</c:v>
                </c:pt>
                <c:pt idx="7">
                  <c:v>2.1936227010788318</c:v>
                </c:pt>
                <c:pt idx="8">
                  <c:v>12.053246040424243</c:v>
                </c:pt>
                <c:pt idx="9">
                  <c:v>33.280626516604983</c:v>
                </c:pt>
                <c:pt idx="10">
                  <c:v>0.65154972345767903</c:v>
                </c:pt>
                <c:pt idx="11">
                  <c:v>23.631931010492504</c:v>
                </c:pt>
                <c:pt idx="12">
                  <c:v>19.905025567675608</c:v>
                </c:pt>
                <c:pt idx="13">
                  <c:v>21.969482942106076</c:v>
                </c:pt>
                <c:pt idx="14">
                  <c:v>6.1943942657643856</c:v>
                </c:pt>
                <c:pt idx="15">
                  <c:v>13.712515478939022</c:v>
                </c:pt>
                <c:pt idx="16">
                  <c:v>1.8563003307238191</c:v>
                </c:pt>
                <c:pt idx="17">
                  <c:v>13.268941852851002</c:v>
                </c:pt>
                <c:pt idx="18">
                  <c:v>1.8260299363407573</c:v>
                </c:pt>
                <c:pt idx="19">
                  <c:v>0.82301732976477548</c:v>
                </c:pt>
                <c:pt idx="20">
                  <c:v>1.1384179291951964</c:v>
                </c:pt>
                <c:pt idx="21">
                  <c:v>1.0692982184101754</c:v>
                </c:pt>
              </c:numCache>
            </c:numRef>
          </c:val>
          <c:smooth val="0"/>
          <c:extLst>
            <c:ext xmlns:c16="http://schemas.microsoft.com/office/drawing/2014/chart" uri="{C3380CC4-5D6E-409C-BE32-E72D297353CC}">
              <c16:uniqueId val="{0000000C-46B5-47BE-8E21-7980AD808C99}"/>
            </c:ext>
          </c:extLst>
        </c:ser>
        <c:ser>
          <c:idx val="13"/>
          <c:order val="13"/>
          <c:tx>
            <c:strRef>
              <c:f>'Select indicators'!$X$87</c:f>
              <c:strCache>
                <c:ptCount val="1"/>
                <c:pt idx="0">
                  <c:v>min</c:v>
                </c:pt>
              </c:strCache>
            </c:strRef>
          </c:tx>
          <c:spPr>
            <a:ln w="25400" cap="rnd">
              <a:noFill/>
              <a:round/>
            </a:ln>
            <a:effectLst/>
          </c:spPr>
          <c:marker>
            <c:symbol val="circle"/>
            <c:size val="5"/>
            <c:spPr>
              <a:noFill/>
              <a:ln w="12700">
                <a:no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indicators'!$X$449:$X$470</c:f>
              <c:numCache>
                <c:formatCode>0.0</c:formatCode>
                <c:ptCount val="22"/>
                <c:pt idx="0">
                  <c:v>10.326254719052788</c:v>
                </c:pt>
                <c:pt idx="1">
                  <c:v>8.3313750990890263</c:v>
                </c:pt>
                <c:pt idx="2">
                  <c:v>9.6820072882094568</c:v>
                </c:pt>
                <c:pt idx="3">
                  <c:v>0.70092557536559841</c:v>
                </c:pt>
                <c:pt idx="4">
                  <c:v>14.910296351268938</c:v>
                </c:pt>
                <c:pt idx="5">
                  <c:v>11.198602553349058</c:v>
                </c:pt>
                <c:pt idx="6">
                  <c:v>13.836467745102993</c:v>
                </c:pt>
                <c:pt idx="7">
                  <c:v>0.94922177186465562</c:v>
                </c:pt>
                <c:pt idx="8">
                  <c:v>8.7168633759455254</c:v>
                </c:pt>
                <c:pt idx="9" formatCode="0.00">
                  <c:v>24.068426331087071</c:v>
                </c:pt>
                <c:pt idx="10" formatCode="0.00">
                  <c:v>0.52247984081077858</c:v>
                </c:pt>
                <c:pt idx="11">
                  <c:v>12.631831631018954</c:v>
                </c:pt>
                <c:pt idx="12">
                  <c:v>11.604184319342172</c:v>
                </c:pt>
                <c:pt idx="13">
                  <c:v>13.741611280086445</c:v>
                </c:pt>
                <c:pt idx="14">
                  <c:v>3.0598704589799937</c:v>
                </c:pt>
                <c:pt idx="15">
                  <c:v>7.8665067339663626</c:v>
                </c:pt>
                <c:pt idx="16">
                  <c:v>1.117294649077295</c:v>
                </c:pt>
                <c:pt idx="17">
                  <c:v>7.5777627955812328</c:v>
                </c:pt>
                <c:pt idx="18">
                  <c:v>1.1064948085253836</c:v>
                </c:pt>
                <c:pt idx="19">
                  <c:v>0.63087358228043566</c:v>
                </c:pt>
                <c:pt idx="20">
                  <c:v>0.85805268614804109</c:v>
                </c:pt>
                <c:pt idx="21">
                  <c:v>0.80524657290190071</c:v>
                </c:pt>
              </c:numCache>
            </c:numRef>
          </c:val>
          <c:smooth val="0"/>
          <c:extLst>
            <c:ext xmlns:c16="http://schemas.microsoft.com/office/drawing/2014/chart" uri="{C3380CC4-5D6E-409C-BE32-E72D297353CC}">
              <c16:uniqueId val="{0000000D-46B5-47BE-8E21-7980AD808C99}"/>
            </c:ext>
          </c:extLst>
        </c:ser>
        <c:ser>
          <c:idx val="14"/>
          <c:order val="14"/>
          <c:tx>
            <c:strRef>
              <c:f>'Select indicators'!$Y$87</c:f>
              <c:strCache>
                <c:ptCount val="1"/>
                <c:pt idx="0">
                  <c:v>max</c:v>
                </c:pt>
              </c:strCache>
            </c:strRef>
          </c:tx>
          <c:spPr>
            <a:ln w="25400" cap="rnd">
              <a:no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indicators'!$Y$449:$Y$470</c:f>
              <c:numCache>
                <c:formatCode>0.0</c:formatCode>
                <c:ptCount val="22"/>
                <c:pt idx="0">
                  <c:v>26.608496403456719</c:v>
                </c:pt>
                <c:pt idx="1">
                  <c:v>22.546138307781369</c:v>
                </c:pt>
                <c:pt idx="2">
                  <c:v>24.935637247673668</c:v>
                </c:pt>
                <c:pt idx="3">
                  <c:v>5.8406031477649538</c:v>
                </c:pt>
                <c:pt idx="4" formatCode="0">
                  <c:v>37.806540401778278</c:v>
                </c:pt>
                <c:pt idx="5">
                  <c:v>30.366081438553334</c:v>
                </c:pt>
                <c:pt idx="6">
                  <c:v>34.940556989096606</c:v>
                </c:pt>
                <c:pt idx="7">
                  <c:v>6.9656675292198571</c:v>
                </c:pt>
                <c:pt idx="8">
                  <c:v>15.192246774951212</c:v>
                </c:pt>
                <c:pt idx="9" formatCode="0.00">
                  <c:v>41.94782962070903</c:v>
                </c:pt>
                <c:pt idx="10" formatCode="0.00">
                  <c:v>1.0245919792658456</c:v>
                </c:pt>
                <c:pt idx="11">
                  <c:v>58.654678122189523</c:v>
                </c:pt>
                <c:pt idx="12" formatCode="0">
                  <c:v>45.296522055130936</c:v>
                </c:pt>
                <c:pt idx="13" formatCode="0">
                  <c:v>39.942671698838694</c:v>
                </c:pt>
                <c:pt idx="14">
                  <c:v>12.718148203463777</c:v>
                </c:pt>
                <c:pt idx="15">
                  <c:v>26.368492660509428</c:v>
                </c:pt>
                <c:pt idx="16">
                  <c:v>3.2317648474555951</c:v>
                </c:pt>
                <c:pt idx="17">
                  <c:v>25.546457819752085</c:v>
                </c:pt>
                <c:pt idx="18">
                  <c:v>3.1294760535141579</c:v>
                </c:pt>
                <c:pt idx="19">
                  <c:v>1.2398765098687328</c:v>
                </c:pt>
                <c:pt idx="20">
                  <c:v>1.5161402073085803</c:v>
                </c:pt>
                <c:pt idx="21" formatCode="0">
                  <c:v>1.4230077264527596</c:v>
                </c:pt>
              </c:numCache>
            </c:numRef>
          </c:val>
          <c:smooth val="0"/>
          <c:extLst>
            <c:ext xmlns:c16="http://schemas.microsoft.com/office/drawing/2014/chart" uri="{C3380CC4-5D6E-409C-BE32-E72D297353CC}">
              <c16:uniqueId val="{0000000E-46B5-47BE-8E21-7980AD808C99}"/>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1538211360"/>
        <c:axId val="1588602096"/>
      </c:lineChart>
      <c:catAx>
        <c:axId val="1538211360"/>
        <c:scaling>
          <c:orientation val="minMax"/>
        </c:scaling>
        <c:delete val="0"/>
        <c:axPos val="b"/>
        <c:numFmt formatCode="General" sourceLinked="1"/>
        <c:majorTickMark val="none"/>
        <c:minorTickMark val="none"/>
        <c:tickLblPos val="low"/>
        <c:spPr>
          <a:noFill/>
          <a:ln w="15875" cap="flat" cmpd="sng" algn="ctr">
            <a:solidFill>
              <a:schemeClr val="tx1">
                <a:alpha val="26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88602096"/>
        <c:crosses val="autoZero"/>
        <c:auto val="1"/>
        <c:lblAlgn val="ctr"/>
        <c:lblOffset val="100"/>
        <c:noMultiLvlLbl val="0"/>
      </c:catAx>
      <c:valAx>
        <c:axId val="158860209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38211360"/>
        <c:crosses val="autoZero"/>
        <c:crossBetween val="between"/>
      </c:valAx>
      <c:spPr>
        <a:noFill/>
        <a:ln>
          <a:noFill/>
        </a:ln>
        <a:effectLst/>
      </c:spPr>
    </c:plotArea>
    <c:legend>
      <c:legendPos val="r"/>
      <c:legendEntry>
        <c:idx val="13"/>
        <c:delete val="1"/>
      </c:legendEntry>
      <c:legendEntry>
        <c:idx val="1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900">
          <a:latin typeface="Arial Nova" panose="020B05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FR" sz="1200" b="0" i="0" u="none" strike="noStrike" kern="1200" spc="0" baseline="0" smtClean="0">
                <a:solidFill>
                  <a:schemeClr val="tx1">
                    <a:lumMod val="65000"/>
                    <a:lumOff val="35000"/>
                  </a:schemeClr>
                </a:solidFill>
                <a:latin typeface="+mn-lt"/>
                <a:ea typeface="+mn-ea"/>
                <a:cs typeface="+mn-cs"/>
              </a:defRPr>
            </a:pPr>
            <a:r>
              <a:rPr lang="fr-FR" dirty="0"/>
              <a:t>Matériaux extraits à l’échelle mondiale en 2024, total = 107 Gt</a:t>
            </a:r>
          </a:p>
        </c:rich>
      </c:tx>
      <c:overlay val="0"/>
      <c:spPr>
        <a:noFill/>
        <a:ln>
          <a:noFill/>
        </a:ln>
        <a:effectLst/>
      </c:spPr>
      <c:txPr>
        <a:bodyPr rot="0" spcFirstLastPara="1" vertOverflow="ellipsis" vert="horz" wrap="square" anchor="ctr" anchorCtr="1"/>
        <a:lstStyle/>
        <a:p>
          <a:pPr>
            <a:defRPr lang="fr-FR" sz="1200" b="0" i="0" u="none" strike="noStrike" kern="1200" spc="0" baseline="0" smtClean="0">
              <a:solidFill>
                <a:schemeClr val="tx1">
                  <a:lumMod val="65000"/>
                  <a:lumOff val="35000"/>
                </a:schemeClr>
              </a:solidFill>
              <a:latin typeface="+mn-lt"/>
              <a:ea typeface="+mn-ea"/>
              <a:cs typeface="+mn-cs"/>
            </a:defRPr>
          </a:pPr>
          <a:endParaRPr lang="en-I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B1D-4161-ACD4-C1D17B0E28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B1D-4161-ACD4-C1D17B0E28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B1D-4161-ACD4-C1D17B0E28F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B1D-4161-ACD4-C1D17B0E28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B1D-4161-ACD4-C1D17B0E28F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B1D-4161-ACD4-C1D17B0E28F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B1D-4161-ACD4-C1D17B0E28FE}"/>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B1D-4161-ACD4-C1D17B0E28FE}"/>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B1D-4161-ACD4-C1D17B0E28FE}"/>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6B1D-4161-ACD4-C1D17B0E28FE}"/>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6B1D-4161-ACD4-C1D17B0E28FE}"/>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6B1D-4161-ACD4-C1D17B0E28FE}"/>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6B1D-4161-ACD4-C1D17B0E28FE}"/>
              </c:ext>
            </c:extLst>
          </c:dPt>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Sheet1!$C$5:$C$17</c:f>
              <c:strCache>
                <c:ptCount val="13"/>
                <c:pt idx="0">
                  <c:v>Non-metallic minerals - construction dominant</c:v>
                </c:pt>
                <c:pt idx="1">
                  <c:v>Crops</c:v>
                </c:pt>
                <c:pt idx="2">
                  <c:v>Crop Residues</c:v>
                </c:pt>
                <c:pt idx="3">
                  <c:v>Coal</c:v>
                </c:pt>
                <c:pt idx="4">
                  <c:v>Non-ferrous ores</c:v>
                </c:pt>
                <c:pt idx="5">
                  <c:v>Grazed biomass and fodder crops</c:v>
                </c:pt>
                <c:pt idx="6">
                  <c:v>Petroleum</c:v>
                </c:pt>
                <c:pt idx="7">
                  <c:v>Ferrous ores</c:v>
                </c:pt>
                <c:pt idx="8">
                  <c:v>Natural Gas</c:v>
                </c:pt>
                <c:pt idx="9">
                  <c:v>Wood</c:v>
                </c:pt>
                <c:pt idx="10">
                  <c:v>Non-metallic minerals - industrial or agricultural dominant</c:v>
                </c:pt>
                <c:pt idx="11">
                  <c:v>Oil shale and tar sands</c:v>
                </c:pt>
                <c:pt idx="12">
                  <c:v>Wild catch and harvest</c:v>
                </c:pt>
              </c:strCache>
            </c:strRef>
          </c:cat>
          <c:val>
            <c:numRef>
              <c:f>Sheet1!$D$5:$D$17</c:f>
              <c:numCache>
                <c:formatCode>0</c:formatCode>
                <c:ptCount val="13"/>
                <c:pt idx="0">
                  <c:v>50936.302188999995</c:v>
                </c:pt>
                <c:pt idx="1">
                  <c:v>9995.0727539999989</c:v>
                </c:pt>
                <c:pt idx="2">
                  <c:v>8281.153006999999</c:v>
                </c:pt>
                <c:pt idx="3">
                  <c:v>7835.5068709999996</c:v>
                </c:pt>
                <c:pt idx="4">
                  <c:v>7136.8301389999997</c:v>
                </c:pt>
                <c:pt idx="5">
                  <c:v>6406.5884550000001</c:v>
                </c:pt>
                <c:pt idx="6">
                  <c:v>4416.2805629999993</c:v>
                </c:pt>
                <c:pt idx="7">
                  <c:v>3482.9402569999997</c:v>
                </c:pt>
                <c:pt idx="8">
                  <c:v>2853.255756</c:v>
                </c:pt>
                <c:pt idx="9">
                  <c:v>2488.9456829999999</c:v>
                </c:pt>
                <c:pt idx="10">
                  <c:v>2058.5233589999998</c:v>
                </c:pt>
                <c:pt idx="11">
                  <c:v>997.44697599999995</c:v>
                </c:pt>
                <c:pt idx="12">
                  <c:v>82.623893999999993</c:v>
                </c:pt>
              </c:numCache>
            </c:numRef>
          </c:val>
          <c:extLst>
            <c:ext xmlns:c16="http://schemas.microsoft.com/office/drawing/2014/chart" uri="{C3380CC4-5D6E-409C-BE32-E72D297353CC}">
              <c16:uniqueId val="{0000001A-6B1D-4161-ACD4-C1D17B0E28F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7254599186834565"/>
          <c:y val="0.23849356492776067"/>
          <c:w val="0.4194540072917593"/>
          <c:h val="0.5815160767241757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Sheet1!$C$6</c:f>
              <c:strCache>
                <c:ptCount val="1"/>
                <c:pt idx="0">
                  <c:v>Émissions de gaz à effet de serre de la production d'hydrogène (kg CO2 eq./kg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Sheet1!$D$6:$J$6</c:f>
              <c:numCache>
                <c:formatCode>General</c:formatCode>
                <c:ptCount val="7"/>
                <c:pt idx="0">
                  <c:v>17.492000000000001</c:v>
                </c:pt>
                <c:pt idx="1">
                  <c:v>13.625999999999999</c:v>
                </c:pt>
                <c:pt idx="2">
                  <c:v>7.37</c:v>
                </c:pt>
                <c:pt idx="3">
                  <c:v>3.504</c:v>
                </c:pt>
                <c:pt idx="4">
                  <c:v>3.85</c:v>
                </c:pt>
                <c:pt idx="5">
                  <c:v>2.4239999999999999</c:v>
                </c:pt>
                <c:pt idx="6">
                  <c:v>24.503</c:v>
                </c:pt>
              </c:numCache>
            </c:numRef>
          </c:val>
          <c:extLst>
            <c:ext xmlns:c16="http://schemas.microsoft.com/office/drawing/2014/chart" uri="{C3380CC4-5D6E-409C-BE32-E72D297353CC}">
              <c16:uniqueId val="{00000000-F6C5-4838-832E-F53C117027B9}"/>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majorUnit val="1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hyperlink" Target="https://www.dreamstime.com/royalty-free-stock-photo-toxicity-sign-isolated-image6812995" TargetMode="External"/><Relationship Id="rId3" Type="http://schemas.openxmlformats.org/officeDocument/2006/relationships/image" Target="../media/image31.jpeg"/><Relationship Id="rId7" Type="http://schemas.openxmlformats.org/officeDocument/2006/relationships/image" Target="../media/image33.jpeg"/><Relationship Id="rId2" Type="http://schemas.openxmlformats.org/officeDocument/2006/relationships/hyperlink" Target="https://southafricatoday.net/environment/every-sea-turtle-in-global-study-found-to-have-synthetic-fibers-and-microplastics-in-their-guts/" TargetMode="External"/><Relationship Id="rId1" Type="http://schemas.openxmlformats.org/officeDocument/2006/relationships/image" Target="../media/image30.jpeg"/><Relationship Id="rId6" Type="http://schemas.openxmlformats.org/officeDocument/2006/relationships/hyperlink" Target="https://www.flickr.com/photos/conservationbytes/2985051391" TargetMode="External"/><Relationship Id="rId5" Type="http://schemas.openxmlformats.org/officeDocument/2006/relationships/image" Target="../media/image32.jpeg"/><Relationship Id="rId10" Type="http://schemas.openxmlformats.org/officeDocument/2006/relationships/hyperlink" Target="https://earthclinic.com/ailments/lung-cancer-alternative-treatments/" TargetMode="External"/><Relationship Id="rId4" Type="http://schemas.openxmlformats.org/officeDocument/2006/relationships/hyperlink" Target="https://sciencesprings.wordpress.com/2020/11/26/from-csiro-au-ecos-the-state-of-ocean-acidification/" TargetMode="External"/><Relationship Id="rId9" Type="http://schemas.openxmlformats.org/officeDocument/2006/relationships/image" Target="../media/image34.jpeg"/></Relationships>
</file>

<file path=ppt/diagrams/_rels/drawing1.xml.rels><?xml version="1.0" encoding="UTF-8" standalone="yes"?>
<Relationships xmlns="http://schemas.openxmlformats.org/package/2006/relationships"><Relationship Id="rId8" Type="http://schemas.openxmlformats.org/officeDocument/2006/relationships/hyperlink" Target="https://www.dreamstime.com/royalty-free-stock-photo-toxicity-sign-isolated-image6812995" TargetMode="External"/><Relationship Id="rId3" Type="http://schemas.openxmlformats.org/officeDocument/2006/relationships/image" Target="../media/image31.jpeg"/><Relationship Id="rId7" Type="http://schemas.openxmlformats.org/officeDocument/2006/relationships/image" Target="../media/image33.jpeg"/><Relationship Id="rId2" Type="http://schemas.openxmlformats.org/officeDocument/2006/relationships/hyperlink" Target="https://southafricatoday.net/environment/every-sea-turtle-in-global-study-found-to-have-synthetic-fibers-and-microplastics-in-their-guts/" TargetMode="External"/><Relationship Id="rId1" Type="http://schemas.openxmlformats.org/officeDocument/2006/relationships/image" Target="../media/image30.jpeg"/><Relationship Id="rId6" Type="http://schemas.openxmlformats.org/officeDocument/2006/relationships/hyperlink" Target="https://www.flickr.com/photos/conservationbytes/2985051391" TargetMode="External"/><Relationship Id="rId5" Type="http://schemas.openxmlformats.org/officeDocument/2006/relationships/image" Target="../media/image32.jpeg"/><Relationship Id="rId10" Type="http://schemas.openxmlformats.org/officeDocument/2006/relationships/hyperlink" Target="https://earthclinic.com/ailments/lung-cancer-alternative-treatments/" TargetMode="External"/><Relationship Id="rId4" Type="http://schemas.openxmlformats.org/officeDocument/2006/relationships/hyperlink" Target="https://sciencesprings.wordpress.com/2020/11/26/from-csiro-au-ecos-the-state-of-ocean-acidification/" TargetMode="External"/><Relationship Id="rId9" Type="http://schemas.openxmlformats.org/officeDocument/2006/relationships/image" Target="../media/image3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6BE01-B196-4D9C-9279-FA03F224F8D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E"/>
        </a:p>
      </dgm:t>
    </dgm:pt>
    <dgm:pt modelId="{1A96CF00-2A19-4DDD-8566-F5CD758F7588}">
      <dgm:prSet/>
      <dgm:spPr/>
      <dgm:t>
        <a:bodyPr/>
        <a:lstStyle/>
        <a:p>
          <a:r>
            <a:rPr lang="en-IE" b="0" i="0" dirty="0"/>
            <a:t>La </a:t>
          </a:r>
          <a:r>
            <a:rPr lang="en-IE" b="0" i="0" dirty="0" err="1"/>
            <a:t>perte</a:t>
          </a:r>
          <a:r>
            <a:rPr lang="en-IE" b="0" i="0" dirty="0"/>
            <a:t> de </a:t>
          </a:r>
          <a:r>
            <a:rPr lang="en-IE" b="0" i="0" dirty="0" err="1"/>
            <a:t>biodiversité</a:t>
          </a:r>
          <a:endParaRPr lang="en-IE" b="0" dirty="0"/>
        </a:p>
      </dgm:t>
    </dgm:pt>
    <dgm:pt modelId="{E17BBFF0-02F8-4162-BB55-895FC50110F1}" type="parTrans" cxnId="{0E84A0F8-CF2E-4F28-9BCE-B8FFBFD690DE}">
      <dgm:prSet/>
      <dgm:spPr/>
      <dgm:t>
        <a:bodyPr/>
        <a:lstStyle/>
        <a:p>
          <a:endParaRPr lang="en-IE"/>
        </a:p>
      </dgm:t>
    </dgm:pt>
    <dgm:pt modelId="{02BF0868-99E9-4436-97D7-9F0F74BF189A}" type="sibTrans" cxnId="{0E84A0F8-CF2E-4F28-9BCE-B8FFBFD690DE}">
      <dgm:prSet/>
      <dgm:spPr/>
      <dgm:t>
        <a:bodyPr/>
        <a:lstStyle/>
        <a:p>
          <a:endParaRPr lang="en-IE"/>
        </a:p>
      </dgm:t>
    </dgm:pt>
    <dgm:pt modelId="{25BE8329-579A-4B74-B2F2-AE25F676AA34}">
      <dgm:prSet/>
      <dgm:spPr/>
      <dgm:t>
        <a:bodyPr/>
        <a:lstStyle/>
        <a:p>
          <a:r>
            <a:rPr lang="en-IE" dirty="0" err="1"/>
            <a:t>L’acidification</a:t>
          </a:r>
          <a:endParaRPr lang="en-IE" dirty="0"/>
        </a:p>
      </dgm:t>
    </dgm:pt>
    <dgm:pt modelId="{B5F46E3D-FC25-4C47-B2B0-B8140A231F93}" type="parTrans" cxnId="{61E20E52-BE08-4741-AD30-7408FE368BD5}">
      <dgm:prSet/>
      <dgm:spPr/>
      <dgm:t>
        <a:bodyPr/>
        <a:lstStyle/>
        <a:p>
          <a:endParaRPr lang="en-IE"/>
        </a:p>
      </dgm:t>
    </dgm:pt>
    <dgm:pt modelId="{A5BBD837-E5BE-454A-A891-858A7EB193B4}" type="sibTrans" cxnId="{61E20E52-BE08-4741-AD30-7408FE368BD5}">
      <dgm:prSet/>
      <dgm:spPr/>
      <dgm:t>
        <a:bodyPr/>
        <a:lstStyle/>
        <a:p>
          <a:endParaRPr lang="en-IE"/>
        </a:p>
      </dgm:t>
    </dgm:pt>
    <dgm:pt modelId="{7933390D-5D52-4EEB-8984-5497DF7DB599}">
      <dgm:prSet/>
      <dgm:spPr/>
      <dgm:t>
        <a:bodyPr/>
        <a:lstStyle/>
        <a:p>
          <a:r>
            <a:rPr lang="en-IE" dirty="0" err="1"/>
            <a:t>L’eutrophisation</a:t>
          </a:r>
          <a:endParaRPr lang="en-IE" dirty="0"/>
        </a:p>
      </dgm:t>
    </dgm:pt>
    <dgm:pt modelId="{E19EC80E-DBFA-4E23-9DB7-025FB2960DD1}" type="parTrans" cxnId="{B83D8191-5554-4AB9-9EF4-65AF905C5F34}">
      <dgm:prSet/>
      <dgm:spPr/>
      <dgm:t>
        <a:bodyPr/>
        <a:lstStyle/>
        <a:p>
          <a:endParaRPr lang="en-IE"/>
        </a:p>
      </dgm:t>
    </dgm:pt>
    <dgm:pt modelId="{CE2244CC-ADD3-4194-B8F2-CD601CAB6130}" type="sibTrans" cxnId="{B83D8191-5554-4AB9-9EF4-65AF905C5F34}">
      <dgm:prSet/>
      <dgm:spPr/>
      <dgm:t>
        <a:bodyPr/>
        <a:lstStyle/>
        <a:p>
          <a:endParaRPr lang="en-IE"/>
        </a:p>
      </dgm:t>
    </dgm:pt>
    <dgm:pt modelId="{55C6B58D-9C53-4F0E-B0F6-84A2E288646D}">
      <dgm:prSet/>
      <dgm:spPr/>
      <dgm:t>
        <a:bodyPr/>
        <a:lstStyle/>
        <a:p>
          <a:r>
            <a:rPr lang="en-IE" dirty="0"/>
            <a:t>La </a:t>
          </a:r>
          <a:r>
            <a:rPr lang="en-IE" dirty="0" err="1"/>
            <a:t>toxicité</a:t>
          </a:r>
          <a:endParaRPr lang="en-IE" dirty="0"/>
        </a:p>
      </dgm:t>
    </dgm:pt>
    <dgm:pt modelId="{3EF9064C-A51F-497F-B5C0-481054D6AED2}" type="parTrans" cxnId="{15287946-2DED-43B6-9A2E-7927CAF16C18}">
      <dgm:prSet/>
      <dgm:spPr/>
      <dgm:t>
        <a:bodyPr/>
        <a:lstStyle/>
        <a:p>
          <a:endParaRPr lang="en-IE"/>
        </a:p>
      </dgm:t>
    </dgm:pt>
    <dgm:pt modelId="{9CF23DB6-8E5B-445A-A48D-C6420CF1943F}" type="sibTrans" cxnId="{15287946-2DED-43B6-9A2E-7927CAF16C18}">
      <dgm:prSet/>
      <dgm:spPr/>
      <dgm:t>
        <a:bodyPr/>
        <a:lstStyle/>
        <a:p>
          <a:endParaRPr lang="en-IE"/>
        </a:p>
      </dgm:t>
    </dgm:pt>
    <dgm:pt modelId="{A3EA2C73-C417-4697-A96E-42CA18FF1AD2}">
      <dgm:prSet/>
      <dgm:spPr/>
      <dgm:t>
        <a:bodyPr/>
        <a:lstStyle/>
        <a:p>
          <a:r>
            <a:rPr lang="en-IE" dirty="0"/>
            <a:t>La pollution de </a:t>
          </a:r>
          <a:r>
            <a:rPr lang="en-IE" dirty="0" err="1"/>
            <a:t>l’air</a:t>
          </a:r>
          <a:r>
            <a:rPr lang="en-IE" dirty="0"/>
            <a:t>…</a:t>
          </a:r>
        </a:p>
      </dgm:t>
    </dgm:pt>
    <dgm:pt modelId="{365140F7-EFEB-4B3A-9E92-D23C9529D1E0}" type="parTrans" cxnId="{1187D985-DCAD-4C67-B872-75F951CB8D81}">
      <dgm:prSet/>
      <dgm:spPr/>
      <dgm:t>
        <a:bodyPr/>
        <a:lstStyle/>
        <a:p>
          <a:endParaRPr lang="en-IE"/>
        </a:p>
      </dgm:t>
    </dgm:pt>
    <dgm:pt modelId="{AC61BA04-4323-4D6B-BEA4-5A4F767FCB40}" type="sibTrans" cxnId="{1187D985-DCAD-4C67-B872-75F951CB8D81}">
      <dgm:prSet/>
      <dgm:spPr/>
      <dgm:t>
        <a:bodyPr/>
        <a:lstStyle/>
        <a:p>
          <a:endParaRPr lang="en-IE"/>
        </a:p>
      </dgm:t>
    </dgm:pt>
    <dgm:pt modelId="{705062EF-1170-4CFC-BCF0-9D6147E1027F}" type="pres">
      <dgm:prSet presAssocID="{EA46BE01-B196-4D9C-9279-FA03F224F8D7}" presName="linearFlow" presStyleCnt="0">
        <dgm:presLayoutVars>
          <dgm:dir/>
          <dgm:resizeHandles val="exact"/>
        </dgm:presLayoutVars>
      </dgm:prSet>
      <dgm:spPr/>
    </dgm:pt>
    <dgm:pt modelId="{0B458BE7-6F81-4B7A-AD26-44019D396E6E}" type="pres">
      <dgm:prSet presAssocID="{1A96CF00-2A19-4DDD-8566-F5CD758F7588}" presName="composite" presStyleCnt="0"/>
      <dgm:spPr/>
    </dgm:pt>
    <dgm:pt modelId="{BEA37C8D-3916-4B57-A061-37ED5596CF81}" type="pres">
      <dgm:prSet presAssocID="{1A96CF00-2A19-4DDD-8566-F5CD758F7588}" presName="imgShp" presStyleLbl="fgImgPlace1" presStyleIdx="0" presStyleCnt="5"/>
      <dgm:spPr>
        <a:blipFill>
          <a:blip xmlns:r="http://schemas.openxmlformats.org/officeDocument/2006/relationships" r:embed="rId1" cstate="hqprint">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CD2202DD-D9AE-4D1C-A448-9D5D0F52A4BC}" type="pres">
      <dgm:prSet presAssocID="{1A96CF00-2A19-4DDD-8566-F5CD758F7588}" presName="txShp" presStyleLbl="node1" presStyleIdx="0" presStyleCnt="5">
        <dgm:presLayoutVars>
          <dgm:bulletEnabled val="1"/>
        </dgm:presLayoutVars>
      </dgm:prSet>
      <dgm:spPr/>
    </dgm:pt>
    <dgm:pt modelId="{65002D66-8041-4ACF-8E21-53A8803DEACB}" type="pres">
      <dgm:prSet presAssocID="{02BF0868-99E9-4436-97D7-9F0F74BF189A}" presName="spacing" presStyleCnt="0"/>
      <dgm:spPr/>
    </dgm:pt>
    <dgm:pt modelId="{34507AAF-49FB-4F3B-9E47-2A066C292D55}" type="pres">
      <dgm:prSet presAssocID="{25BE8329-579A-4B74-B2F2-AE25F676AA34}" presName="composite" presStyleCnt="0"/>
      <dgm:spPr/>
    </dgm:pt>
    <dgm:pt modelId="{D54A55D0-D6CA-447F-97EE-B68F3051CE68}" type="pres">
      <dgm:prSet presAssocID="{25BE8329-579A-4B74-B2F2-AE25F676AA34}" presName="imgShp" presStyleLbl="fgImgPlace1" presStyleIdx="1" presStyleCnt="5"/>
      <dgm:spPr>
        <a:blipFill>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dgm:spPr>
    </dgm:pt>
    <dgm:pt modelId="{5B5F02DA-B864-4164-8572-3507D746B6A7}" type="pres">
      <dgm:prSet presAssocID="{25BE8329-579A-4B74-B2F2-AE25F676AA34}" presName="txShp" presStyleLbl="node1" presStyleIdx="1" presStyleCnt="5">
        <dgm:presLayoutVars>
          <dgm:bulletEnabled val="1"/>
        </dgm:presLayoutVars>
      </dgm:prSet>
      <dgm:spPr/>
    </dgm:pt>
    <dgm:pt modelId="{E1A41B08-9DF9-4ECD-9035-4CDC49A45826}" type="pres">
      <dgm:prSet presAssocID="{A5BBD837-E5BE-454A-A891-858A7EB193B4}" presName="spacing" presStyleCnt="0"/>
      <dgm:spPr/>
    </dgm:pt>
    <dgm:pt modelId="{349CCC49-4969-4DF9-82C8-8105C31D2398}" type="pres">
      <dgm:prSet presAssocID="{7933390D-5D52-4EEB-8984-5497DF7DB599}" presName="composite" presStyleCnt="0"/>
      <dgm:spPr/>
    </dgm:pt>
    <dgm:pt modelId="{34BA269F-42DA-4508-A8F5-4BCEEB7767EA}" type="pres">
      <dgm:prSet presAssocID="{7933390D-5D52-4EEB-8984-5497DF7DB599}" presName="imgShp" presStyleLbl="fgImgPlace1" presStyleIdx="2" presStyleCnt="5"/>
      <dgm:spPr>
        <a:blipFill>
          <a:blip xmlns:r="http://schemas.openxmlformats.org/officeDocument/2006/relationships"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pt>
    <dgm:pt modelId="{CA302C15-FB08-4C61-8443-28E454E3BF3D}" type="pres">
      <dgm:prSet presAssocID="{7933390D-5D52-4EEB-8984-5497DF7DB599}" presName="txShp" presStyleLbl="node1" presStyleIdx="2" presStyleCnt="5">
        <dgm:presLayoutVars>
          <dgm:bulletEnabled val="1"/>
        </dgm:presLayoutVars>
      </dgm:prSet>
      <dgm:spPr/>
    </dgm:pt>
    <dgm:pt modelId="{DB8DE14E-C566-451E-8EAD-015D84AEB6E8}" type="pres">
      <dgm:prSet presAssocID="{CE2244CC-ADD3-4194-B8F2-CD601CAB6130}" presName="spacing" presStyleCnt="0"/>
      <dgm:spPr/>
    </dgm:pt>
    <dgm:pt modelId="{EEC88EED-37A6-433F-A986-162A4F1C1F09}" type="pres">
      <dgm:prSet presAssocID="{55C6B58D-9C53-4F0E-B0F6-84A2E288646D}" presName="composite" presStyleCnt="0"/>
      <dgm:spPr/>
    </dgm:pt>
    <dgm:pt modelId="{B4A050B7-17CB-445C-88D9-C0D50F50DFE2}" type="pres">
      <dgm:prSet presAssocID="{55C6B58D-9C53-4F0E-B0F6-84A2E288646D}" presName="imgShp" presStyleLbl="fgImgPlace1" presStyleIdx="3" presStyleCnt="5"/>
      <dgm:spPr>
        <a:blipFill>
          <a:blip xmlns:r="http://schemas.openxmlformats.org/officeDocument/2006/relationships"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dgm:spPr>
    </dgm:pt>
    <dgm:pt modelId="{2A4F8935-ED42-42FE-ACFB-FFC1B6EFE0F1}" type="pres">
      <dgm:prSet presAssocID="{55C6B58D-9C53-4F0E-B0F6-84A2E288646D}" presName="txShp" presStyleLbl="node1" presStyleIdx="3" presStyleCnt="5">
        <dgm:presLayoutVars>
          <dgm:bulletEnabled val="1"/>
        </dgm:presLayoutVars>
      </dgm:prSet>
      <dgm:spPr/>
    </dgm:pt>
    <dgm:pt modelId="{AC1DBEBA-3088-46A6-9C72-E0987BF64683}" type="pres">
      <dgm:prSet presAssocID="{9CF23DB6-8E5B-445A-A48D-C6420CF1943F}" presName="spacing" presStyleCnt="0"/>
      <dgm:spPr/>
    </dgm:pt>
    <dgm:pt modelId="{C2D4CD3E-B44E-45A2-A390-A69501456A94}" type="pres">
      <dgm:prSet presAssocID="{A3EA2C73-C417-4697-A96E-42CA18FF1AD2}" presName="composite" presStyleCnt="0"/>
      <dgm:spPr/>
    </dgm:pt>
    <dgm:pt modelId="{3437D3CA-6B29-4C96-BC35-0B622B3D9B20}" type="pres">
      <dgm:prSet presAssocID="{A3EA2C73-C417-4697-A96E-42CA18FF1AD2}" presName="imgShp" presStyleLbl="fgImgPlace1" presStyleIdx="4" presStyleCnt="5"/>
      <dgm:spPr>
        <a:blipFill>
          <a:blip xmlns:r="http://schemas.openxmlformats.org/officeDocument/2006/relationships"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rcRect/>
          <a:stretch>
            <a:fillRect/>
          </a:stretch>
        </a:blipFill>
      </dgm:spPr>
    </dgm:pt>
    <dgm:pt modelId="{27F49F3B-B539-4F60-9A5B-F52059FE94B3}" type="pres">
      <dgm:prSet presAssocID="{A3EA2C73-C417-4697-A96E-42CA18FF1AD2}" presName="txShp" presStyleLbl="node1" presStyleIdx="4" presStyleCnt="5">
        <dgm:presLayoutVars>
          <dgm:bulletEnabled val="1"/>
        </dgm:presLayoutVars>
      </dgm:prSet>
      <dgm:spPr/>
    </dgm:pt>
  </dgm:ptLst>
  <dgm:cxnLst>
    <dgm:cxn modelId="{88B55110-37FA-4E76-A04B-54E2495A7830}" type="presOf" srcId="{55C6B58D-9C53-4F0E-B0F6-84A2E288646D}" destId="{2A4F8935-ED42-42FE-ACFB-FFC1B6EFE0F1}" srcOrd="0" destOrd="0" presId="urn:microsoft.com/office/officeart/2005/8/layout/vList3"/>
    <dgm:cxn modelId="{099A3E20-DF76-4C75-8743-1F45D32EE394}" type="presOf" srcId="{25BE8329-579A-4B74-B2F2-AE25F676AA34}" destId="{5B5F02DA-B864-4164-8572-3507D746B6A7}" srcOrd="0" destOrd="0" presId="urn:microsoft.com/office/officeart/2005/8/layout/vList3"/>
    <dgm:cxn modelId="{4A51ED5C-2F09-4199-90A7-ABDB26480EDB}" type="presOf" srcId="{A3EA2C73-C417-4697-A96E-42CA18FF1AD2}" destId="{27F49F3B-B539-4F60-9A5B-F52059FE94B3}" srcOrd="0" destOrd="0" presId="urn:microsoft.com/office/officeart/2005/8/layout/vList3"/>
    <dgm:cxn modelId="{15287946-2DED-43B6-9A2E-7927CAF16C18}" srcId="{EA46BE01-B196-4D9C-9279-FA03F224F8D7}" destId="{55C6B58D-9C53-4F0E-B0F6-84A2E288646D}" srcOrd="3" destOrd="0" parTransId="{3EF9064C-A51F-497F-B5C0-481054D6AED2}" sibTransId="{9CF23DB6-8E5B-445A-A48D-C6420CF1943F}"/>
    <dgm:cxn modelId="{61E20E52-BE08-4741-AD30-7408FE368BD5}" srcId="{EA46BE01-B196-4D9C-9279-FA03F224F8D7}" destId="{25BE8329-579A-4B74-B2F2-AE25F676AA34}" srcOrd="1" destOrd="0" parTransId="{B5F46E3D-FC25-4C47-B2B0-B8140A231F93}" sibTransId="{A5BBD837-E5BE-454A-A891-858A7EB193B4}"/>
    <dgm:cxn modelId="{1187D985-DCAD-4C67-B872-75F951CB8D81}" srcId="{EA46BE01-B196-4D9C-9279-FA03F224F8D7}" destId="{A3EA2C73-C417-4697-A96E-42CA18FF1AD2}" srcOrd="4" destOrd="0" parTransId="{365140F7-EFEB-4B3A-9E92-D23C9529D1E0}" sibTransId="{AC61BA04-4323-4D6B-BEA4-5A4F767FCB40}"/>
    <dgm:cxn modelId="{B83D8191-5554-4AB9-9EF4-65AF905C5F34}" srcId="{EA46BE01-B196-4D9C-9279-FA03F224F8D7}" destId="{7933390D-5D52-4EEB-8984-5497DF7DB599}" srcOrd="2" destOrd="0" parTransId="{E19EC80E-DBFA-4E23-9DB7-025FB2960DD1}" sibTransId="{CE2244CC-ADD3-4194-B8F2-CD601CAB6130}"/>
    <dgm:cxn modelId="{3D8509E0-0051-44E2-9BFC-C58F47250127}" type="presOf" srcId="{7933390D-5D52-4EEB-8984-5497DF7DB599}" destId="{CA302C15-FB08-4C61-8443-28E454E3BF3D}" srcOrd="0" destOrd="0" presId="urn:microsoft.com/office/officeart/2005/8/layout/vList3"/>
    <dgm:cxn modelId="{F1DDA1E3-5947-45E5-9195-FF4EE2D237C6}" type="presOf" srcId="{EA46BE01-B196-4D9C-9279-FA03F224F8D7}" destId="{705062EF-1170-4CFC-BCF0-9D6147E1027F}" srcOrd="0" destOrd="0" presId="urn:microsoft.com/office/officeart/2005/8/layout/vList3"/>
    <dgm:cxn modelId="{0E84A0F8-CF2E-4F28-9BCE-B8FFBFD690DE}" srcId="{EA46BE01-B196-4D9C-9279-FA03F224F8D7}" destId="{1A96CF00-2A19-4DDD-8566-F5CD758F7588}" srcOrd="0" destOrd="0" parTransId="{E17BBFF0-02F8-4162-BB55-895FC50110F1}" sibTransId="{02BF0868-99E9-4436-97D7-9F0F74BF189A}"/>
    <dgm:cxn modelId="{9C6577FB-9230-4669-AD0B-C57C450EBADE}" type="presOf" srcId="{1A96CF00-2A19-4DDD-8566-F5CD758F7588}" destId="{CD2202DD-D9AE-4D1C-A448-9D5D0F52A4BC}" srcOrd="0" destOrd="0" presId="urn:microsoft.com/office/officeart/2005/8/layout/vList3"/>
    <dgm:cxn modelId="{E3A0B62B-2CFE-406C-8D7A-BEEA43BF0DCD}" type="presParOf" srcId="{705062EF-1170-4CFC-BCF0-9D6147E1027F}" destId="{0B458BE7-6F81-4B7A-AD26-44019D396E6E}" srcOrd="0" destOrd="0" presId="urn:microsoft.com/office/officeart/2005/8/layout/vList3"/>
    <dgm:cxn modelId="{48D1181D-7DAF-4A4A-8A29-B7CB3C71615F}" type="presParOf" srcId="{0B458BE7-6F81-4B7A-AD26-44019D396E6E}" destId="{BEA37C8D-3916-4B57-A061-37ED5596CF81}" srcOrd="0" destOrd="0" presId="urn:microsoft.com/office/officeart/2005/8/layout/vList3"/>
    <dgm:cxn modelId="{6754CDC4-3C6D-475F-A54E-9D18D0F1F828}" type="presParOf" srcId="{0B458BE7-6F81-4B7A-AD26-44019D396E6E}" destId="{CD2202DD-D9AE-4D1C-A448-9D5D0F52A4BC}" srcOrd="1" destOrd="0" presId="urn:microsoft.com/office/officeart/2005/8/layout/vList3"/>
    <dgm:cxn modelId="{3F669C43-0DFF-43AD-B676-754BAE7F9C65}" type="presParOf" srcId="{705062EF-1170-4CFC-BCF0-9D6147E1027F}" destId="{65002D66-8041-4ACF-8E21-53A8803DEACB}" srcOrd="1" destOrd="0" presId="urn:microsoft.com/office/officeart/2005/8/layout/vList3"/>
    <dgm:cxn modelId="{ECFCF717-3C6D-4EA6-B051-FEA0D0CCB3D4}" type="presParOf" srcId="{705062EF-1170-4CFC-BCF0-9D6147E1027F}" destId="{34507AAF-49FB-4F3B-9E47-2A066C292D55}" srcOrd="2" destOrd="0" presId="urn:microsoft.com/office/officeart/2005/8/layout/vList3"/>
    <dgm:cxn modelId="{77686D0E-32A4-45D2-91E8-22A42A4F352B}" type="presParOf" srcId="{34507AAF-49FB-4F3B-9E47-2A066C292D55}" destId="{D54A55D0-D6CA-447F-97EE-B68F3051CE68}" srcOrd="0" destOrd="0" presId="urn:microsoft.com/office/officeart/2005/8/layout/vList3"/>
    <dgm:cxn modelId="{930E5618-8280-4377-88AA-B4F717E0CAD0}" type="presParOf" srcId="{34507AAF-49FB-4F3B-9E47-2A066C292D55}" destId="{5B5F02DA-B864-4164-8572-3507D746B6A7}" srcOrd="1" destOrd="0" presId="urn:microsoft.com/office/officeart/2005/8/layout/vList3"/>
    <dgm:cxn modelId="{6E0CCC7A-F368-4610-8EE4-D13A54C2B14F}" type="presParOf" srcId="{705062EF-1170-4CFC-BCF0-9D6147E1027F}" destId="{E1A41B08-9DF9-4ECD-9035-4CDC49A45826}" srcOrd="3" destOrd="0" presId="urn:microsoft.com/office/officeart/2005/8/layout/vList3"/>
    <dgm:cxn modelId="{0BC0A3EB-5EA3-47B1-9333-1C84F43BE433}" type="presParOf" srcId="{705062EF-1170-4CFC-BCF0-9D6147E1027F}" destId="{349CCC49-4969-4DF9-82C8-8105C31D2398}" srcOrd="4" destOrd="0" presId="urn:microsoft.com/office/officeart/2005/8/layout/vList3"/>
    <dgm:cxn modelId="{213F603B-B96D-4F67-8018-E0D5C4BBA12A}" type="presParOf" srcId="{349CCC49-4969-4DF9-82C8-8105C31D2398}" destId="{34BA269F-42DA-4508-A8F5-4BCEEB7767EA}" srcOrd="0" destOrd="0" presId="urn:microsoft.com/office/officeart/2005/8/layout/vList3"/>
    <dgm:cxn modelId="{6C1D2965-B70E-4497-8BD3-8383D497EB55}" type="presParOf" srcId="{349CCC49-4969-4DF9-82C8-8105C31D2398}" destId="{CA302C15-FB08-4C61-8443-28E454E3BF3D}" srcOrd="1" destOrd="0" presId="urn:microsoft.com/office/officeart/2005/8/layout/vList3"/>
    <dgm:cxn modelId="{F5562AC6-0E14-457D-99D2-66015D631A5C}" type="presParOf" srcId="{705062EF-1170-4CFC-BCF0-9D6147E1027F}" destId="{DB8DE14E-C566-451E-8EAD-015D84AEB6E8}" srcOrd="5" destOrd="0" presId="urn:microsoft.com/office/officeart/2005/8/layout/vList3"/>
    <dgm:cxn modelId="{9D7287BF-F62D-4BEA-9BFD-28B6B3E289B7}" type="presParOf" srcId="{705062EF-1170-4CFC-BCF0-9D6147E1027F}" destId="{EEC88EED-37A6-433F-A986-162A4F1C1F09}" srcOrd="6" destOrd="0" presId="urn:microsoft.com/office/officeart/2005/8/layout/vList3"/>
    <dgm:cxn modelId="{435D1A5C-5E7B-463B-BC82-476E954DCD19}" type="presParOf" srcId="{EEC88EED-37A6-433F-A986-162A4F1C1F09}" destId="{B4A050B7-17CB-445C-88D9-C0D50F50DFE2}" srcOrd="0" destOrd="0" presId="urn:microsoft.com/office/officeart/2005/8/layout/vList3"/>
    <dgm:cxn modelId="{7058BA1C-B036-4170-80D9-CAF71BA3AECD}" type="presParOf" srcId="{EEC88EED-37A6-433F-A986-162A4F1C1F09}" destId="{2A4F8935-ED42-42FE-ACFB-FFC1B6EFE0F1}" srcOrd="1" destOrd="0" presId="urn:microsoft.com/office/officeart/2005/8/layout/vList3"/>
    <dgm:cxn modelId="{0EEA0F2B-F191-4081-AFDF-97DA2C85EAAD}" type="presParOf" srcId="{705062EF-1170-4CFC-BCF0-9D6147E1027F}" destId="{AC1DBEBA-3088-46A6-9C72-E0987BF64683}" srcOrd="7" destOrd="0" presId="urn:microsoft.com/office/officeart/2005/8/layout/vList3"/>
    <dgm:cxn modelId="{FA65CE85-DF71-4156-A9EE-ED9100666FD3}" type="presParOf" srcId="{705062EF-1170-4CFC-BCF0-9D6147E1027F}" destId="{C2D4CD3E-B44E-45A2-A390-A69501456A94}" srcOrd="8" destOrd="0" presId="urn:microsoft.com/office/officeart/2005/8/layout/vList3"/>
    <dgm:cxn modelId="{D556E29F-264E-467E-892A-9C7A272BD14D}" type="presParOf" srcId="{C2D4CD3E-B44E-45A2-A390-A69501456A94}" destId="{3437D3CA-6B29-4C96-BC35-0B622B3D9B20}" srcOrd="0" destOrd="0" presId="urn:microsoft.com/office/officeart/2005/8/layout/vList3"/>
    <dgm:cxn modelId="{A6D3EB30-2004-4AE0-9CB0-F94F3A807A31}" type="presParOf" srcId="{C2D4CD3E-B44E-45A2-A390-A69501456A94}" destId="{27F49F3B-B539-4F60-9A5B-F52059FE94B3}"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C9009F-A865-493F-BC20-C4D0E17898D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E"/>
        </a:p>
      </dgm:t>
    </dgm:pt>
    <dgm:pt modelId="{8414A560-4616-4CEA-8417-2DD6B2D2859D}">
      <dgm:prSet/>
      <dgm:spPr/>
      <dgm:t>
        <a:bodyPr/>
        <a:lstStyle/>
        <a:p>
          <a:r>
            <a:rPr lang="fr-FR" dirty="0"/>
            <a:t>L’énergie qui est utilisée ailleurs pour répondre à notre consommation domestique est appelée « énergie grise »</a:t>
          </a:r>
          <a:endParaRPr lang="en-IE" dirty="0"/>
        </a:p>
      </dgm:t>
    </dgm:pt>
    <dgm:pt modelId="{ED38ADE8-4BFD-42D6-84D3-5A6445F60CD3}" type="parTrans" cxnId="{2B2CA090-5BF0-497E-874F-D5A44857A362}">
      <dgm:prSet/>
      <dgm:spPr/>
      <dgm:t>
        <a:bodyPr/>
        <a:lstStyle/>
        <a:p>
          <a:endParaRPr lang="en-IE"/>
        </a:p>
      </dgm:t>
    </dgm:pt>
    <dgm:pt modelId="{5B57AD00-85DA-41BF-A1D4-CEA935315289}" type="sibTrans" cxnId="{2B2CA090-5BF0-497E-874F-D5A44857A362}">
      <dgm:prSet/>
      <dgm:spPr/>
      <dgm:t>
        <a:bodyPr/>
        <a:lstStyle/>
        <a:p>
          <a:endParaRPr lang="en-IE"/>
        </a:p>
      </dgm:t>
    </dgm:pt>
    <dgm:pt modelId="{C19309ED-94F6-46AC-AEE3-C6391EDCC94E}">
      <dgm:prSet/>
      <dgm:spPr/>
      <dgm:t>
        <a:bodyPr/>
        <a:lstStyle/>
        <a:p>
          <a:pPr>
            <a:buNone/>
          </a:pPr>
          <a:r>
            <a:rPr lang="fr-FR" dirty="0"/>
            <a:t>Par notre consommation, nous utilisons plus d’énergie que notre consommation directe</a:t>
          </a:r>
          <a:endParaRPr lang="en-IE" dirty="0"/>
        </a:p>
      </dgm:t>
    </dgm:pt>
    <dgm:pt modelId="{E880D946-319C-4CF2-8488-1896CC117A77}" type="parTrans" cxnId="{6683CCEE-3C1C-4024-9D40-7CECF55B5FDF}">
      <dgm:prSet/>
      <dgm:spPr/>
      <dgm:t>
        <a:bodyPr/>
        <a:lstStyle/>
        <a:p>
          <a:endParaRPr lang="en-IE"/>
        </a:p>
      </dgm:t>
    </dgm:pt>
    <dgm:pt modelId="{5883CB98-21EC-4527-BF8E-8E890DAC48DE}" type="sibTrans" cxnId="{6683CCEE-3C1C-4024-9D40-7CECF55B5FDF}">
      <dgm:prSet/>
      <dgm:spPr/>
      <dgm:t>
        <a:bodyPr/>
        <a:lstStyle/>
        <a:p>
          <a:endParaRPr lang="en-IE"/>
        </a:p>
      </dgm:t>
    </dgm:pt>
    <dgm:pt modelId="{C5A82B0E-1AF6-4902-B53D-D2B5D18B5579}" type="pres">
      <dgm:prSet presAssocID="{6FC9009F-A865-493F-BC20-C4D0E17898DA}" presName="diagram" presStyleCnt="0">
        <dgm:presLayoutVars>
          <dgm:dir/>
          <dgm:resizeHandles val="exact"/>
        </dgm:presLayoutVars>
      </dgm:prSet>
      <dgm:spPr/>
    </dgm:pt>
    <dgm:pt modelId="{FE39ACF0-1A8E-4ADA-BD7A-68C13D202D8D}" type="pres">
      <dgm:prSet presAssocID="{C19309ED-94F6-46AC-AEE3-C6391EDCC94E}" presName="node" presStyleLbl="node1" presStyleIdx="0" presStyleCnt="2">
        <dgm:presLayoutVars>
          <dgm:bulletEnabled val="1"/>
        </dgm:presLayoutVars>
      </dgm:prSet>
      <dgm:spPr/>
    </dgm:pt>
    <dgm:pt modelId="{EDB9004A-0AB2-4680-A241-6F3B30359B0C}" type="pres">
      <dgm:prSet presAssocID="{5883CB98-21EC-4527-BF8E-8E890DAC48DE}" presName="sibTrans" presStyleCnt="0"/>
      <dgm:spPr/>
    </dgm:pt>
    <dgm:pt modelId="{95F770F3-CCB7-4260-AE59-48ACA5412FA4}" type="pres">
      <dgm:prSet presAssocID="{8414A560-4616-4CEA-8417-2DD6B2D2859D}" presName="node" presStyleLbl="node1" presStyleIdx="1" presStyleCnt="2">
        <dgm:presLayoutVars>
          <dgm:bulletEnabled val="1"/>
        </dgm:presLayoutVars>
      </dgm:prSet>
      <dgm:spPr/>
    </dgm:pt>
  </dgm:ptLst>
  <dgm:cxnLst>
    <dgm:cxn modelId="{40770126-0483-409B-8E39-DDEF142EA153}" type="presOf" srcId="{C19309ED-94F6-46AC-AEE3-C6391EDCC94E}" destId="{FE39ACF0-1A8E-4ADA-BD7A-68C13D202D8D}" srcOrd="0" destOrd="0" presId="urn:microsoft.com/office/officeart/2005/8/layout/default"/>
    <dgm:cxn modelId="{2B2CA090-5BF0-497E-874F-D5A44857A362}" srcId="{6FC9009F-A865-493F-BC20-C4D0E17898DA}" destId="{8414A560-4616-4CEA-8417-2DD6B2D2859D}" srcOrd="1" destOrd="0" parTransId="{ED38ADE8-4BFD-42D6-84D3-5A6445F60CD3}" sibTransId="{5B57AD00-85DA-41BF-A1D4-CEA935315289}"/>
    <dgm:cxn modelId="{4C636AA0-8D9D-425A-A0B9-3DF74334B791}" type="presOf" srcId="{6FC9009F-A865-493F-BC20-C4D0E17898DA}" destId="{C5A82B0E-1AF6-4902-B53D-D2B5D18B5579}" srcOrd="0" destOrd="0" presId="urn:microsoft.com/office/officeart/2005/8/layout/default"/>
    <dgm:cxn modelId="{6D1E90C4-8E5D-42FF-ACD3-0806356D1536}" type="presOf" srcId="{8414A560-4616-4CEA-8417-2DD6B2D2859D}" destId="{95F770F3-CCB7-4260-AE59-48ACA5412FA4}" srcOrd="0" destOrd="0" presId="urn:microsoft.com/office/officeart/2005/8/layout/default"/>
    <dgm:cxn modelId="{6683CCEE-3C1C-4024-9D40-7CECF55B5FDF}" srcId="{6FC9009F-A865-493F-BC20-C4D0E17898DA}" destId="{C19309ED-94F6-46AC-AEE3-C6391EDCC94E}" srcOrd="0" destOrd="0" parTransId="{E880D946-319C-4CF2-8488-1896CC117A77}" sibTransId="{5883CB98-21EC-4527-BF8E-8E890DAC48DE}"/>
    <dgm:cxn modelId="{FFD2271C-D7E7-45AB-9A24-BE66D58AA318}" type="presParOf" srcId="{C5A82B0E-1AF6-4902-B53D-D2B5D18B5579}" destId="{FE39ACF0-1A8E-4ADA-BD7A-68C13D202D8D}" srcOrd="0" destOrd="0" presId="urn:microsoft.com/office/officeart/2005/8/layout/default"/>
    <dgm:cxn modelId="{316D9D51-9D29-422A-9637-99F263C9AD46}" type="presParOf" srcId="{C5A82B0E-1AF6-4902-B53D-D2B5D18B5579}" destId="{EDB9004A-0AB2-4680-A241-6F3B30359B0C}" srcOrd="1" destOrd="0" presId="urn:microsoft.com/office/officeart/2005/8/layout/default"/>
    <dgm:cxn modelId="{8C4540FA-243C-4AFC-A6C0-4A8234430C58}" type="presParOf" srcId="{C5A82B0E-1AF6-4902-B53D-D2B5D18B5579}" destId="{95F770F3-CCB7-4260-AE59-48ACA5412FA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202DD-D9AE-4D1C-A448-9D5D0F52A4BC}">
      <dsp:nvSpPr>
        <dsp:cNvPr id="0" name=""/>
        <dsp:cNvSpPr/>
      </dsp:nvSpPr>
      <dsp:spPr>
        <a:xfrm rot="10800000">
          <a:off x="1030467" y="2508"/>
          <a:ext cx="3533033" cy="56227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946" tIns="83820" rIns="156464" bIns="83820" numCol="1" spcCol="1270" anchor="ctr" anchorCtr="0">
          <a:noAutofit/>
        </a:bodyPr>
        <a:lstStyle/>
        <a:p>
          <a:pPr marL="0" lvl="0" indent="0" algn="ctr" defTabSz="977900">
            <a:lnSpc>
              <a:spcPct val="90000"/>
            </a:lnSpc>
            <a:spcBef>
              <a:spcPct val="0"/>
            </a:spcBef>
            <a:spcAft>
              <a:spcPct val="35000"/>
            </a:spcAft>
            <a:buNone/>
          </a:pPr>
          <a:r>
            <a:rPr lang="en-IE" sz="2200" b="0" i="0" kern="1200" dirty="0"/>
            <a:t>La </a:t>
          </a:r>
          <a:r>
            <a:rPr lang="en-IE" sz="2200" b="0" i="0" kern="1200" dirty="0" err="1"/>
            <a:t>perte</a:t>
          </a:r>
          <a:r>
            <a:rPr lang="en-IE" sz="2200" b="0" i="0" kern="1200" dirty="0"/>
            <a:t> de </a:t>
          </a:r>
          <a:r>
            <a:rPr lang="en-IE" sz="2200" b="0" i="0" kern="1200" dirty="0" err="1"/>
            <a:t>biodiversité</a:t>
          </a:r>
          <a:endParaRPr lang="en-IE" sz="2200" b="0" kern="1200" dirty="0"/>
        </a:p>
      </dsp:txBody>
      <dsp:txXfrm rot="10800000">
        <a:off x="1171034" y="2508"/>
        <a:ext cx="3392466" cy="562270"/>
      </dsp:txXfrm>
    </dsp:sp>
    <dsp:sp modelId="{BEA37C8D-3916-4B57-A061-37ED5596CF81}">
      <dsp:nvSpPr>
        <dsp:cNvPr id="0" name=""/>
        <dsp:cNvSpPr/>
      </dsp:nvSpPr>
      <dsp:spPr>
        <a:xfrm>
          <a:off x="749331" y="2508"/>
          <a:ext cx="562270" cy="562270"/>
        </a:xfrm>
        <a:prstGeom prst="ellipse">
          <a:avLst/>
        </a:prstGeom>
        <a:blipFill>
          <a:blip xmlns:r="http://schemas.openxmlformats.org/officeDocument/2006/relationships" r:embed="rId1" cstate="hqprint">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5F02DA-B864-4164-8572-3507D746B6A7}">
      <dsp:nvSpPr>
        <dsp:cNvPr id="0" name=""/>
        <dsp:cNvSpPr/>
      </dsp:nvSpPr>
      <dsp:spPr>
        <a:xfrm rot="10800000">
          <a:off x="1030467" y="732620"/>
          <a:ext cx="3533033" cy="56227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946" tIns="83820" rIns="156464" bIns="83820" numCol="1" spcCol="1270" anchor="ctr" anchorCtr="0">
          <a:noAutofit/>
        </a:bodyPr>
        <a:lstStyle/>
        <a:p>
          <a:pPr marL="0" lvl="0" indent="0" algn="ctr" defTabSz="977900">
            <a:lnSpc>
              <a:spcPct val="90000"/>
            </a:lnSpc>
            <a:spcBef>
              <a:spcPct val="0"/>
            </a:spcBef>
            <a:spcAft>
              <a:spcPct val="35000"/>
            </a:spcAft>
            <a:buNone/>
          </a:pPr>
          <a:r>
            <a:rPr lang="en-IE" sz="2200" kern="1200" dirty="0" err="1"/>
            <a:t>L’acidification</a:t>
          </a:r>
          <a:endParaRPr lang="en-IE" sz="2200" kern="1200" dirty="0"/>
        </a:p>
      </dsp:txBody>
      <dsp:txXfrm rot="10800000">
        <a:off x="1171034" y="732620"/>
        <a:ext cx="3392466" cy="562270"/>
      </dsp:txXfrm>
    </dsp:sp>
    <dsp:sp modelId="{D54A55D0-D6CA-447F-97EE-B68F3051CE68}">
      <dsp:nvSpPr>
        <dsp:cNvPr id="0" name=""/>
        <dsp:cNvSpPr/>
      </dsp:nvSpPr>
      <dsp:spPr>
        <a:xfrm>
          <a:off x="749331" y="732620"/>
          <a:ext cx="562270" cy="562270"/>
        </a:xfrm>
        <a:prstGeom prst="ellipse">
          <a:avLst/>
        </a:prstGeom>
        <a:blipFill>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02C15-FB08-4C61-8443-28E454E3BF3D}">
      <dsp:nvSpPr>
        <dsp:cNvPr id="0" name=""/>
        <dsp:cNvSpPr/>
      </dsp:nvSpPr>
      <dsp:spPr>
        <a:xfrm rot="10800000">
          <a:off x="1030467" y="1462733"/>
          <a:ext cx="3533033" cy="56227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946" tIns="83820" rIns="156464" bIns="83820" numCol="1" spcCol="1270" anchor="ctr" anchorCtr="0">
          <a:noAutofit/>
        </a:bodyPr>
        <a:lstStyle/>
        <a:p>
          <a:pPr marL="0" lvl="0" indent="0" algn="ctr" defTabSz="977900">
            <a:lnSpc>
              <a:spcPct val="90000"/>
            </a:lnSpc>
            <a:spcBef>
              <a:spcPct val="0"/>
            </a:spcBef>
            <a:spcAft>
              <a:spcPct val="35000"/>
            </a:spcAft>
            <a:buNone/>
          </a:pPr>
          <a:r>
            <a:rPr lang="en-IE" sz="2200" kern="1200" dirty="0" err="1"/>
            <a:t>L’eutrophisation</a:t>
          </a:r>
          <a:endParaRPr lang="en-IE" sz="2200" kern="1200" dirty="0"/>
        </a:p>
      </dsp:txBody>
      <dsp:txXfrm rot="10800000">
        <a:off x="1171034" y="1462733"/>
        <a:ext cx="3392466" cy="562270"/>
      </dsp:txXfrm>
    </dsp:sp>
    <dsp:sp modelId="{34BA269F-42DA-4508-A8F5-4BCEEB7767EA}">
      <dsp:nvSpPr>
        <dsp:cNvPr id="0" name=""/>
        <dsp:cNvSpPr/>
      </dsp:nvSpPr>
      <dsp:spPr>
        <a:xfrm>
          <a:off x="749331" y="1462733"/>
          <a:ext cx="562270" cy="562270"/>
        </a:xfrm>
        <a:prstGeom prst="ellipse">
          <a:avLst/>
        </a:prstGeom>
        <a:blipFill>
          <a:blip xmlns:r="http://schemas.openxmlformats.org/officeDocument/2006/relationships"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4F8935-ED42-42FE-ACFB-FFC1B6EFE0F1}">
      <dsp:nvSpPr>
        <dsp:cNvPr id="0" name=""/>
        <dsp:cNvSpPr/>
      </dsp:nvSpPr>
      <dsp:spPr>
        <a:xfrm rot="10800000">
          <a:off x="1030467" y="2192845"/>
          <a:ext cx="3533033" cy="56227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946" tIns="83820" rIns="156464" bIns="83820" numCol="1" spcCol="1270" anchor="ctr" anchorCtr="0">
          <a:noAutofit/>
        </a:bodyPr>
        <a:lstStyle/>
        <a:p>
          <a:pPr marL="0" lvl="0" indent="0" algn="ctr" defTabSz="977900">
            <a:lnSpc>
              <a:spcPct val="90000"/>
            </a:lnSpc>
            <a:spcBef>
              <a:spcPct val="0"/>
            </a:spcBef>
            <a:spcAft>
              <a:spcPct val="35000"/>
            </a:spcAft>
            <a:buNone/>
          </a:pPr>
          <a:r>
            <a:rPr lang="en-IE" sz="2200" kern="1200" dirty="0"/>
            <a:t>La </a:t>
          </a:r>
          <a:r>
            <a:rPr lang="en-IE" sz="2200" kern="1200" dirty="0" err="1"/>
            <a:t>toxicité</a:t>
          </a:r>
          <a:endParaRPr lang="en-IE" sz="2200" kern="1200" dirty="0"/>
        </a:p>
      </dsp:txBody>
      <dsp:txXfrm rot="10800000">
        <a:off x="1171034" y="2192845"/>
        <a:ext cx="3392466" cy="562270"/>
      </dsp:txXfrm>
    </dsp:sp>
    <dsp:sp modelId="{B4A050B7-17CB-445C-88D9-C0D50F50DFE2}">
      <dsp:nvSpPr>
        <dsp:cNvPr id="0" name=""/>
        <dsp:cNvSpPr/>
      </dsp:nvSpPr>
      <dsp:spPr>
        <a:xfrm>
          <a:off x="749331" y="2192845"/>
          <a:ext cx="562270" cy="562270"/>
        </a:xfrm>
        <a:prstGeom prst="ellipse">
          <a:avLst/>
        </a:prstGeom>
        <a:blipFill>
          <a:blip xmlns:r="http://schemas.openxmlformats.org/officeDocument/2006/relationships"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F49F3B-B539-4F60-9A5B-F52059FE94B3}">
      <dsp:nvSpPr>
        <dsp:cNvPr id="0" name=""/>
        <dsp:cNvSpPr/>
      </dsp:nvSpPr>
      <dsp:spPr>
        <a:xfrm rot="10800000">
          <a:off x="1030467" y="2922958"/>
          <a:ext cx="3533033" cy="56227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946" tIns="83820" rIns="156464" bIns="83820" numCol="1" spcCol="1270" anchor="ctr" anchorCtr="0">
          <a:noAutofit/>
        </a:bodyPr>
        <a:lstStyle/>
        <a:p>
          <a:pPr marL="0" lvl="0" indent="0" algn="ctr" defTabSz="977900">
            <a:lnSpc>
              <a:spcPct val="90000"/>
            </a:lnSpc>
            <a:spcBef>
              <a:spcPct val="0"/>
            </a:spcBef>
            <a:spcAft>
              <a:spcPct val="35000"/>
            </a:spcAft>
            <a:buNone/>
          </a:pPr>
          <a:r>
            <a:rPr lang="en-IE" sz="2200" kern="1200" dirty="0"/>
            <a:t>La pollution de </a:t>
          </a:r>
          <a:r>
            <a:rPr lang="en-IE" sz="2200" kern="1200" dirty="0" err="1"/>
            <a:t>l’air</a:t>
          </a:r>
          <a:r>
            <a:rPr lang="en-IE" sz="2200" kern="1200" dirty="0"/>
            <a:t>…</a:t>
          </a:r>
        </a:p>
      </dsp:txBody>
      <dsp:txXfrm rot="10800000">
        <a:off x="1171034" y="2922958"/>
        <a:ext cx="3392466" cy="562270"/>
      </dsp:txXfrm>
    </dsp:sp>
    <dsp:sp modelId="{3437D3CA-6B29-4C96-BC35-0B622B3D9B20}">
      <dsp:nvSpPr>
        <dsp:cNvPr id="0" name=""/>
        <dsp:cNvSpPr/>
      </dsp:nvSpPr>
      <dsp:spPr>
        <a:xfrm>
          <a:off x="749331" y="2922958"/>
          <a:ext cx="562270" cy="562270"/>
        </a:xfrm>
        <a:prstGeom prst="ellipse">
          <a:avLst/>
        </a:prstGeom>
        <a:blipFill>
          <a:blip xmlns:r="http://schemas.openxmlformats.org/officeDocument/2006/relationships"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9ACF0-1A8E-4ADA-BD7A-68C13D202D8D}">
      <dsp:nvSpPr>
        <dsp:cNvPr id="0" name=""/>
        <dsp:cNvSpPr/>
      </dsp:nvSpPr>
      <dsp:spPr>
        <a:xfrm>
          <a:off x="1988930" y="537"/>
          <a:ext cx="2137123" cy="128227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Par notre consommation, nous utilisons plus d’énergie que notre consommation directe</a:t>
          </a:r>
          <a:endParaRPr lang="en-IE" sz="1400" kern="1200" dirty="0"/>
        </a:p>
      </dsp:txBody>
      <dsp:txXfrm>
        <a:off x="1988930" y="537"/>
        <a:ext cx="2137123" cy="1282274"/>
      </dsp:txXfrm>
    </dsp:sp>
    <dsp:sp modelId="{95F770F3-CCB7-4260-AE59-48ACA5412FA4}">
      <dsp:nvSpPr>
        <dsp:cNvPr id="0" name=""/>
        <dsp:cNvSpPr/>
      </dsp:nvSpPr>
      <dsp:spPr>
        <a:xfrm>
          <a:off x="4339766" y="537"/>
          <a:ext cx="2137123" cy="128227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L’énergie qui est utilisée ailleurs pour répondre à notre consommation domestique est appelée « énergie grise »</a:t>
          </a:r>
          <a:endParaRPr lang="en-IE" sz="1400" kern="1200" dirty="0"/>
        </a:p>
      </dsp:txBody>
      <dsp:txXfrm>
        <a:off x="4339766" y="537"/>
        <a:ext cx="2137123" cy="128227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72A5C-F4A1-4705-A980-82C72FDCEB67}" type="datetimeFigureOut">
              <a:rPr lang="en-IE" smtClean="0"/>
              <a:t>19/01/2026</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9840AA-C6D3-4417-919B-4B50FB1F098B}" type="slidenum">
              <a:rPr lang="en-IE" smtClean="0"/>
              <a:t>‹#›</a:t>
            </a:fld>
            <a:endParaRPr lang="en-IE"/>
          </a:p>
        </p:txBody>
      </p:sp>
    </p:spTree>
    <p:extLst>
      <p:ext uri="{BB962C8B-B14F-4D97-AF65-F5344CB8AC3E}">
        <p14:creationId xmlns:p14="http://schemas.microsoft.com/office/powerpoint/2010/main" val="2450288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is the name we give to the consequences of a rise in temperature caused by human activities.</a:t>
            </a:r>
          </a:p>
          <a:p>
            <a:endParaRPr lang="en-GB" dirty="0"/>
          </a:p>
          <a:p>
            <a:r>
              <a:rPr lang="en-GB" dirty="0"/>
              <a:t>For the first time in history, humans are irreversibly changing their environment by pouring billions of tons of greenhouse gases into the atmosphere every year. This is due to the combustion of fossil fuels and the use of land, both necessary for humanity to reach or maintain high living standards. We have known about manmade climate change for decades now, but neither climate pledges nor pandemics seem to curb the increase of atmospheric CO2 concentration.</a:t>
            </a:r>
          </a:p>
          <a:p>
            <a:endParaRPr lang="en-GB" dirty="0"/>
          </a:p>
          <a:p>
            <a:r>
              <a:rPr lang="en-GB" dirty="0"/>
              <a:t>We recently celebrated the 50% threshold of CO2 concentration, meaning that there is now half more CO2 in the atmosphere than there was in preindustrial era. It’s actually the first time in 16 million years that the atmospheric concentration of CO2 </a:t>
            </a:r>
          </a:p>
        </p:txBody>
      </p:sp>
      <p:sp>
        <p:nvSpPr>
          <p:cNvPr id="4" name="Slide Number Placeholder 3"/>
          <p:cNvSpPr>
            <a:spLocks noGrp="1"/>
          </p:cNvSpPr>
          <p:nvPr>
            <p:ph type="sldNum" sz="quarter" idx="5"/>
          </p:nvPr>
        </p:nvSpPr>
        <p:spPr/>
        <p:txBody>
          <a:bodyPr/>
          <a:lstStyle/>
          <a:p>
            <a:fld id="{3FB51762-B355-4F32-99D5-50783FB19EA3}" type="slidenum">
              <a:rPr lang="en-GB" smtClean="0"/>
              <a:t>3</a:t>
            </a:fld>
            <a:endParaRPr lang="en-GB"/>
          </a:p>
        </p:txBody>
      </p:sp>
    </p:spTree>
    <p:extLst>
      <p:ext uri="{BB962C8B-B14F-4D97-AF65-F5344CB8AC3E}">
        <p14:creationId xmlns:p14="http://schemas.microsoft.com/office/powerpoint/2010/main" val="2088165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Here is land use, expressed in m2annum per MWh (one m2 occupied over one year per MWh)</a:t>
            </a:r>
          </a:p>
        </p:txBody>
      </p:sp>
      <p:sp>
        <p:nvSpPr>
          <p:cNvPr id="4" name="Slide Number Placeholder 3"/>
          <p:cNvSpPr>
            <a:spLocks noGrp="1"/>
          </p:cNvSpPr>
          <p:nvPr>
            <p:ph type="sldNum" sz="quarter" idx="5"/>
          </p:nvPr>
        </p:nvSpPr>
        <p:spPr/>
        <p:txBody>
          <a:bodyPr/>
          <a:lstStyle/>
          <a:p>
            <a:fld id="{6D0F1669-2E8F-4000-8B1B-C368FDD69231}" type="slidenum">
              <a:rPr lang="en-IE" smtClean="0"/>
              <a:t>31</a:t>
            </a:fld>
            <a:endParaRPr lang="en-IE"/>
          </a:p>
        </p:txBody>
      </p:sp>
    </p:spTree>
    <p:extLst>
      <p:ext uri="{BB962C8B-B14F-4D97-AF65-F5344CB8AC3E}">
        <p14:creationId xmlns:p14="http://schemas.microsoft.com/office/powerpoint/2010/main" val="369242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I’d like to steer a bit away from the UNECE report for a minute, and look at this LCA study by the French electricity TSO, which looked at land use more in detail. Instead of splitting between direct and project land use, they distinguished three land types: shared use area, artificialized area, and sealed land. This depicts yet again a different picture of land use for electricity infrastructure projects. The amount of land that is actually sealed (deprived of its natural characteristics, e.g. permeability) is very low.</a:t>
            </a:r>
          </a:p>
        </p:txBody>
      </p:sp>
      <p:sp>
        <p:nvSpPr>
          <p:cNvPr id="4" name="Slide Number Placeholder 3"/>
          <p:cNvSpPr>
            <a:spLocks noGrp="1"/>
          </p:cNvSpPr>
          <p:nvPr>
            <p:ph type="sldNum" sz="quarter" idx="5"/>
          </p:nvPr>
        </p:nvSpPr>
        <p:spPr/>
        <p:txBody>
          <a:bodyPr/>
          <a:lstStyle/>
          <a:p>
            <a:fld id="{6D0F1669-2E8F-4000-8B1B-C368FDD69231}" type="slidenum">
              <a:rPr lang="en-IE" smtClean="0"/>
              <a:t>33</a:t>
            </a:fld>
            <a:endParaRPr lang="en-IE"/>
          </a:p>
        </p:txBody>
      </p:sp>
    </p:spTree>
    <p:extLst>
      <p:ext uri="{BB962C8B-B14F-4D97-AF65-F5344CB8AC3E}">
        <p14:creationId xmlns:p14="http://schemas.microsoft.com/office/powerpoint/2010/main" val="3811738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They also put this artificialisation question into perspective, and show that even deploying a renewable-rich infrastructure will occupy a very small amount of land. This is for France, and I’m imagining that the situation in the US is even more comfortable for renewables.</a:t>
            </a:r>
          </a:p>
        </p:txBody>
      </p:sp>
      <p:sp>
        <p:nvSpPr>
          <p:cNvPr id="4" name="Slide Number Placeholder 3"/>
          <p:cNvSpPr>
            <a:spLocks noGrp="1"/>
          </p:cNvSpPr>
          <p:nvPr>
            <p:ph type="sldNum" sz="quarter" idx="5"/>
          </p:nvPr>
        </p:nvSpPr>
        <p:spPr/>
        <p:txBody>
          <a:bodyPr/>
          <a:lstStyle/>
          <a:p>
            <a:fld id="{6D0F1669-2E8F-4000-8B1B-C368FDD69231}" type="slidenum">
              <a:rPr lang="en-IE" smtClean="0"/>
              <a:t>34</a:t>
            </a:fld>
            <a:endParaRPr lang="en-IE"/>
          </a:p>
        </p:txBody>
      </p:sp>
    </p:spTree>
    <p:extLst>
      <p:ext uri="{BB962C8B-B14F-4D97-AF65-F5344CB8AC3E}">
        <p14:creationId xmlns:p14="http://schemas.microsoft.com/office/powerpoint/2010/main" val="2029365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Present which materials are the most extracted for one year</a:t>
            </a:r>
          </a:p>
        </p:txBody>
      </p:sp>
      <p:sp>
        <p:nvSpPr>
          <p:cNvPr id="4" name="Slide Number Placeholder 3"/>
          <p:cNvSpPr>
            <a:spLocks noGrp="1"/>
          </p:cNvSpPr>
          <p:nvPr>
            <p:ph type="sldNum" sz="quarter" idx="5"/>
          </p:nvPr>
        </p:nvSpPr>
        <p:spPr/>
        <p:txBody>
          <a:bodyPr/>
          <a:lstStyle/>
          <a:p>
            <a:fld id="{587E9661-C3E9-4F5D-AD4F-196F4A825C10}" type="slidenum">
              <a:rPr lang="en-IE" smtClean="0"/>
              <a:t>39</a:t>
            </a:fld>
            <a:endParaRPr lang="en-IE"/>
          </a:p>
        </p:txBody>
      </p:sp>
    </p:spTree>
    <p:extLst>
      <p:ext uri="{BB962C8B-B14F-4D97-AF65-F5344CB8AC3E}">
        <p14:creationId xmlns:p14="http://schemas.microsoft.com/office/powerpoint/2010/main" val="4052477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Evolution over time</a:t>
            </a:r>
          </a:p>
        </p:txBody>
      </p:sp>
      <p:sp>
        <p:nvSpPr>
          <p:cNvPr id="4" name="Slide Number Placeholder 3"/>
          <p:cNvSpPr>
            <a:spLocks noGrp="1"/>
          </p:cNvSpPr>
          <p:nvPr>
            <p:ph type="sldNum" sz="quarter" idx="5"/>
          </p:nvPr>
        </p:nvSpPr>
        <p:spPr/>
        <p:txBody>
          <a:bodyPr/>
          <a:lstStyle/>
          <a:p>
            <a:fld id="{587E9661-C3E9-4F5D-AD4F-196F4A825C10}" type="slidenum">
              <a:rPr lang="en-IE" smtClean="0"/>
              <a:t>40</a:t>
            </a:fld>
            <a:endParaRPr lang="en-IE"/>
          </a:p>
        </p:txBody>
      </p:sp>
    </p:spTree>
    <p:extLst>
      <p:ext uri="{BB962C8B-B14F-4D97-AF65-F5344CB8AC3E}">
        <p14:creationId xmlns:p14="http://schemas.microsoft.com/office/powerpoint/2010/main" val="4216476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Circle size represents the value of SRI. The horizontal (share of national imports in total global import) and vertical (likelihood of supply disruption) axes represent two of the three sub-indicators used to calculate the SRI. The colour of the circle represents the third sub-indicator used to calculate the SRI: import dependency. The likelihood of supply disruption was derived from the supply concentration (measured using HHI) and the political stability of suppliers, which represents relative rather than actual probabilities in the interval 0–1. ‘Adj.’ stands for ‘adjusted’ SRI that considers the impact of FDI.</a:t>
            </a:r>
          </a:p>
          <a:p>
            <a:endParaRPr lang="en-IE" dirty="0"/>
          </a:p>
        </p:txBody>
      </p:sp>
      <p:sp>
        <p:nvSpPr>
          <p:cNvPr id="4" name="Slide Number Placeholder 3"/>
          <p:cNvSpPr>
            <a:spLocks noGrp="1"/>
          </p:cNvSpPr>
          <p:nvPr>
            <p:ph type="sldNum" sz="quarter" idx="5"/>
          </p:nvPr>
        </p:nvSpPr>
        <p:spPr/>
        <p:txBody>
          <a:bodyPr/>
          <a:lstStyle/>
          <a:p>
            <a:fld id="{587E9661-C3E9-4F5D-AD4F-196F4A825C10}" type="slidenum">
              <a:rPr lang="en-IE" smtClean="0"/>
              <a:t>47</a:t>
            </a:fld>
            <a:endParaRPr lang="en-IE"/>
          </a:p>
        </p:txBody>
      </p:sp>
    </p:spTree>
    <p:extLst>
      <p:ext uri="{BB962C8B-B14F-4D97-AF65-F5344CB8AC3E}">
        <p14:creationId xmlns:p14="http://schemas.microsoft.com/office/powerpoint/2010/main" val="14739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This is a simple </a:t>
            </a:r>
            <a:r>
              <a:rPr lang="nb-NO" dirty="0" err="1"/>
              <a:t>figure</a:t>
            </a:r>
            <a:r>
              <a:rPr lang="nb-NO" dirty="0"/>
              <a:t> </a:t>
            </a:r>
            <a:r>
              <a:rPr lang="nb-NO" dirty="0" err="1"/>
              <a:t>illustrating</a:t>
            </a:r>
            <a:r>
              <a:rPr lang="nb-NO" dirty="0"/>
              <a:t> </a:t>
            </a:r>
            <a:r>
              <a:rPr lang="nb-NO" dirty="0" err="1"/>
              <a:t>showing</a:t>
            </a:r>
            <a:r>
              <a:rPr lang="nb-NO" dirty="0"/>
              <a:t> </a:t>
            </a:r>
            <a:r>
              <a:rPr lang="nb-NO" dirty="0" err="1"/>
              <a:t>the</a:t>
            </a:r>
            <a:r>
              <a:rPr lang="nb-NO" dirty="0"/>
              <a:t> </a:t>
            </a:r>
            <a:r>
              <a:rPr lang="nb-NO" dirty="0" err="1"/>
              <a:t>names</a:t>
            </a:r>
            <a:r>
              <a:rPr lang="nb-NO" dirty="0"/>
              <a:t> </a:t>
            </a:r>
            <a:r>
              <a:rPr lang="nb-NO" dirty="0" err="1"/>
              <a:t>of</a:t>
            </a:r>
            <a:r>
              <a:rPr lang="nb-NO" dirty="0"/>
              <a:t> </a:t>
            </a:r>
            <a:r>
              <a:rPr lang="nb-NO" dirty="0" err="1"/>
              <a:t>the</a:t>
            </a:r>
            <a:r>
              <a:rPr lang="nb-NO" dirty="0"/>
              <a:t> </a:t>
            </a:r>
            <a:r>
              <a:rPr lang="nb-NO" dirty="0" err="1"/>
              <a:t>four</a:t>
            </a:r>
            <a:r>
              <a:rPr lang="nb-NO" dirty="0"/>
              <a:t> </a:t>
            </a:r>
            <a:r>
              <a:rPr lang="nb-NO" dirty="0" err="1"/>
              <a:t>phases</a:t>
            </a:r>
            <a:r>
              <a:rPr lang="nb-NO" dirty="0"/>
              <a:t> (</a:t>
            </a:r>
            <a:r>
              <a:rPr lang="nb-NO" dirty="0" err="1"/>
              <a:t>steps</a:t>
            </a:r>
            <a:r>
              <a:rPr lang="nb-NO" dirty="0"/>
              <a:t>) and </a:t>
            </a:r>
            <a:r>
              <a:rPr lang="nb-NO" dirty="0" err="1"/>
              <a:t>their</a:t>
            </a:r>
            <a:r>
              <a:rPr lang="nb-NO" dirty="0"/>
              <a:t> </a:t>
            </a:r>
            <a:r>
              <a:rPr lang="nb-NO" dirty="0" err="1"/>
              <a:t>connections</a:t>
            </a:r>
            <a:endParaRPr lang="nb-NO" dirty="0"/>
          </a:p>
          <a:p>
            <a:pPr marL="171450" indent="-171450">
              <a:buFont typeface="Arial" panose="020B0604020202020204" pitchFamily="34" charset="0"/>
              <a:buChar char="•"/>
            </a:pPr>
            <a:r>
              <a:rPr lang="nb-NO" dirty="0" err="1"/>
              <a:t>Phase</a:t>
            </a:r>
            <a:r>
              <a:rPr lang="nb-NO" dirty="0"/>
              <a:t> 1: </a:t>
            </a:r>
            <a:r>
              <a:rPr lang="nb-NO" dirty="0" err="1"/>
              <a:t>Define</a:t>
            </a:r>
            <a:r>
              <a:rPr lang="nb-NO" dirty="0"/>
              <a:t> </a:t>
            </a:r>
            <a:r>
              <a:rPr lang="nb-NO" dirty="0" err="1"/>
              <a:t>the</a:t>
            </a:r>
            <a:r>
              <a:rPr lang="nb-NO" dirty="0"/>
              <a:t> goal </a:t>
            </a:r>
            <a:r>
              <a:rPr lang="nb-NO" dirty="0" err="1"/>
              <a:t>of</a:t>
            </a:r>
            <a:r>
              <a:rPr lang="nb-NO" dirty="0"/>
              <a:t> </a:t>
            </a:r>
            <a:r>
              <a:rPr lang="nb-NO" dirty="0" err="1"/>
              <a:t>the</a:t>
            </a:r>
            <a:r>
              <a:rPr lang="nb-NO" dirty="0"/>
              <a:t> </a:t>
            </a:r>
            <a:r>
              <a:rPr lang="nb-NO" dirty="0" err="1"/>
              <a:t>study</a:t>
            </a:r>
            <a:r>
              <a:rPr lang="nb-NO" dirty="0"/>
              <a:t>, </a:t>
            </a:r>
            <a:r>
              <a:rPr lang="nb-NO" dirty="0" err="1"/>
              <a:t>define</a:t>
            </a:r>
            <a:r>
              <a:rPr lang="nb-NO" dirty="0"/>
              <a:t> </a:t>
            </a:r>
            <a:r>
              <a:rPr lang="nb-NO" dirty="0" err="1"/>
              <a:t>the</a:t>
            </a:r>
            <a:r>
              <a:rPr lang="nb-NO" dirty="0"/>
              <a:t> </a:t>
            </a:r>
            <a:r>
              <a:rPr lang="nb-NO" dirty="0" err="1"/>
              <a:t>scope</a:t>
            </a:r>
            <a:r>
              <a:rPr lang="nb-NO" dirty="0"/>
              <a:t> </a:t>
            </a:r>
            <a:r>
              <a:rPr lang="nb-NO" dirty="0" err="1"/>
              <a:t>of</a:t>
            </a:r>
            <a:r>
              <a:rPr lang="nb-NO" dirty="0"/>
              <a:t> </a:t>
            </a:r>
            <a:r>
              <a:rPr lang="nb-NO" dirty="0" err="1"/>
              <a:t>study</a:t>
            </a:r>
            <a:endParaRPr lang="nb-NO" dirty="0"/>
          </a:p>
          <a:p>
            <a:pPr marL="171450" indent="-171450">
              <a:buFont typeface="Arial" panose="020B0604020202020204" pitchFamily="34" charset="0"/>
              <a:buChar char="•"/>
            </a:pPr>
            <a:r>
              <a:rPr lang="nb-NO" dirty="0" err="1"/>
              <a:t>Phase</a:t>
            </a:r>
            <a:r>
              <a:rPr lang="nb-NO" dirty="0"/>
              <a:t> 2: </a:t>
            </a:r>
            <a:r>
              <a:rPr lang="nb-NO" dirty="0" err="1"/>
              <a:t>Assemble</a:t>
            </a:r>
            <a:r>
              <a:rPr lang="nb-NO" dirty="0"/>
              <a:t> </a:t>
            </a:r>
            <a:r>
              <a:rPr lang="nb-NO" dirty="0" err="1"/>
              <a:t>inventories</a:t>
            </a:r>
            <a:r>
              <a:rPr lang="nb-NO" dirty="0"/>
              <a:t> </a:t>
            </a:r>
            <a:r>
              <a:rPr lang="nb-NO" dirty="0" err="1"/>
              <a:t>of</a:t>
            </a:r>
            <a:r>
              <a:rPr lang="nb-NO" dirty="0"/>
              <a:t> material </a:t>
            </a:r>
            <a:r>
              <a:rPr lang="nb-NO" dirty="0" err="1"/>
              <a:t>flows</a:t>
            </a:r>
            <a:r>
              <a:rPr lang="nb-NO" dirty="0"/>
              <a:t>, energy </a:t>
            </a:r>
            <a:r>
              <a:rPr lang="nb-NO" dirty="0" err="1"/>
              <a:t>flows</a:t>
            </a:r>
            <a:r>
              <a:rPr lang="nb-NO" dirty="0"/>
              <a:t> and </a:t>
            </a:r>
            <a:r>
              <a:rPr lang="nb-NO" dirty="0" err="1"/>
              <a:t>emissions</a:t>
            </a:r>
            <a:r>
              <a:rPr lang="nb-NO" dirty="0"/>
              <a:t>, and </a:t>
            </a:r>
            <a:r>
              <a:rPr lang="nb-NO" dirty="0" err="1"/>
              <a:t>then</a:t>
            </a:r>
            <a:r>
              <a:rPr lang="nb-NO" dirty="0"/>
              <a:t> analyse </a:t>
            </a:r>
            <a:r>
              <a:rPr lang="nb-NO" dirty="0" err="1"/>
              <a:t>these</a:t>
            </a:r>
            <a:r>
              <a:rPr lang="nb-NO" dirty="0"/>
              <a:t> </a:t>
            </a:r>
            <a:r>
              <a:rPr lang="nb-NO" dirty="0" err="1"/>
              <a:t>inventories</a:t>
            </a:r>
            <a:endParaRPr lang="nb-NO" dirty="0"/>
          </a:p>
          <a:p>
            <a:pPr marL="171450" indent="-171450">
              <a:buFont typeface="Arial" panose="020B0604020202020204" pitchFamily="34" charset="0"/>
              <a:buChar char="•"/>
            </a:pPr>
            <a:r>
              <a:rPr lang="nb-NO" dirty="0" err="1"/>
              <a:t>Phase</a:t>
            </a:r>
            <a:r>
              <a:rPr lang="nb-NO" dirty="0"/>
              <a:t> 3: </a:t>
            </a:r>
            <a:r>
              <a:rPr lang="nb-NO" dirty="0" err="1"/>
              <a:t>Quantify</a:t>
            </a:r>
            <a:r>
              <a:rPr lang="nb-NO" dirty="0"/>
              <a:t> </a:t>
            </a:r>
            <a:r>
              <a:rPr lang="nb-NO" dirty="0" err="1"/>
              <a:t>the</a:t>
            </a:r>
            <a:r>
              <a:rPr lang="nb-NO" dirty="0"/>
              <a:t> </a:t>
            </a:r>
            <a:r>
              <a:rPr lang="nb-NO" dirty="0" err="1"/>
              <a:t>actual</a:t>
            </a:r>
            <a:r>
              <a:rPr lang="nb-NO" dirty="0"/>
              <a:t> </a:t>
            </a:r>
            <a:r>
              <a:rPr lang="nb-NO" dirty="0" err="1"/>
              <a:t>environmental</a:t>
            </a:r>
            <a:r>
              <a:rPr lang="nb-NO" dirty="0"/>
              <a:t> </a:t>
            </a:r>
            <a:r>
              <a:rPr lang="nb-NO" dirty="0" err="1"/>
              <a:t>impacts</a:t>
            </a:r>
            <a:r>
              <a:rPr lang="nb-NO" dirty="0"/>
              <a:t> </a:t>
            </a:r>
            <a:r>
              <a:rPr lang="nb-NO" dirty="0" err="1"/>
              <a:t>that</a:t>
            </a:r>
            <a:r>
              <a:rPr lang="nb-NO" dirty="0"/>
              <a:t> </a:t>
            </a:r>
            <a:r>
              <a:rPr lang="nb-NO" dirty="0" err="1"/>
              <a:t>we</a:t>
            </a:r>
            <a:r>
              <a:rPr lang="nb-NO" dirty="0"/>
              <a:t> </a:t>
            </a:r>
            <a:r>
              <a:rPr lang="nb-NO" dirty="0" err="1"/>
              <a:t>are</a:t>
            </a:r>
            <a:r>
              <a:rPr lang="nb-NO" dirty="0"/>
              <a:t> </a:t>
            </a:r>
            <a:r>
              <a:rPr lang="nb-NO" dirty="0" err="1"/>
              <a:t>ultimately</a:t>
            </a:r>
            <a:r>
              <a:rPr lang="nb-NO" dirty="0"/>
              <a:t> </a:t>
            </a:r>
            <a:r>
              <a:rPr lang="nb-NO" dirty="0" err="1"/>
              <a:t>interested</a:t>
            </a:r>
            <a:r>
              <a:rPr lang="nb-NO" dirty="0"/>
              <a:t> in</a:t>
            </a:r>
          </a:p>
          <a:p>
            <a:pPr marL="171450" indent="-171450">
              <a:buFont typeface="Arial" panose="020B0604020202020204" pitchFamily="34" charset="0"/>
              <a:buChar char="•"/>
            </a:pPr>
            <a:r>
              <a:rPr lang="nb-NO" dirty="0" err="1"/>
              <a:t>Phase</a:t>
            </a:r>
            <a:r>
              <a:rPr lang="nb-NO" dirty="0"/>
              <a:t> 4: </a:t>
            </a:r>
            <a:r>
              <a:rPr lang="nb-NO" dirty="0" err="1"/>
              <a:t>Identifying</a:t>
            </a:r>
            <a:r>
              <a:rPr lang="nb-NO" dirty="0"/>
              <a:t>, </a:t>
            </a:r>
            <a:r>
              <a:rPr lang="nb-NO" dirty="0" err="1"/>
              <a:t>qualifying</a:t>
            </a:r>
            <a:r>
              <a:rPr lang="nb-NO" dirty="0"/>
              <a:t>, </a:t>
            </a:r>
            <a:r>
              <a:rPr lang="nb-NO" dirty="0" err="1"/>
              <a:t>checking</a:t>
            </a:r>
            <a:r>
              <a:rPr lang="nb-NO" dirty="0"/>
              <a:t>, </a:t>
            </a:r>
            <a:r>
              <a:rPr lang="nb-NO" dirty="0" err="1"/>
              <a:t>evaluating</a:t>
            </a:r>
            <a:r>
              <a:rPr lang="nb-NO" dirty="0"/>
              <a:t> </a:t>
            </a:r>
            <a:r>
              <a:rPr lang="nb-NO" dirty="0" err="1"/>
              <a:t>information</a:t>
            </a:r>
            <a:r>
              <a:rPr lang="nb-NO" dirty="0"/>
              <a:t> from </a:t>
            </a:r>
            <a:r>
              <a:rPr lang="nb-NO" dirty="0" err="1"/>
              <a:t>the</a:t>
            </a:r>
            <a:r>
              <a:rPr lang="nb-NO" dirty="0"/>
              <a:t> </a:t>
            </a:r>
            <a:r>
              <a:rPr lang="nb-NO" dirty="0" err="1"/>
              <a:t>other</a:t>
            </a:r>
            <a:r>
              <a:rPr lang="nb-NO" dirty="0"/>
              <a:t> </a:t>
            </a:r>
            <a:r>
              <a:rPr lang="nb-NO" dirty="0" err="1"/>
              <a:t>phases</a:t>
            </a:r>
            <a:r>
              <a:rPr lang="nb-NO" dirty="0"/>
              <a:t>, and </a:t>
            </a:r>
            <a:r>
              <a:rPr lang="nb-NO" dirty="0" err="1"/>
              <a:t>also</a:t>
            </a:r>
            <a:r>
              <a:rPr lang="nb-NO" dirty="0"/>
              <a:t> </a:t>
            </a:r>
            <a:r>
              <a:rPr lang="nb-NO" dirty="0" err="1"/>
              <a:t>about</a:t>
            </a:r>
            <a:r>
              <a:rPr lang="nb-NO" dirty="0"/>
              <a:t> </a:t>
            </a:r>
            <a:r>
              <a:rPr lang="nb-NO" dirty="0" err="1"/>
              <a:t>presenting</a:t>
            </a:r>
            <a:r>
              <a:rPr lang="nb-NO" dirty="0"/>
              <a:t> </a:t>
            </a:r>
            <a:r>
              <a:rPr lang="nb-NO" dirty="0" err="1"/>
              <a:t>results</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57</a:t>
            </a:fld>
            <a:endParaRPr lang="nb-NO"/>
          </a:p>
        </p:txBody>
      </p:sp>
    </p:spTree>
    <p:extLst>
      <p:ext uri="{BB962C8B-B14F-4D97-AF65-F5344CB8AC3E}">
        <p14:creationId xmlns:p14="http://schemas.microsoft.com/office/powerpoint/2010/main" val="2809944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58</a:t>
            </a:fld>
            <a:endParaRPr lang="nb-NO"/>
          </a:p>
        </p:txBody>
      </p:sp>
    </p:spTree>
    <p:extLst>
      <p:ext uri="{BB962C8B-B14F-4D97-AF65-F5344CB8AC3E}">
        <p14:creationId xmlns:p14="http://schemas.microsoft.com/office/powerpoint/2010/main" val="2679568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 unit </a:t>
            </a:r>
            <a:r>
              <a:rPr lang="nb-NO" dirty="0" err="1"/>
              <a:t>that</a:t>
            </a:r>
            <a:r>
              <a:rPr lang="nb-NO" dirty="0"/>
              <a:t> </a:t>
            </a:r>
            <a:r>
              <a:rPr lang="nb-NO" dirty="0" err="1"/>
              <a:t>the</a:t>
            </a:r>
            <a:r>
              <a:rPr lang="nb-NO" dirty="0"/>
              <a:t> LCA </a:t>
            </a:r>
            <a:r>
              <a:rPr lang="nb-NO" dirty="0" err="1"/>
              <a:t>analyst</a:t>
            </a:r>
            <a:r>
              <a:rPr lang="nb-NO" dirty="0"/>
              <a:t> </a:t>
            </a:r>
            <a:r>
              <a:rPr lang="nb-NO" dirty="0" err="1"/>
              <a:t>chooses</a:t>
            </a:r>
            <a:endParaRPr lang="nb-NO" dirty="0"/>
          </a:p>
          <a:p>
            <a:pPr marL="171450" indent="-171450">
              <a:buFont typeface="Arial" panose="020B0604020202020204" pitchFamily="34" charset="0"/>
              <a:buChar char="•"/>
            </a:pPr>
            <a:r>
              <a:rPr lang="nb-NO" dirty="0" err="1"/>
              <a:t>Mathematically</a:t>
            </a:r>
            <a:r>
              <a:rPr lang="nb-NO" dirty="0"/>
              <a:t>, all </a:t>
            </a:r>
            <a:r>
              <a:rPr lang="nb-NO" dirty="0" err="1"/>
              <a:t>quantified</a:t>
            </a:r>
            <a:r>
              <a:rPr lang="nb-NO" dirty="0"/>
              <a:t> </a:t>
            </a:r>
            <a:r>
              <a:rPr lang="nb-NO" dirty="0" err="1"/>
              <a:t>results</a:t>
            </a:r>
            <a:r>
              <a:rPr lang="nb-NO" dirty="0"/>
              <a:t> </a:t>
            </a:r>
            <a:r>
              <a:rPr lang="nb-NO" dirty="0" err="1"/>
              <a:t>will</a:t>
            </a:r>
            <a:r>
              <a:rPr lang="nb-NO" dirty="0"/>
              <a:t> be </a:t>
            </a:r>
            <a:r>
              <a:rPr lang="nb-NO" dirty="0" err="1"/>
              <a:t>measured</a:t>
            </a:r>
            <a:r>
              <a:rPr lang="nb-NO" dirty="0"/>
              <a:t> in </a:t>
            </a:r>
            <a:r>
              <a:rPr lang="nb-NO" dirty="0" err="1"/>
              <a:t>relation</a:t>
            </a:r>
            <a:r>
              <a:rPr lang="nb-NO" dirty="0"/>
              <a:t> to </a:t>
            </a:r>
            <a:r>
              <a:rPr lang="nb-NO" dirty="0" err="1"/>
              <a:t>the</a:t>
            </a:r>
            <a:r>
              <a:rPr lang="nb-NO" dirty="0"/>
              <a:t> </a:t>
            </a:r>
            <a:r>
              <a:rPr lang="nb-NO" dirty="0" err="1"/>
              <a:t>functional</a:t>
            </a:r>
            <a:r>
              <a:rPr lang="nb-NO" dirty="0"/>
              <a:t> unit</a:t>
            </a:r>
          </a:p>
        </p:txBody>
      </p:sp>
      <p:sp>
        <p:nvSpPr>
          <p:cNvPr id="4" name="Slide Number Placeholder 3"/>
          <p:cNvSpPr>
            <a:spLocks noGrp="1"/>
          </p:cNvSpPr>
          <p:nvPr>
            <p:ph type="sldNum" sz="quarter" idx="5"/>
          </p:nvPr>
        </p:nvSpPr>
        <p:spPr/>
        <p:txBody>
          <a:bodyPr/>
          <a:lstStyle/>
          <a:p>
            <a:fld id="{3B28A91B-DC3B-4FDF-ABE5-5FDF7EF9EAAD}" type="slidenum">
              <a:rPr lang="nb-NO" smtClean="0"/>
              <a:t>60</a:t>
            </a:fld>
            <a:endParaRPr lang="nb-NO"/>
          </a:p>
        </p:txBody>
      </p:sp>
    </p:spTree>
    <p:extLst>
      <p:ext uri="{BB962C8B-B14F-4D97-AF65-F5344CB8AC3E}">
        <p14:creationId xmlns:p14="http://schemas.microsoft.com/office/powerpoint/2010/main" val="336586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2A0F7-A969-7B4B-207B-797189DC9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2CC5C-5BA1-FB60-4E2A-54872C4F2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264F6-F01A-3E70-FC56-22130B80D16F}"/>
              </a:ext>
            </a:extLst>
          </p:cNvPr>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a:extLst>
              <a:ext uri="{FF2B5EF4-FFF2-40B4-BE49-F238E27FC236}">
                <a16:creationId xmlns:a16="http://schemas.microsoft.com/office/drawing/2014/main" id="{8CFD8F5E-F5F5-4084-1BD8-636C7C95F23C}"/>
              </a:ext>
            </a:extLst>
          </p:cNvPr>
          <p:cNvSpPr>
            <a:spLocks noGrp="1"/>
          </p:cNvSpPr>
          <p:nvPr>
            <p:ph type="sldNum" sz="quarter" idx="10"/>
          </p:nvPr>
        </p:nvSpPr>
        <p:spPr/>
        <p:txBody>
          <a:bodyPr/>
          <a:lstStyle/>
          <a:p>
            <a:fld id="{3B28A91B-DC3B-4FDF-ABE5-5FDF7EF9EAAD}" type="slidenum">
              <a:rPr lang="nb-NO" smtClean="0"/>
              <a:t>62</a:t>
            </a:fld>
            <a:endParaRPr lang="nb-NO"/>
          </a:p>
        </p:txBody>
      </p:sp>
    </p:spTree>
    <p:extLst>
      <p:ext uri="{BB962C8B-B14F-4D97-AF65-F5344CB8AC3E}">
        <p14:creationId xmlns:p14="http://schemas.microsoft.com/office/powerpoint/2010/main" val="226557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27C44FF-A535-4EBE-A374-AB0498609A27}" type="slidenum">
              <a:rPr lang="en-IE" smtClean="0"/>
              <a:t>5</a:t>
            </a:fld>
            <a:endParaRPr lang="en-IE"/>
          </a:p>
        </p:txBody>
      </p:sp>
    </p:spTree>
    <p:extLst>
      <p:ext uri="{BB962C8B-B14F-4D97-AF65-F5344CB8AC3E}">
        <p14:creationId xmlns:p14="http://schemas.microsoft.com/office/powerpoint/2010/main" val="17949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71BB-2AAB-ACFE-14EA-DAE12BA3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DBD75E-636E-F03E-4134-454CF2100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2275E-239E-408C-F352-D4E4B4A5CF63}"/>
              </a:ext>
            </a:extLst>
          </p:cNvPr>
          <p:cNvSpPr>
            <a:spLocks noGrp="1"/>
          </p:cNvSpPr>
          <p:nvPr>
            <p:ph type="body" idx="1"/>
          </p:nvPr>
        </p:nvSpPr>
        <p:spPr/>
        <p:txBody>
          <a:bodyPr/>
          <a:lstStyle/>
          <a:p>
            <a:r>
              <a:rPr lang="en-IE" dirty="0"/>
              <a:t>Phases ISO 14040</a:t>
            </a:r>
          </a:p>
        </p:txBody>
      </p:sp>
      <p:sp>
        <p:nvSpPr>
          <p:cNvPr id="4" name="Slide Number Placeholder 3">
            <a:extLst>
              <a:ext uri="{FF2B5EF4-FFF2-40B4-BE49-F238E27FC236}">
                <a16:creationId xmlns:a16="http://schemas.microsoft.com/office/drawing/2014/main" id="{FF962A40-3331-C5A6-20EB-5386D2B7359C}"/>
              </a:ext>
            </a:extLst>
          </p:cNvPr>
          <p:cNvSpPr>
            <a:spLocks noGrp="1"/>
          </p:cNvSpPr>
          <p:nvPr>
            <p:ph type="sldNum" sz="quarter" idx="5"/>
          </p:nvPr>
        </p:nvSpPr>
        <p:spPr/>
        <p:txBody>
          <a:bodyPr/>
          <a:lstStyle/>
          <a:p>
            <a:fld id="{B13BC043-7D18-42A9-AF26-31244D474063}" type="slidenum">
              <a:rPr lang="en-IE" smtClean="0"/>
              <a:t>63</a:t>
            </a:fld>
            <a:endParaRPr lang="en-IE"/>
          </a:p>
        </p:txBody>
      </p:sp>
    </p:spTree>
    <p:extLst>
      <p:ext uri="{BB962C8B-B14F-4D97-AF65-F5344CB8AC3E}">
        <p14:creationId xmlns:p14="http://schemas.microsoft.com/office/powerpoint/2010/main" val="929382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Phases ISO 14040</a:t>
            </a:r>
          </a:p>
        </p:txBody>
      </p:sp>
      <p:sp>
        <p:nvSpPr>
          <p:cNvPr id="4" name="Slide Number Placeholder 3"/>
          <p:cNvSpPr>
            <a:spLocks noGrp="1"/>
          </p:cNvSpPr>
          <p:nvPr>
            <p:ph type="sldNum" sz="quarter" idx="5"/>
          </p:nvPr>
        </p:nvSpPr>
        <p:spPr/>
        <p:txBody>
          <a:bodyPr/>
          <a:lstStyle/>
          <a:p>
            <a:fld id="{B13BC043-7D18-42A9-AF26-31244D474063}" type="slidenum">
              <a:rPr lang="en-IE" smtClean="0"/>
              <a:t>64</a:t>
            </a:fld>
            <a:endParaRPr lang="en-IE"/>
          </a:p>
        </p:txBody>
      </p:sp>
    </p:spTree>
    <p:extLst>
      <p:ext uri="{BB962C8B-B14F-4D97-AF65-F5344CB8AC3E}">
        <p14:creationId xmlns:p14="http://schemas.microsoft.com/office/powerpoint/2010/main" val="400173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Algèbre</a:t>
            </a:r>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65</a:t>
            </a:fld>
            <a:endParaRPr lang="en-IE"/>
          </a:p>
        </p:txBody>
      </p:sp>
    </p:spTree>
    <p:extLst>
      <p:ext uri="{BB962C8B-B14F-4D97-AF65-F5344CB8AC3E}">
        <p14:creationId xmlns:p14="http://schemas.microsoft.com/office/powerpoint/2010/main" val="317003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598AE-81FA-A579-EBAA-F6EC12309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68931-D4A2-F221-6175-44D053509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984F59-6207-11ED-76B5-12EC8CB3158C}"/>
              </a:ext>
            </a:extLst>
          </p:cNvPr>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a:extLst>
              <a:ext uri="{FF2B5EF4-FFF2-40B4-BE49-F238E27FC236}">
                <a16:creationId xmlns:a16="http://schemas.microsoft.com/office/drawing/2014/main" id="{6D710C79-A6B2-F3B1-7F89-AF71AD8F7C43}"/>
              </a:ext>
            </a:extLst>
          </p:cNvPr>
          <p:cNvSpPr>
            <a:spLocks noGrp="1"/>
          </p:cNvSpPr>
          <p:nvPr>
            <p:ph type="sldNum" sz="quarter" idx="10"/>
          </p:nvPr>
        </p:nvSpPr>
        <p:spPr/>
        <p:txBody>
          <a:bodyPr/>
          <a:lstStyle/>
          <a:p>
            <a:fld id="{3B28A91B-DC3B-4FDF-ABE5-5FDF7EF9EAAD}" type="slidenum">
              <a:rPr lang="nb-NO" smtClean="0"/>
              <a:t>72</a:t>
            </a:fld>
            <a:endParaRPr lang="nb-NO"/>
          </a:p>
        </p:txBody>
      </p:sp>
    </p:spTree>
    <p:extLst>
      <p:ext uri="{BB962C8B-B14F-4D97-AF65-F5344CB8AC3E}">
        <p14:creationId xmlns:p14="http://schemas.microsoft.com/office/powerpoint/2010/main" val="525040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QUESTION : QUELLES SUBSTANCES ?</a:t>
            </a:r>
          </a:p>
          <a:p>
            <a:endParaRPr lang="en-IE" dirty="0"/>
          </a:p>
          <a:p>
            <a:r>
              <a:rPr lang="en-IE" dirty="0"/>
              <a:t>CO2</a:t>
            </a:r>
          </a:p>
          <a:p>
            <a:r>
              <a:rPr lang="en-IE" dirty="0"/>
              <a:t>CH4</a:t>
            </a:r>
          </a:p>
          <a:p>
            <a:r>
              <a:rPr lang="en-IE" dirty="0"/>
              <a:t>N2O</a:t>
            </a:r>
          </a:p>
          <a:p>
            <a:r>
              <a:rPr lang="en-IE" dirty="0"/>
              <a:t>CFC</a:t>
            </a:r>
          </a:p>
          <a:p>
            <a:r>
              <a:rPr lang="en-IE" dirty="0"/>
              <a:t>HCFC</a:t>
            </a:r>
          </a:p>
          <a:p>
            <a:endParaRPr lang="en-IE" dirty="0"/>
          </a:p>
          <a:p>
            <a:r>
              <a:rPr lang="en-IE" dirty="0" err="1"/>
              <a:t>Dioxines</a:t>
            </a:r>
            <a:endParaRPr lang="en-IE" dirty="0"/>
          </a:p>
          <a:p>
            <a:r>
              <a:rPr lang="en-IE" dirty="0"/>
              <a:t>Insecticides</a:t>
            </a:r>
          </a:p>
          <a:p>
            <a:r>
              <a:rPr lang="en-IE" dirty="0"/>
              <a:t>Aluminium</a:t>
            </a:r>
          </a:p>
          <a:p>
            <a:r>
              <a:rPr lang="en-IE" dirty="0"/>
              <a:t>Cadmium</a:t>
            </a:r>
          </a:p>
        </p:txBody>
      </p:sp>
      <p:sp>
        <p:nvSpPr>
          <p:cNvPr id="4" name="Slide Number Placeholder 3"/>
          <p:cNvSpPr>
            <a:spLocks noGrp="1"/>
          </p:cNvSpPr>
          <p:nvPr>
            <p:ph type="sldNum" sz="quarter" idx="5"/>
          </p:nvPr>
        </p:nvSpPr>
        <p:spPr/>
        <p:txBody>
          <a:bodyPr/>
          <a:lstStyle/>
          <a:p>
            <a:fld id="{B13BC043-7D18-42A9-AF26-31244D474063}" type="slidenum">
              <a:rPr lang="en-IE" smtClean="0"/>
              <a:t>73</a:t>
            </a:fld>
            <a:endParaRPr lang="en-IE"/>
          </a:p>
        </p:txBody>
      </p:sp>
    </p:spTree>
    <p:extLst>
      <p:ext uri="{BB962C8B-B14F-4D97-AF65-F5344CB8AC3E}">
        <p14:creationId xmlns:p14="http://schemas.microsoft.com/office/powerpoint/2010/main" val="2156962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many indicators, I won’t go into details but the most important ones are</a:t>
            </a:r>
          </a:p>
          <a:p>
            <a:r>
              <a:rPr lang="en-IE" dirty="0"/>
              <a:t>Climate change, expressed in kg CO2 eq.</a:t>
            </a:r>
          </a:p>
        </p:txBody>
      </p:sp>
      <p:sp>
        <p:nvSpPr>
          <p:cNvPr id="4" name="Slide Number Placeholder 3"/>
          <p:cNvSpPr>
            <a:spLocks noGrp="1"/>
          </p:cNvSpPr>
          <p:nvPr>
            <p:ph type="sldNum" sz="quarter" idx="5"/>
          </p:nvPr>
        </p:nvSpPr>
        <p:spPr/>
        <p:txBody>
          <a:bodyPr/>
          <a:lstStyle/>
          <a:p>
            <a:fld id="{6D0F1669-2E8F-4000-8B1B-C368FDD69231}" type="slidenum">
              <a:rPr lang="en-IE" smtClean="0"/>
              <a:t>74</a:t>
            </a:fld>
            <a:endParaRPr lang="en-IE"/>
          </a:p>
        </p:txBody>
      </p:sp>
    </p:spTree>
    <p:extLst>
      <p:ext uri="{BB962C8B-B14F-4D97-AF65-F5344CB8AC3E}">
        <p14:creationId xmlns:p14="http://schemas.microsoft.com/office/powerpoint/2010/main" val="25665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Air pollution indicators such as particulate matter emissions or photochemical ozone creation (smog)</a:t>
            </a:r>
          </a:p>
        </p:txBody>
      </p:sp>
      <p:sp>
        <p:nvSpPr>
          <p:cNvPr id="4" name="Slide Number Placeholder 3"/>
          <p:cNvSpPr>
            <a:spLocks noGrp="1"/>
          </p:cNvSpPr>
          <p:nvPr>
            <p:ph type="sldNum" sz="quarter" idx="5"/>
          </p:nvPr>
        </p:nvSpPr>
        <p:spPr/>
        <p:txBody>
          <a:bodyPr/>
          <a:lstStyle/>
          <a:p>
            <a:fld id="{6D0F1669-2E8F-4000-8B1B-C368FDD69231}" type="slidenum">
              <a:rPr lang="en-IE" smtClean="0"/>
              <a:t>75</a:t>
            </a:fld>
            <a:endParaRPr lang="en-IE"/>
          </a:p>
        </p:txBody>
      </p:sp>
    </p:spTree>
    <p:extLst>
      <p:ext uri="{BB962C8B-B14F-4D97-AF65-F5344CB8AC3E}">
        <p14:creationId xmlns:p14="http://schemas.microsoft.com/office/powerpoint/2010/main" val="254544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Toxicity indicators, both carcinogenic (e.g. dioxins) and non-carcinogenic (heavy metals) – ecotoxicity too</a:t>
            </a:r>
          </a:p>
        </p:txBody>
      </p:sp>
      <p:sp>
        <p:nvSpPr>
          <p:cNvPr id="4" name="Slide Number Placeholder 3"/>
          <p:cNvSpPr>
            <a:spLocks noGrp="1"/>
          </p:cNvSpPr>
          <p:nvPr>
            <p:ph type="sldNum" sz="quarter" idx="5"/>
          </p:nvPr>
        </p:nvSpPr>
        <p:spPr/>
        <p:txBody>
          <a:bodyPr/>
          <a:lstStyle/>
          <a:p>
            <a:fld id="{6D0F1669-2E8F-4000-8B1B-C368FDD69231}" type="slidenum">
              <a:rPr lang="en-IE" smtClean="0"/>
              <a:t>76</a:t>
            </a:fld>
            <a:endParaRPr lang="en-IE"/>
          </a:p>
        </p:txBody>
      </p:sp>
    </p:spTree>
    <p:extLst>
      <p:ext uri="{BB962C8B-B14F-4D97-AF65-F5344CB8AC3E}">
        <p14:creationId xmlns:p14="http://schemas.microsoft.com/office/powerpoint/2010/main" val="1808628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Eutrophication is the saturation of fresh or marine water in nitrate or phosphate, which stimulate the development of algae which decreases the oxygen content of water (hypoxia)</a:t>
            </a:r>
          </a:p>
        </p:txBody>
      </p:sp>
      <p:sp>
        <p:nvSpPr>
          <p:cNvPr id="4" name="Slide Number Placeholder 3"/>
          <p:cNvSpPr>
            <a:spLocks noGrp="1"/>
          </p:cNvSpPr>
          <p:nvPr>
            <p:ph type="sldNum" sz="quarter" idx="5"/>
          </p:nvPr>
        </p:nvSpPr>
        <p:spPr/>
        <p:txBody>
          <a:bodyPr/>
          <a:lstStyle/>
          <a:p>
            <a:fld id="{6D0F1669-2E8F-4000-8B1B-C368FDD69231}" type="slidenum">
              <a:rPr lang="en-IE" smtClean="0"/>
              <a:t>78</a:t>
            </a:fld>
            <a:endParaRPr lang="en-IE"/>
          </a:p>
        </p:txBody>
      </p:sp>
    </p:spTree>
    <p:extLst>
      <p:ext uri="{BB962C8B-B14F-4D97-AF65-F5344CB8AC3E}">
        <p14:creationId xmlns:p14="http://schemas.microsoft.com/office/powerpoint/2010/main" val="8462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Or resources, which are an important part of the impact assessment toolbox, since this is where most of the newer, low-carbon technologies (such as decentralized power production or electric vehicles) tend to have higher impacts than conventional ones.</a:t>
            </a:r>
          </a:p>
        </p:txBody>
      </p:sp>
      <p:sp>
        <p:nvSpPr>
          <p:cNvPr id="4" name="Slide Number Placeholder 3"/>
          <p:cNvSpPr>
            <a:spLocks noGrp="1"/>
          </p:cNvSpPr>
          <p:nvPr>
            <p:ph type="sldNum" sz="quarter" idx="5"/>
          </p:nvPr>
        </p:nvSpPr>
        <p:spPr/>
        <p:txBody>
          <a:bodyPr/>
          <a:lstStyle/>
          <a:p>
            <a:fld id="{6D0F1669-2E8F-4000-8B1B-C368FDD69231}" type="slidenum">
              <a:rPr lang="en-IE" smtClean="0"/>
              <a:t>79</a:t>
            </a:fld>
            <a:endParaRPr lang="en-IE"/>
          </a:p>
        </p:txBody>
      </p:sp>
    </p:spTree>
    <p:extLst>
      <p:ext uri="{BB962C8B-B14F-4D97-AF65-F5344CB8AC3E}">
        <p14:creationId xmlns:p14="http://schemas.microsoft.com/office/powerpoint/2010/main" val="155315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Back to temperature now: is 1.5°C really that bad? How about 2°C? Well what we never really mention is that there are variations around the globe. In general, oceans remain relatively cool because water can absorb a lot of heat compared to land, but since most of us live on land this is a problem. The air at the poles also has a tendency to warm up very quickly.</a:t>
            </a:r>
          </a:p>
        </p:txBody>
      </p:sp>
      <p:sp>
        <p:nvSpPr>
          <p:cNvPr id="4" name="Slide Number Placeholder 3"/>
          <p:cNvSpPr>
            <a:spLocks noGrp="1"/>
          </p:cNvSpPr>
          <p:nvPr>
            <p:ph type="sldNum" sz="quarter" idx="5"/>
          </p:nvPr>
        </p:nvSpPr>
        <p:spPr/>
        <p:txBody>
          <a:bodyPr/>
          <a:lstStyle/>
          <a:p>
            <a:fld id="{827C44FF-A535-4EBE-A374-AB0498609A27}" type="slidenum">
              <a:rPr lang="en-IE" smtClean="0"/>
              <a:t>7</a:t>
            </a:fld>
            <a:endParaRPr lang="en-IE"/>
          </a:p>
        </p:txBody>
      </p:sp>
    </p:spTree>
    <p:extLst>
      <p:ext uri="{BB962C8B-B14F-4D97-AF65-F5344CB8AC3E}">
        <p14:creationId xmlns:p14="http://schemas.microsoft.com/office/powerpoint/2010/main" val="1983834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91</a:t>
            </a:fld>
            <a:endParaRPr lang="en-IE"/>
          </a:p>
        </p:txBody>
      </p:sp>
    </p:spTree>
    <p:extLst>
      <p:ext uri="{BB962C8B-B14F-4D97-AF65-F5344CB8AC3E}">
        <p14:creationId xmlns:p14="http://schemas.microsoft.com/office/powerpoint/2010/main" val="1454539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97</a:t>
            </a:fld>
            <a:endParaRPr lang="en-IE"/>
          </a:p>
        </p:txBody>
      </p:sp>
    </p:spTree>
    <p:extLst>
      <p:ext uri="{BB962C8B-B14F-4D97-AF65-F5344CB8AC3E}">
        <p14:creationId xmlns:p14="http://schemas.microsoft.com/office/powerpoint/2010/main" val="160334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93F14-767A-DA99-653F-E081992D8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AD1B8-4E8A-6FF5-13AA-5ED685DC3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EEC4-CAD4-BDC1-CE64-BBFE35C83901}"/>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922793F0-89FF-1926-6937-2132502A2D21}"/>
              </a:ext>
            </a:extLst>
          </p:cNvPr>
          <p:cNvSpPr>
            <a:spLocks noGrp="1"/>
          </p:cNvSpPr>
          <p:nvPr>
            <p:ph type="sldNum" sz="quarter" idx="5"/>
          </p:nvPr>
        </p:nvSpPr>
        <p:spPr/>
        <p:txBody>
          <a:bodyPr/>
          <a:lstStyle/>
          <a:p>
            <a:fld id="{B13BC043-7D18-42A9-AF26-31244D474063}" type="slidenum">
              <a:rPr lang="en-IE" smtClean="0"/>
              <a:t>98</a:t>
            </a:fld>
            <a:endParaRPr lang="en-IE"/>
          </a:p>
        </p:txBody>
      </p:sp>
    </p:spTree>
    <p:extLst>
      <p:ext uri="{BB962C8B-B14F-4D97-AF65-F5344CB8AC3E}">
        <p14:creationId xmlns:p14="http://schemas.microsoft.com/office/powerpoint/2010/main" val="1304059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EA9F9A0-BADF-430A-9E47-25C3E465881D}"/>
              </a:ext>
            </a:extLst>
          </p:cNvPr>
          <p:cNvSpPr>
            <a:spLocks noGrp="1"/>
          </p:cNvSpPr>
          <p:nvPr>
            <p:ph type="body" idx="1"/>
          </p:nvPr>
        </p:nvSpPr>
        <p:spPr/>
        <p:txBody>
          <a:bodyPr/>
          <a:lstStyle/>
          <a:p>
            <a:r>
              <a:rPr lang="en-IE" dirty="0"/>
              <a:t>Which brings us to the next question: how important are a few degrees really?</a:t>
            </a:r>
          </a:p>
          <a:p>
            <a:r>
              <a:rPr lang="en-IE" dirty="0"/>
              <a:t>Well think of it this way, at 37°C you are fine, at 38°C you have a light fever, 39°C, 40°C starts to get serious, but above 41°C I hope you are at the hospital.</a:t>
            </a:r>
          </a:p>
          <a:p>
            <a:r>
              <a:rPr lang="en-IE" dirty="0"/>
              <a:t>For our climate system it’s a bit similar. Not that the Earth hasn’t seen wide temperature variations in the past, it used to be 4°C colder about 20000 years ago. Large ice sheets were covering Northern Europe at the time. So what do you think will happen if we add another 4°C? More importantly, what do you think will happen if instead of 20000 years, we do this in 80 years?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p>
        </p:txBody>
      </p:sp>
      <p:sp>
        <p:nvSpPr>
          <p:cNvPr id="4" name="Date Placeholder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EFA453-B733-2448-925F-649EDF3878D2}"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063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right answer is… 24%!</a:t>
            </a:r>
          </a:p>
          <a:p>
            <a:endParaRPr lang="en-GB" dirty="0"/>
          </a:p>
          <a:p>
            <a:r>
              <a:rPr lang="en-GB" dirty="0"/>
              <a:t>This is what a Luxembourger’s carbon footprint looks like.</a:t>
            </a:r>
          </a:p>
          <a:p>
            <a:r>
              <a:rPr lang="en-GB" dirty="0"/>
              <a:t>Most of our emissions actually arise from transportation, and housing comes second with 24%. Mostly because of heating and water. Construction and maintenance complete the category for a total of 3.5t.</a:t>
            </a:r>
          </a:p>
          <a:p>
            <a:endParaRPr lang="en-GB" dirty="0"/>
          </a:p>
          <a:p>
            <a:r>
              <a:rPr lang="en-GB" dirty="0"/>
              <a:t>To those who were here in the first session, you may have noticed that we’re showing different numbers, it’s because we have recalculated the footprint with Luxembourg-specific data, which was not the case for all categories originally.</a:t>
            </a:r>
          </a:p>
          <a:p>
            <a:endParaRPr lang="en-GB" dirty="0"/>
          </a:p>
          <a:p>
            <a:r>
              <a:rPr lang="en-GB" dirty="0"/>
              <a:t>I will pass quickly on the other category since it’s not the focus of the day.</a:t>
            </a:r>
          </a:p>
          <a:p>
            <a:endParaRPr lang="en-GB" dirty="0"/>
          </a:p>
          <a:p>
            <a:r>
              <a:rPr lang="en-GB" dirty="0"/>
              <a:t>The total is about 14.5 tonnes, but just how big is that? Well it’s clearly on the top of countries globally, typical for a rich country, but a more important question might be: is it too much? To which the answer is clearly Yes. For the global population to live sustainably in 2050, we should reduce this number to 2 tons, this would be your annual budget in 2050. </a:t>
            </a:r>
          </a:p>
          <a:p>
            <a:endParaRPr lang="en-GB" dirty="0"/>
          </a:p>
        </p:txBody>
      </p:sp>
      <p:sp>
        <p:nvSpPr>
          <p:cNvPr id="4" name="Date Placeholder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EFA453-B733-2448-925F-649EDF3878D2}"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4832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can be done?</a:t>
            </a:r>
          </a:p>
          <a:p>
            <a:pPr lvl="1"/>
            <a:r>
              <a:rPr lang="en-IE" dirty="0"/>
              <a:t>Three quarters of greenhouse gases are emitted due to energy consumption: in industry (1/4), in transport (1/6), in buildings (1/6)</a:t>
            </a:r>
          </a:p>
          <a:p>
            <a:pPr lvl="1"/>
            <a:endParaRPr lang="en-IE" dirty="0"/>
          </a:p>
          <a:p>
            <a:r>
              <a:rPr lang="en-IE" dirty="0"/>
              <a:t>Low-hanging fruit</a:t>
            </a:r>
          </a:p>
          <a:p>
            <a:pPr lvl="1"/>
            <a:r>
              <a:rPr lang="en-IE" b="1" dirty="0"/>
              <a:t>40%</a:t>
            </a:r>
            <a:r>
              <a:rPr lang="en-IE" dirty="0"/>
              <a:t> of emissions are from </a:t>
            </a:r>
            <a:r>
              <a:rPr lang="en-IE" b="1" dirty="0"/>
              <a:t>burning coal </a:t>
            </a:r>
            <a:r>
              <a:rPr lang="en-IE" dirty="0"/>
              <a:t>for </a:t>
            </a:r>
            <a:r>
              <a:rPr lang="en-IE" b="1" dirty="0"/>
              <a:t>electricity</a:t>
            </a:r>
          </a:p>
          <a:p>
            <a:pPr lvl="1"/>
            <a:r>
              <a:rPr lang="en-IE" b="1" dirty="0"/>
              <a:t>20%</a:t>
            </a:r>
            <a:r>
              <a:rPr lang="en-IE" dirty="0"/>
              <a:t> of emissions are from </a:t>
            </a:r>
            <a:r>
              <a:rPr lang="en-IE" b="1" dirty="0"/>
              <a:t>fossil gas</a:t>
            </a:r>
            <a:r>
              <a:rPr lang="en-IE" dirty="0"/>
              <a:t>, used for </a:t>
            </a:r>
            <a:r>
              <a:rPr lang="en-IE" b="1" dirty="0"/>
              <a:t>heating</a:t>
            </a:r>
            <a:r>
              <a:rPr lang="en-IE" dirty="0"/>
              <a:t> or </a:t>
            </a:r>
            <a:r>
              <a:rPr lang="en-IE" b="1" dirty="0"/>
              <a:t>electricity</a:t>
            </a:r>
            <a:r>
              <a:rPr lang="en-IE" dirty="0"/>
              <a:t>, which also release methane at extraction/distribution (</a:t>
            </a:r>
            <a:r>
              <a:rPr lang="en-IE" b="1" dirty="0"/>
              <a:t>6%</a:t>
            </a:r>
            <a:r>
              <a:rPr lang="en-IE" dirty="0"/>
              <a:t>)</a:t>
            </a:r>
          </a:p>
          <a:p>
            <a:pPr lvl="2"/>
            <a:r>
              <a:rPr lang="en-IE" i="1" dirty="0"/>
              <a:t>…while we know how to produce carbon-free electricity</a:t>
            </a:r>
          </a:p>
          <a:p>
            <a:pPr lvl="1"/>
            <a:endParaRPr lang="en-IE" b="1" dirty="0"/>
          </a:p>
          <a:p>
            <a:pPr lvl="1"/>
            <a:r>
              <a:rPr lang="en-IE" b="1" dirty="0"/>
              <a:t>12% </a:t>
            </a:r>
            <a:r>
              <a:rPr lang="en-IE" dirty="0"/>
              <a:t>of emissions from oil-burning for road transportation</a:t>
            </a:r>
          </a:p>
          <a:p>
            <a:pPr lvl="2"/>
            <a:r>
              <a:rPr lang="en-IE" i="1" dirty="0"/>
              <a:t>…while we can electrify the global light-duty vehicle fleet</a:t>
            </a:r>
          </a:p>
          <a:p>
            <a:endParaRPr lang="en-IE" dirty="0"/>
          </a:p>
        </p:txBody>
      </p:sp>
      <p:sp>
        <p:nvSpPr>
          <p:cNvPr id="4" name="Slide Number Placeholder 3"/>
          <p:cNvSpPr>
            <a:spLocks noGrp="1"/>
          </p:cNvSpPr>
          <p:nvPr>
            <p:ph type="sldNum" sz="quarter" idx="5"/>
          </p:nvPr>
        </p:nvSpPr>
        <p:spPr/>
        <p:txBody>
          <a:bodyPr/>
          <a:lstStyle/>
          <a:p>
            <a:fld id="{827C44FF-A535-4EBE-A374-AB0498609A27}" type="slidenum">
              <a:rPr lang="en-IE" smtClean="0"/>
              <a:t>13</a:t>
            </a:fld>
            <a:endParaRPr lang="en-IE"/>
          </a:p>
        </p:txBody>
      </p:sp>
    </p:spTree>
    <p:extLst>
      <p:ext uri="{BB962C8B-B14F-4D97-AF65-F5344CB8AC3E}">
        <p14:creationId xmlns:p14="http://schemas.microsoft.com/office/powerpoint/2010/main" val="1220998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will show results from a report published two weeks ago, which is actually part of a UN Economic Commission for Europe’s Toolkit for policymakers – the link is here for those interested. The report is itself an update of a previous UNEP report which was called “Green Energy Choices”.</a:t>
            </a:r>
          </a:p>
        </p:txBody>
      </p:sp>
      <p:sp>
        <p:nvSpPr>
          <p:cNvPr id="4" name="Slide Number Placeholder 3"/>
          <p:cNvSpPr>
            <a:spLocks noGrp="1"/>
          </p:cNvSpPr>
          <p:nvPr>
            <p:ph type="sldNum" sz="quarter" idx="5"/>
          </p:nvPr>
        </p:nvSpPr>
        <p:spPr/>
        <p:txBody>
          <a:bodyPr/>
          <a:lstStyle/>
          <a:p>
            <a:fld id="{6D0F1669-2E8F-4000-8B1B-C368FDD69231}" type="slidenum">
              <a:rPr lang="en-IE" smtClean="0"/>
              <a:t>29</a:t>
            </a:fld>
            <a:endParaRPr lang="en-IE"/>
          </a:p>
        </p:txBody>
      </p:sp>
    </p:spTree>
    <p:extLst>
      <p:ext uri="{BB962C8B-B14F-4D97-AF65-F5344CB8AC3E}">
        <p14:creationId xmlns:p14="http://schemas.microsoft.com/office/powerpoint/2010/main" val="269048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Datasets have been regionalized, which means that fossil technologies use resources from where each of these regions actually source their energy carriers (coal or natural gas), including respective rates of fugitive methane emissions.</a:t>
            </a:r>
          </a:p>
          <a:p>
            <a:r>
              <a:rPr lang="en-IE" dirty="0"/>
              <a:t>For climate change this explains the variation in the various power plants we modelled here coal and gas…</a:t>
            </a:r>
          </a:p>
        </p:txBody>
      </p:sp>
      <p:sp>
        <p:nvSpPr>
          <p:cNvPr id="4" name="Slide Number Placeholder 3"/>
          <p:cNvSpPr>
            <a:spLocks noGrp="1"/>
          </p:cNvSpPr>
          <p:nvPr>
            <p:ph type="sldNum" sz="quarter" idx="5"/>
          </p:nvPr>
        </p:nvSpPr>
        <p:spPr/>
        <p:txBody>
          <a:bodyPr/>
          <a:lstStyle/>
          <a:p>
            <a:fld id="{6D0F1669-2E8F-4000-8B1B-C368FDD69231}" type="slidenum">
              <a:rPr lang="en-IE" smtClean="0"/>
              <a:t>30</a:t>
            </a:fld>
            <a:endParaRPr lang="en-IE"/>
          </a:p>
        </p:txBody>
      </p:sp>
    </p:spTree>
    <p:extLst>
      <p:ext uri="{BB962C8B-B14F-4D97-AF65-F5344CB8AC3E}">
        <p14:creationId xmlns:p14="http://schemas.microsoft.com/office/powerpoint/2010/main" val="385834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Regular" charset="0"/>
                <a:ea typeface="Bebas Neue Regular" charset="0"/>
                <a:cs typeface="Bebas Neue Regular" charset="0"/>
              </a:defRPr>
            </a:lvl1pPr>
          </a:lstStyle>
          <a:p>
            <a:r>
              <a:rPr lang="en-US"/>
              <a:t>Click to edit Master title style</a:t>
            </a:r>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ct val="0"/>
              </a:spcAft>
              <a:buFont typeface="Arial" panose="020B0604020202020204" pitchFamily="34" charset="0"/>
              <a:buNone/>
              <a:defRPr sz="2800" b="1">
                <a:solidFill>
                  <a:schemeClr val="accent1"/>
                </a:solidFill>
                <a:latin typeface="+mj-lt"/>
              </a:defRPr>
            </a:lvl1pPr>
            <a:lvl2pPr marL="0" indent="0">
              <a:lnSpc>
                <a:spcPct val="95000"/>
              </a:lnSpc>
              <a:spcBef>
                <a:spcPts val="267"/>
              </a:spcBef>
              <a:spcAft>
                <a:spcPct val="0"/>
              </a:spcAft>
              <a:buFont typeface="Arial"/>
              <a:buNone/>
              <a:defRPr sz="2000" b="1">
                <a:solidFill>
                  <a:schemeClr val="tx2">
                    <a:lumMod val="75000"/>
                  </a:schemeClr>
                </a:solidFill>
                <a:latin typeface="+mj-lt"/>
              </a:defRPr>
            </a:lvl2pPr>
            <a:lvl3pPr marL="476239" indent="-239178">
              <a:lnSpc>
                <a:spcPct val="95000"/>
              </a:lnSpc>
              <a:spcBef>
                <a:spcPct val="0"/>
              </a:spcBef>
              <a:spcAft>
                <a:spcPts val="267"/>
              </a:spcAft>
              <a:buFont typeface="Arial"/>
              <a:buChar char="•"/>
              <a:defRPr sz="2000">
                <a:solidFill>
                  <a:schemeClr val="tx2">
                    <a:lumMod val="75000"/>
                  </a:schemeClr>
                </a:solidFill>
                <a:latin typeface="+mj-lt"/>
              </a:defRPr>
            </a:lvl3pPr>
            <a:lvl4pPr marL="715415" indent="-239178">
              <a:lnSpc>
                <a:spcPct val="95000"/>
              </a:lnSpc>
              <a:spcBef>
                <a:spcPct val="0"/>
              </a:spcBef>
              <a:spcAft>
                <a:spcPts val="267"/>
              </a:spcAft>
              <a:buFont typeface="Arial"/>
              <a:buChar char="•"/>
              <a:defRPr sz="1600">
                <a:solidFill>
                  <a:schemeClr val="tx2"/>
                </a:solidFill>
                <a:latin typeface="+mj-lt"/>
              </a:defRPr>
            </a:lvl4pPr>
            <a:lvl5pPr marL="954593" indent="-239178">
              <a:lnSpc>
                <a:spcPct val="95000"/>
              </a:lnSpc>
              <a:spcBef>
                <a:spcPct val="0"/>
              </a:spcBef>
              <a:spcAft>
                <a:spcPts val="267"/>
              </a:spcAft>
              <a:buFont typeface="Arial"/>
              <a:buChar char="•"/>
              <a:defRPr sz="1400">
                <a:solidFill>
                  <a:schemeClr val="tx2"/>
                </a:solidFill>
                <a:latin typeface="+mj-lt"/>
              </a:defRPr>
            </a:lvl5pPr>
            <a:lvl6pPr marL="476239" indent="-228594">
              <a:spcBef>
                <a:spcPts val="267"/>
              </a:spcBef>
              <a:buFont typeface="Arial"/>
              <a:buChar char="•"/>
              <a:defRPr sz="1867" b="0">
                <a:solidFill>
                  <a:schemeClr val="tx2">
                    <a:lumMod val="75000"/>
                  </a:schemeClr>
                </a:solidFill>
              </a:defRPr>
            </a:lvl6pPr>
            <a:lvl7pPr marL="715415" indent="-228594">
              <a:spcBef>
                <a:spcPts val="267"/>
              </a:spcBef>
              <a:spcAft>
                <a:spcPct val="0"/>
              </a:spcAft>
              <a:buFont typeface="Arial"/>
              <a:buChar char="•"/>
              <a:defRPr sz="1600">
                <a:solidFill>
                  <a:schemeClr val="tx2"/>
                </a:solidFill>
              </a:defRPr>
            </a:lvl7pPr>
            <a:lvl8pPr marL="586301" indent="-228594">
              <a:buFont typeface="Arial"/>
              <a:buChar char="•"/>
              <a:defRPr>
                <a:solidFill>
                  <a:schemeClr val="tx2"/>
                </a:solidFill>
              </a:defRPr>
            </a:lvl8pPr>
            <a:lvl9pPr marL="1015975" indent="-279393">
              <a:spcBef>
                <a:spcPts val="267"/>
              </a:spcBef>
              <a:spcAft>
                <a:spcPct val="0"/>
              </a:spcAft>
              <a:buFont typeface="Arial"/>
              <a:buChar char="•"/>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5">
            <a:extLst>
              <a:ext uri="{FF2B5EF4-FFF2-40B4-BE49-F238E27FC236}">
                <a16:creationId xmlns:a16="http://schemas.microsoft.com/office/drawing/2014/main" id="{9CAE8637-A992-807D-E050-695CA574F3AF}"/>
              </a:ext>
            </a:extLst>
          </p:cNvPr>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Tree>
    <p:extLst>
      <p:ext uri="{BB962C8B-B14F-4D97-AF65-F5344CB8AC3E}">
        <p14:creationId xmlns:p14="http://schemas.microsoft.com/office/powerpoint/2010/main" val="111324642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Regular" charset="0"/>
                <a:ea typeface="Bebas Neue Regular" charset="0"/>
                <a:cs typeface="Bebas Neue Regular" charset="0"/>
              </a:defRPr>
            </a:lvl1pPr>
          </a:lstStyle>
          <a:p>
            <a:r>
              <a:rPr lang="en-US"/>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ct val="0"/>
              </a:spcBef>
              <a:spcAft>
                <a:spcPct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F2A2696F-34E9-49B7-8C6C-9843ED1813A0}" type="slidenum">
              <a:rPr lang="en-IE" smtClean="0"/>
              <a:t>‹#›</a:t>
            </a:fld>
            <a:endParaRPr lang="en-IE"/>
          </a:p>
        </p:txBody>
      </p:sp>
    </p:spTree>
    <p:extLst>
      <p:ext uri="{BB962C8B-B14F-4D97-AF65-F5344CB8AC3E}">
        <p14:creationId xmlns:p14="http://schemas.microsoft.com/office/powerpoint/2010/main" val="18399043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F2A2696F-34E9-49B7-8C6C-9843ED1813A0}"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Regular" charset="0"/>
                <a:ea typeface="Bebas Neue Regular" charset="0"/>
                <a:cs typeface="Bebas Neue Regular" charset="0"/>
              </a:defRPr>
            </a:lvl1pPr>
          </a:lstStyle>
          <a:p>
            <a:r>
              <a:rPr lang="en-US"/>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ct val="0"/>
              </a:spcBef>
              <a:spcAft>
                <a:spcPct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Table style</a:t>
            </a:r>
          </a:p>
        </p:txBody>
      </p:sp>
    </p:spTree>
    <p:extLst>
      <p:ext uri="{BB962C8B-B14F-4D97-AF65-F5344CB8AC3E}">
        <p14:creationId xmlns:p14="http://schemas.microsoft.com/office/powerpoint/2010/main" val="225910904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ct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ct val="0"/>
              </a:spcAft>
              <a:buFont typeface="Arial"/>
              <a:buNone/>
              <a:defRPr sz="2000" b="1">
                <a:solidFill>
                  <a:schemeClr val="tx2">
                    <a:lumMod val="75000"/>
                  </a:schemeClr>
                </a:solidFill>
                <a:latin typeface="+mj-lt"/>
              </a:defRPr>
            </a:lvl2pPr>
            <a:lvl3pPr marL="380990" indent="-380990">
              <a:lnSpc>
                <a:spcPct val="95000"/>
              </a:lnSpc>
              <a:spcBef>
                <a:spcPct val="0"/>
              </a:spcBef>
              <a:spcAft>
                <a:spcPts val="267"/>
              </a:spcAft>
              <a:buFont typeface="Arial"/>
              <a:buChar char="•"/>
              <a:defRPr sz="2000">
                <a:solidFill>
                  <a:schemeClr val="tx2">
                    <a:lumMod val="75000"/>
                  </a:schemeClr>
                </a:solidFill>
                <a:latin typeface="+mj-lt"/>
              </a:defRPr>
            </a:lvl3pPr>
            <a:lvl4pPr marL="380990" indent="-380990">
              <a:lnSpc>
                <a:spcPct val="95000"/>
              </a:lnSpc>
              <a:spcBef>
                <a:spcPct val="0"/>
              </a:spcBef>
              <a:spcAft>
                <a:spcPts val="267"/>
              </a:spcAft>
              <a:buFont typeface="Arial"/>
              <a:buChar char="•"/>
              <a:defRPr sz="2000">
                <a:solidFill>
                  <a:schemeClr val="tx2">
                    <a:lumMod val="75000"/>
                  </a:schemeClr>
                </a:solidFill>
                <a:latin typeface="+mj-lt"/>
              </a:defRPr>
            </a:lvl4pPr>
            <a:lvl5pPr marL="380990" indent="-380990">
              <a:lnSpc>
                <a:spcPct val="95000"/>
              </a:lnSpc>
              <a:spcBef>
                <a:spcPct val="0"/>
              </a:spcBef>
              <a:spcAft>
                <a:spcPts val="267"/>
              </a:spcAft>
              <a:buFont typeface="Arial"/>
              <a:buChar char="•"/>
              <a:defRPr sz="2000">
                <a:solidFill>
                  <a:schemeClr val="tx2">
                    <a:lumMod val="75000"/>
                  </a:schemeClr>
                </a:solidFill>
                <a:latin typeface="+mj-lt"/>
              </a:defRPr>
            </a:lvl5pPr>
            <a:lvl6pPr marL="476239" indent="-228594">
              <a:spcBef>
                <a:spcPts val="267"/>
              </a:spcBef>
              <a:buFont typeface="Arial"/>
              <a:buChar char="•"/>
              <a:defRPr sz="1867" b="0">
                <a:solidFill>
                  <a:schemeClr val="tx2">
                    <a:lumMod val="75000"/>
                  </a:schemeClr>
                </a:solidFill>
              </a:defRPr>
            </a:lvl6pPr>
            <a:lvl7pPr marL="715415" indent="-228594">
              <a:spcBef>
                <a:spcPts val="267"/>
              </a:spcBef>
              <a:spcAft>
                <a:spcPct val="0"/>
              </a:spcAft>
              <a:buFont typeface="Arial"/>
              <a:buChar char="•"/>
              <a:defRPr sz="1600">
                <a:solidFill>
                  <a:schemeClr val="tx2"/>
                </a:solidFill>
              </a:defRPr>
            </a:lvl7pPr>
            <a:lvl8pPr marL="586301" indent="-228594">
              <a:buFont typeface="Arial"/>
              <a:buChar char="•"/>
              <a:defRPr>
                <a:solidFill>
                  <a:schemeClr val="tx2"/>
                </a:solidFill>
              </a:defRPr>
            </a:lvl8pPr>
            <a:lvl9pPr marL="1015975" indent="-279393">
              <a:spcBef>
                <a:spcPts val="267"/>
              </a:spcBef>
              <a:spcAft>
                <a:spcPct val="0"/>
              </a:spcAft>
              <a:buFont typeface="Arial"/>
              <a:buChar char="•"/>
              <a:defRPr>
                <a:solidFill>
                  <a:schemeClr val="tx2"/>
                </a:solidFill>
              </a:defRPr>
            </a:lvl9pPr>
          </a:lstStyle>
          <a:p>
            <a:pPr lvl="0"/>
            <a:r>
              <a:rPr lang="en-US"/>
              <a:t>Click To Edit Master Text Styles</a:t>
            </a:r>
          </a:p>
          <a:p>
            <a:pPr lvl="1"/>
            <a:r>
              <a:rPr lang="en-US"/>
              <a:t>Second level</a:t>
            </a:r>
          </a:p>
          <a:p>
            <a:pPr lvl="5"/>
            <a:r>
              <a:rPr lang="en-US"/>
              <a:t>Third level</a:t>
            </a:r>
          </a:p>
          <a:p>
            <a:pPr lvl="6"/>
            <a:r>
              <a:rPr lang="en-US"/>
              <a:t>Fourth level</a:t>
            </a:r>
          </a:p>
          <a:p>
            <a:pPr lvl="8"/>
            <a:r>
              <a:rPr lang="en-US"/>
              <a:t>Fifth level</a:t>
            </a:r>
          </a:p>
        </p:txBody>
      </p:sp>
      <p:sp>
        <p:nvSpPr>
          <p:cNvPr id="3" name="Footer Placeholder 5">
            <a:extLst>
              <a:ext uri="{FF2B5EF4-FFF2-40B4-BE49-F238E27FC236}">
                <a16:creationId xmlns:a16="http://schemas.microsoft.com/office/drawing/2014/main" id="{A97D9C1A-D317-98CF-72E8-197D25EC265E}"/>
              </a:ext>
            </a:extLst>
          </p:cNvPr>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Tree>
    <p:extLst>
      <p:ext uri="{BB962C8B-B14F-4D97-AF65-F5344CB8AC3E}">
        <p14:creationId xmlns:p14="http://schemas.microsoft.com/office/powerpoint/2010/main" val="2327358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ct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ct val="0"/>
              </a:spcAft>
              <a:buFont typeface="Arial"/>
              <a:buNone/>
              <a:defRPr sz="2000" b="1">
                <a:solidFill>
                  <a:schemeClr val="tx2">
                    <a:lumMod val="75000"/>
                  </a:schemeClr>
                </a:solidFill>
                <a:latin typeface="+mj-lt"/>
              </a:defRPr>
            </a:lvl2pPr>
            <a:lvl3pPr marL="380990" indent="-380990">
              <a:lnSpc>
                <a:spcPct val="95000"/>
              </a:lnSpc>
              <a:spcBef>
                <a:spcPct val="0"/>
              </a:spcBef>
              <a:spcAft>
                <a:spcPts val="267"/>
              </a:spcAft>
              <a:buFont typeface="Arial"/>
              <a:buChar char="•"/>
              <a:defRPr sz="2000">
                <a:solidFill>
                  <a:schemeClr val="tx2">
                    <a:lumMod val="75000"/>
                  </a:schemeClr>
                </a:solidFill>
                <a:latin typeface="+mj-lt"/>
              </a:defRPr>
            </a:lvl3pPr>
            <a:lvl4pPr marL="380990" indent="-380990">
              <a:lnSpc>
                <a:spcPct val="95000"/>
              </a:lnSpc>
              <a:spcBef>
                <a:spcPct val="0"/>
              </a:spcBef>
              <a:spcAft>
                <a:spcPts val="267"/>
              </a:spcAft>
              <a:buFont typeface="Arial"/>
              <a:buChar char="•"/>
              <a:defRPr sz="2000">
                <a:solidFill>
                  <a:schemeClr val="tx2">
                    <a:lumMod val="75000"/>
                  </a:schemeClr>
                </a:solidFill>
                <a:latin typeface="+mj-lt"/>
              </a:defRPr>
            </a:lvl4pPr>
            <a:lvl5pPr marL="380990" indent="-380990">
              <a:lnSpc>
                <a:spcPct val="95000"/>
              </a:lnSpc>
              <a:spcBef>
                <a:spcPct val="0"/>
              </a:spcBef>
              <a:spcAft>
                <a:spcPts val="267"/>
              </a:spcAft>
              <a:buFont typeface="Arial"/>
              <a:buChar char="•"/>
              <a:defRPr sz="2000">
                <a:solidFill>
                  <a:schemeClr val="tx2">
                    <a:lumMod val="75000"/>
                  </a:schemeClr>
                </a:solidFill>
                <a:latin typeface="+mj-lt"/>
              </a:defRPr>
            </a:lvl5pPr>
            <a:lvl6pPr marL="476239" indent="-228594">
              <a:spcBef>
                <a:spcPts val="267"/>
              </a:spcBef>
              <a:buFont typeface="Arial"/>
              <a:buChar char="•"/>
              <a:defRPr sz="1867" b="0">
                <a:solidFill>
                  <a:schemeClr val="tx2">
                    <a:lumMod val="75000"/>
                  </a:schemeClr>
                </a:solidFill>
              </a:defRPr>
            </a:lvl6pPr>
            <a:lvl7pPr marL="715415" indent="-228594">
              <a:spcBef>
                <a:spcPts val="267"/>
              </a:spcBef>
              <a:spcAft>
                <a:spcPct val="0"/>
              </a:spcAft>
              <a:buFont typeface="Arial"/>
              <a:buChar char="•"/>
              <a:defRPr sz="1600">
                <a:solidFill>
                  <a:schemeClr val="tx2"/>
                </a:solidFill>
              </a:defRPr>
            </a:lvl7pPr>
            <a:lvl8pPr marL="586301" indent="-228594">
              <a:buFont typeface="Arial"/>
              <a:buChar char="•"/>
              <a:defRPr>
                <a:solidFill>
                  <a:schemeClr val="tx2"/>
                </a:solidFill>
              </a:defRPr>
            </a:lvl8pPr>
            <a:lvl9pPr marL="1015975" indent="-279393">
              <a:spcBef>
                <a:spcPts val="267"/>
              </a:spcBef>
              <a:spcAft>
                <a:spcPct val="0"/>
              </a:spcAft>
              <a:buFont typeface="Arial"/>
              <a:buChar char="•"/>
              <a:defRPr>
                <a:solidFill>
                  <a:schemeClr val="tx2"/>
                </a:solidFill>
              </a:defRPr>
            </a:lvl9pPr>
          </a:lstStyle>
          <a:p>
            <a:pPr lvl="0"/>
            <a:r>
              <a:rPr lang="en-US"/>
              <a:t>Click To Edit Master Text Styles</a:t>
            </a:r>
          </a:p>
          <a:p>
            <a:pPr lvl="1"/>
            <a:r>
              <a:rPr lang="en-US"/>
              <a:t>Second level</a:t>
            </a:r>
          </a:p>
          <a:p>
            <a:pPr lvl="5"/>
            <a:r>
              <a:rPr lang="en-US"/>
              <a:t>Third level</a:t>
            </a:r>
          </a:p>
          <a:p>
            <a:pPr lvl="6"/>
            <a:r>
              <a:rPr lang="en-US"/>
              <a:t>Fourth level</a:t>
            </a:r>
          </a:p>
          <a:p>
            <a:pPr lvl="8"/>
            <a:r>
              <a:rPr lang="en-US"/>
              <a:t>Fifth level</a:t>
            </a:r>
          </a:p>
        </p:txBody>
      </p:sp>
      <p:sp>
        <p:nvSpPr>
          <p:cNvPr id="3" name="Footer Placeholder 5">
            <a:extLst>
              <a:ext uri="{FF2B5EF4-FFF2-40B4-BE49-F238E27FC236}">
                <a16:creationId xmlns:a16="http://schemas.microsoft.com/office/drawing/2014/main" id="{BDC0E061-98FD-338B-4A18-CE14F086A7CD}"/>
              </a:ext>
            </a:extLst>
          </p:cNvPr>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Tree>
    <p:extLst>
      <p:ext uri="{BB962C8B-B14F-4D97-AF65-F5344CB8AC3E}">
        <p14:creationId xmlns:p14="http://schemas.microsoft.com/office/powerpoint/2010/main" val="322764539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ct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ct val="0"/>
              </a:spcAft>
              <a:buFont typeface="Arial"/>
              <a:buNone/>
              <a:defRPr sz="2000" b="1">
                <a:solidFill>
                  <a:schemeClr val="tx2">
                    <a:lumMod val="75000"/>
                  </a:schemeClr>
                </a:solidFill>
                <a:latin typeface="+mj-lt"/>
              </a:defRPr>
            </a:lvl2pPr>
            <a:lvl3pPr marL="380990" indent="-380990">
              <a:lnSpc>
                <a:spcPct val="95000"/>
              </a:lnSpc>
              <a:spcBef>
                <a:spcPct val="0"/>
              </a:spcBef>
              <a:spcAft>
                <a:spcPts val="267"/>
              </a:spcAft>
              <a:buFont typeface="Arial"/>
              <a:buChar char="•"/>
              <a:defRPr sz="2000">
                <a:solidFill>
                  <a:schemeClr val="tx2">
                    <a:lumMod val="75000"/>
                  </a:schemeClr>
                </a:solidFill>
                <a:latin typeface="+mj-lt"/>
              </a:defRPr>
            </a:lvl3pPr>
            <a:lvl4pPr marL="380990" indent="-380990">
              <a:lnSpc>
                <a:spcPct val="95000"/>
              </a:lnSpc>
              <a:spcBef>
                <a:spcPct val="0"/>
              </a:spcBef>
              <a:spcAft>
                <a:spcPts val="267"/>
              </a:spcAft>
              <a:buFont typeface="Arial"/>
              <a:buChar char="•"/>
              <a:defRPr sz="2000">
                <a:solidFill>
                  <a:schemeClr val="tx2">
                    <a:lumMod val="75000"/>
                  </a:schemeClr>
                </a:solidFill>
                <a:latin typeface="+mj-lt"/>
              </a:defRPr>
            </a:lvl4pPr>
            <a:lvl5pPr marL="380990" indent="-380990">
              <a:lnSpc>
                <a:spcPct val="95000"/>
              </a:lnSpc>
              <a:spcBef>
                <a:spcPct val="0"/>
              </a:spcBef>
              <a:spcAft>
                <a:spcPts val="267"/>
              </a:spcAft>
              <a:buFont typeface="Arial"/>
              <a:buChar char="•"/>
              <a:defRPr sz="2000">
                <a:solidFill>
                  <a:schemeClr val="tx2">
                    <a:lumMod val="75000"/>
                  </a:schemeClr>
                </a:solidFill>
                <a:latin typeface="+mj-lt"/>
              </a:defRPr>
            </a:lvl5pPr>
            <a:lvl6pPr marL="476239" indent="-228594">
              <a:spcBef>
                <a:spcPts val="267"/>
              </a:spcBef>
              <a:buFont typeface="Arial"/>
              <a:buChar char="•"/>
              <a:defRPr sz="1867" b="0">
                <a:solidFill>
                  <a:schemeClr val="tx2">
                    <a:lumMod val="75000"/>
                  </a:schemeClr>
                </a:solidFill>
              </a:defRPr>
            </a:lvl6pPr>
            <a:lvl7pPr marL="715415" indent="-228594">
              <a:spcBef>
                <a:spcPts val="267"/>
              </a:spcBef>
              <a:spcAft>
                <a:spcPct val="0"/>
              </a:spcAft>
              <a:buFont typeface="Arial"/>
              <a:buChar char="•"/>
              <a:defRPr sz="1600">
                <a:solidFill>
                  <a:schemeClr val="tx2"/>
                </a:solidFill>
              </a:defRPr>
            </a:lvl7pPr>
            <a:lvl8pPr marL="586301" indent="-228594">
              <a:buFont typeface="Arial"/>
              <a:buChar char="•"/>
              <a:defRPr>
                <a:solidFill>
                  <a:schemeClr val="tx2"/>
                </a:solidFill>
              </a:defRPr>
            </a:lvl8pPr>
            <a:lvl9pPr marL="1015975" indent="-279393">
              <a:spcBef>
                <a:spcPts val="267"/>
              </a:spcBef>
              <a:spcAft>
                <a:spcPct val="0"/>
              </a:spcAft>
              <a:buFont typeface="Arial"/>
              <a:buChar char="•"/>
              <a:defRPr>
                <a:solidFill>
                  <a:schemeClr val="tx2"/>
                </a:solidFill>
              </a:defRPr>
            </a:lvl9pPr>
          </a:lstStyle>
          <a:p>
            <a:pPr lvl="0"/>
            <a:r>
              <a:rPr lang="en-US"/>
              <a:t>Click To Edit Master Text Styles</a:t>
            </a:r>
          </a:p>
          <a:p>
            <a:pPr lvl="1"/>
            <a:r>
              <a:rPr lang="en-US"/>
              <a:t>Second level</a:t>
            </a:r>
          </a:p>
          <a:p>
            <a:pPr lvl="5"/>
            <a:r>
              <a:rPr lang="en-US"/>
              <a:t>Third level</a:t>
            </a:r>
          </a:p>
          <a:p>
            <a:pPr lvl="6"/>
            <a:r>
              <a:rPr lang="en-US"/>
              <a:t>Fourth level</a:t>
            </a:r>
          </a:p>
          <a:p>
            <a:pPr lvl="8"/>
            <a:r>
              <a:rPr lang="en-US"/>
              <a:t>Fifth level</a:t>
            </a:r>
          </a:p>
        </p:txBody>
      </p:sp>
      <p:sp>
        <p:nvSpPr>
          <p:cNvPr id="2" name="Footer Placeholder 5">
            <a:extLst>
              <a:ext uri="{FF2B5EF4-FFF2-40B4-BE49-F238E27FC236}">
                <a16:creationId xmlns:a16="http://schemas.microsoft.com/office/drawing/2014/main" id="{EBC022CA-3F6B-9B8E-41B2-EE05DC65AF0D}"/>
              </a:ext>
            </a:extLst>
          </p:cNvPr>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Tree>
    <p:extLst>
      <p:ext uri="{BB962C8B-B14F-4D97-AF65-F5344CB8AC3E}">
        <p14:creationId xmlns:p14="http://schemas.microsoft.com/office/powerpoint/2010/main" val="397893847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F2A2696F-34E9-49B7-8C6C-9843ED1813A0}" type="slidenum">
              <a:rPr lang="en-IE" smtClean="0"/>
              <a:t>‹#›</a:t>
            </a:fld>
            <a:endParaRPr lang="en-IE"/>
          </a:p>
        </p:txBody>
      </p:sp>
    </p:spTree>
    <p:extLst>
      <p:ext uri="{BB962C8B-B14F-4D97-AF65-F5344CB8AC3E}">
        <p14:creationId xmlns:p14="http://schemas.microsoft.com/office/powerpoint/2010/main" val="330926534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5">
            <a:extLst>
              <a:ext uri="{FF2B5EF4-FFF2-40B4-BE49-F238E27FC236}">
                <a16:creationId xmlns:a16="http://schemas.microsoft.com/office/drawing/2014/main" id="{6C4CCFD4-BDB2-4CC9-8203-959F18747B4E}"/>
              </a:ext>
            </a:extLst>
          </p:cNvPr>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Tree>
    <p:extLst>
      <p:ext uri="{BB962C8B-B14F-4D97-AF65-F5344CB8AC3E}">
        <p14:creationId xmlns:p14="http://schemas.microsoft.com/office/powerpoint/2010/main" val="3419445923"/>
      </p:ext>
    </p:extLst>
  </p:cSld>
  <p:clrMapOvr>
    <a:masterClrMapping/>
  </p:clrMapOvr>
  <p:transition/>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83119" y="1440002"/>
            <a:ext cx="11289444" cy="4469276"/>
          </a:xfrm>
        </p:spPr>
        <p:txBody>
          <a:bodyPr>
            <a:normAutofit/>
          </a:bodyPr>
          <a:lstStyle>
            <a:lvl1pPr>
              <a:defRPr sz="2133">
                <a:latin typeface="Arial"/>
                <a:cs typeface="Arial"/>
              </a:defRPr>
            </a:lvl1pPr>
            <a:lvl2pPr>
              <a:defRPr sz="2000">
                <a:latin typeface="Arial"/>
                <a:cs typeface="Arial"/>
              </a:defRPr>
            </a:lvl2pPr>
            <a:lvl3pPr>
              <a:defRPr sz="1867">
                <a:latin typeface="Arial"/>
                <a:cs typeface="Arial"/>
              </a:defRPr>
            </a:lvl3pPr>
            <a:lvl4pPr>
              <a:defRPr sz="2400">
                <a:latin typeface="Arial"/>
                <a:cs typeface="Arial"/>
              </a:defRPr>
            </a:lvl4pPr>
            <a:lvl5pPr>
              <a:defRPr sz="2133">
                <a:latin typeface="Arial"/>
                <a:cs typeface="Arial"/>
              </a:defRPr>
            </a:lvl5pPr>
          </a:lstStyle>
          <a:p>
            <a:pPr lvl="0"/>
            <a:r>
              <a:rPr lang="en-US"/>
              <a:t>Click to edit Master text styles</a:t>
            </a:r>
          </a:p>
          <a:p>
            <a:pPr lvl="1"/>
            <a:r>
              <a:rPr lang="en-US"/>
              <a:t>Second level</a:t>
            </a:r>
          </a:p>
          <a:p>
            <a:pPr lvl="2"/>
            <a:r>
              <a:rPr lang="en-US"/>
              <a:t>Third level</a:t>
            </a:r>
          </a:p>
        </p:txBody>
      </p:sp>
      <p:sp>
        <p:nvSpPr>
          <p:cNvPr id="6" name="Date Placeholder 5"/>
          <p:cNvSpPr>
            <a:spLocks noGrp="1"/>
          </p:cNvSpPr>
          <p:nvPr>
            <p:ph type="dt" sz="half" idx="10"/>
          </p:nvPr>
        </p:nvSpPr>
        <p:spPr/>
        <p:txBody>
          <a:bodyPr/>
          <a:lstStyle>
            <a:lvl1pPr>
              <a:defRPr>
                <a:solidFill>
                  <a:schemeClr val="tx2"/>
                </a:solidFill>
              </a:defRPr>
            </a:lvl1pPr>
          </a:lstStyle>
          <a:p>
            <a:pPr>
              <a:defRPr/>
            </a:pPr>
            <a:endParaRPr lang="fr-FR" dirty="0"/>
          </a:p>
        </p:txBody>
      </p:sp>
      <p:sp>
        <p:nvSpPr>
          <p:cNvPr id="7" name="Footer Placeholder 6"/>
          <p:cNvSpPr>
            <a:spLocks noGrp="1"/>
          </p:cNvSpPr>
          <p:nvPr>
            <p:ph type="ftr" sz="quarter" idx="11"/>
          </p:nvPr>
        </p:nvSpPr>
        <p:spPr/>
        <p:txBody>
          <a:bodyPr/>
          <a:lstStyle>
            <a:lvl1pPr>
              <a:defRPr>
                <a:solidFill>
                  <a:schemeClr val="tx2"/>
                </a:solidFill>
              </a:defRPr>
            </a:lvl1pPr>
          </a:lstStyle>
          <a:p>
            <a:endParaRPr lang="en-US" dirty="0"/>
          </a:p>
        </p:txBody>
      </p:sp>
      <p:sp>
        <p:nvSpPr>
          <p:cNvPr id="8" name="Slide Number Placeholder 7"/>
          <p:cNvSpPr>
            <a:spLocks noGrp="1"/>
          </p:cNvSpPr>
          <p:nvPr>
            <p:ph type="sldNum" sz="quarter" idx="12"/>
          </p:nvPr>
        </p:nvSpPr>
        <p:spPr/>
        <p:txBody>
          <a:bodyPr/>
          <a:lstStyle>
            <a:lvl1pPr>
              <a:defRPr>
                <a:solidFill>
                  <a:schemeClr val="tx2"/>
                </a:solidFill>
              </a:defRPr>
            </a:lvl1pPr>
          </a:lstStyle>
          <a:p>
            <a:fld id="{9A4C1D31-8393-DE43-ADE8-0043805816BE}"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2008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ct val="0"/>
              </a:spcBef>
              <a:spcAft>
                <a:spcPct val="0"/>
              </a:spcAft>
              <a:buNone/>
              <a:defRPr sz="2267" b="1" i="0">
                <a:solidFill>
                  <a:schemeClr val="accent1"/>
                </a:solidFill>
                <a:latin typeface="+mj-lt"/>
                <a:ea typeface="Bebas Neue Bold" charset="0"/>
                <a:cs typeface="Bebas Neue Bold"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a:t>click to edit master title style</a:t>
            </a:r>
          </a:p>
        </p:txBody>
      </p:sp>
      <p:sp>
        <p:nvSpPr>
          <p:cNvPr id="2" name="Footer Placeholder 5">
            <a:extLst>
              <a:ext uri="{FF2B5EF4-FFF2-40B4-BE49-F238E27FC236}">
                <a16:creationId xmlns:a16="http://schemas.microsoft.com/office/drawing/2014/main" id="{3E3B06D8-1FEF-4977-98C3-091E6F35153F}"/>
              </a:ext>
            </a:extLst>
          </p:cNvPr>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Tree>
    <p:extLst>
      <p:ext uri="{BB962C8B-B14F-4D97-AF65-F5344CB8AC3E}">
        <p14:creationId xmlns:p14="http://schemas.microsoft.com/office/powerpoint/2010/main" val="425578373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ct val="0"/>
              </a:spcBef>
              <a:spcAft>
                <a:spcPct val="0"/>
              </a:spcAft>
              <a:buNone/>
              <a:defRPr sz="2267" b="1" i="0">
                <a:solidFill>
                  <a:schemeClr val="accent1"/>
                </a:solidFill>
                <a:latin typeface="+mj-lt"/>
                <a:ea typeface="Bebas Neue Bold" charset="0"/>
                <a:cs typeface="Bebas Neue Bold"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a:t>click to edit master title style</a:t>
            </a:r>
          </a:p>
        </p:txBody>
      </p:sp>
      <p:sp>
        <p:nvSpPr>
          <p:cNvPr id="2" name="Footer Placeholder 5">
            <a:extLst>
              <a:ext uri="{FF2B5EF4-FFF2-40B4-BE49-F238E27FC236}">
                <a16:creationId xmlns:a16="http://schemas.microsoft.com/office/drawing/2014/main" id="{C4467B5F-B3CB-6F79-CCC0-76C890EAC5C4}"/>
              </a:ext>
            </a:extLst>
          </p:cNvPr>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Tree>
    <p:extLst>
      <p:ext uri="{BB962C8B-B14F-4D97-AF65-F5344CB8AC3E}">
        <p14:creationId xmlns:p14="http://schemas.microsoft.com/office/powerpoint/2010/main" val="36925310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ct val="0"/>
              </a:spcBef>
              <a:spcAft>
                <a:spcPct val="0"/>
              </a:spcAft>
              <a:buNone/>
              <a:defRPr sz="2267" b="1" i="0">
                <a:solidFill>
                  <a:schemeClr val="accent1"/>
                </a:solidFill>
                <a:latin typeface="+mj-lt"/>
                <a:ea typeface="Bebas Neue Bold" charset="0"/>
                <a:cs typeface="Bebas Neue Bold"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ct val="0"/>
              </a:spcBef>
              <a:spcAft>
                <a:spcPct val="0"/>
              </a:spcAft>
              <a:buFontTx/>
              <a:buNone/>
              <a:defRPr sz="6667" b="0" i="0">
                <a:solidFill>
                  <a:schemeClr val="tx2"/>
                </a:solidFill>
                <a:latin typeface="Bebas Neue Regular" charset="0"/>
                <a:ea typeface="Bebas Neue Regular" charset="0"/>
                <a:cs typeface="Bebas Neue Regular" charset="0"/>
              </a:defRPr>
            </a:lvl1pPr>
          </a:lstStyle>
          <a:p>
            <a:pPr lvl="0"/>
            <a:r>
              <a:rPr lang="en-US"/>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a:t>click to edit master title style</a:t>
            </a:r>
          </a:p>
        </p:txBody>
      </p:sp>
      <p:sp>
        <p:nvSpPr>
          <p:cNvPr id="2" name="Footer Placeholder 5">
            <a:extLst>
              <a:ext uri="{FF2B5EF4-FFF2-40B4-BE49-F238E27FC236}">
                <a16:creationId xmlns:a16="http://schemas.microsoft.com/office/drawing/2014/main" id="{DCCFB94E-35B3-4CD3-2573-C72E0B937993}"/>
              </a:ext>
            </a:extLst>
          </p:cNvPr>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Tree>
    <p:extLst>
      <p:ext uri="{BB962C8B-B14F-4D97-AF65-F5344CB8AC3E}">
        <p14:creationId xmlns:p14="http://schemas.microsoft.com/office/powerpoint/2010/main" val="401603644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a:t>click to edit master title style</a:t>
            </a:r>
          </a:p>
        </p:txBody>
      </p:sp>
      <p:sp>
        <p:nvSpPr>
          <p:cNvPr id="15" name="Content Placeholder 13"/>
          <p:cNvSpPr>
            <a:spLocks noGrp="1"/>
          </p:cNvSpPr>
          <p:nvPr>
            <p:ph sz="quarter" idx="15"/>
          </p:nvPr>
        </p:nvSpPr>
        <p:spPr>
          <a:xfrm>
            <a:off x="478369" y="1881186"/>
            <a:ext cx="53128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13"/>
          <p:cNvSpPr>
            <a:spLocks noGrp="1"/>
          </p:cNvSpPr>
          <p:nvPr>
            <p:ph sz="quarter" idx="16"/>
          </p:nvPr>
        </p:nvSpPr>
        <p:spPr>
          <a:xfrm>
            <a:off x="6400801" y="1881186"/>
            <a:ext cx="53128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ct val="0"/>
              </a:spcBef>
              <a:spcAft>
                <a:spcPct val="0"/>
              </a:spcAft>
              <a:buNone/>
              <a:defRPr sz="2267" b="1" i="0">
                <a:solidFill>
                  <a:schemeClr val="accent1"/>
                </a:solidFill>
                <a:latin typeface="+mj-lt"/>
                <a:ea typeface="Bebas Neue Bold" charset="0"/>
                <a:cs typeface="Bebas Neue Bold"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F2A2696F-34E9-49B7-8C6C-9843ED1813A0}" type="slidenum">
              <a:rPr lang="en-IE" smtClean="0"/>
              <a:t>‹#›</a:t>
            </a:fld>
            <a:endParaRPr lang="en-IE"/>
          </a:p>
        </p:txBody>
      </p:sp>
    </p:spTree>
    <p:extLst>
      <p:ext uri="{BB962C8B-B14F-4D97-AF65-F5344CB8AC3E}">
        <p14:creationId xmlns:p14="http://schemas.microsoft.com/office/powerpoint/2010/main" val="369257257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ct val="0"/>
              </a:spcBef>
              <a:spcAft>
                <a:spcPct val="0"/>
              </a:spcAft>
              <a:buNone/>
              <a:defRPr sz="2267" b="1" i="0">
                <a:solidFill>
                  <a:schemeClr val="accent1"/>
                </a:solidFill>
                <a:latin typeface="+mj-lt"/>
                <a:ea typeface="Bebas Neue Bold" charset="0"/>
                <a:cs typeface="Bebas Neue Bold"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F2A2696F-34E9-49B7-8C6C-9843ED1813A0}" type="slidenum">
              <a:rPr lang="en-IE" smtClean="0"/>
              <a:t>‹#›</a:t>
            </a:fld>
            <a:endParaRPr lang="en-IE"/>
          </a:p>
        </p:txBody>
      </p:sp>
    </p:spTree>
    <p:extLst>
      <p:ext uri="{BB962C8B-B14F-4D97-AF65-F5344CB8AC3E}">
        <p14:creationId xmlns:p14="http://schemas.microsoft.com/office/powerpoint/2010/main" val="26995716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ct val="0"/>
              </a:spcBef>
              <a:spcAft>
                <a:spcPct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F2A2696F-34E9-49B7-8C6C-9843ED1813A0}" type="slidenum">
              <a:rPr lang="en-IE" smtClean="0"/>
              <a:t>‹#›</a:t>
            </a:fld>
            <a:endParaRPr lang="en-IE"/>
          </a:p>
        </p:txBody>
      </p:sp>
    </p:spTree>
    <p:extLst>
      <p:ext uri="{BB962C8B-B14F-4D97-AF65-F5344CB8AC3E}">
        <p14:creationId xmlns:p14="http://schemas.microsoft.com/office/powerpoint/2010/main" val="36650985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ct val="0"/>
              </a:spcBef>
              <a:spcAft>
                <a:spcPct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F2A2696F-34E9-49B7-8C6C-9843ED1813A0}" type="slidenum">
              <a:rPr lang="en-IE" smtClean="0"/>
              <a:t>‹#›</a:t>
            </a:fld>
            <a:endParaRPr lang="en-IE"/>
          </a:p>
        </p:txBody>
      </p:sp>
    </p:spTree>
    <p:extLst>
      <p:ext uri="{BB962C8B-B14F-4D97-AF65-F5344CB8AC3E}">
        <p14:creationId xmlns:p14="http://schemas.microsoft.com/office/powerpoint/2010/main" val="38834438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Regular" charset="0"/>
                <a:ea typeface="Bebas Neue Regular" charset="0"/>
                <a:cs typeface="Bebas Neue Regular" charset="0"/>
              </a:defRPr>
            </a:lvl1pPr>
          </a:lstStyle>
          <a:p>
            <a:r>
              <a:rPr lang="en-US"/>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ct val="0"/>
              </a:spcBef>
              <a:spcAft>
                <a:spcPct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F2A2696F-34E9-49B7-8C6C-9843ED1813A0}"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8231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Image 8"/>
          <p:cNvPicPr>
            <a:picLocks noChangeAspect="1"/>
          </p:cNvPicPr>
          <p:nvPr/>
        </p:nvPicPr>
        <p:blipFill>
          <a:blip r:embed="rId19">
            <a:extLst>
              <a:ext uri="{28A0092B-C50C-407E-A947-70E740481C1C}">
                <a14:useLocalDpi xmlns:a14="http://schemas.microsoft.com/office/drawing/2010/main" val="0"/>
              </a:ext>
            </a:extLst>
          </a:blip>
          <a:srcRect r="-80"/>
          <a:stretch>
            <a:fillRect/>
          </a:stretch>
        </p:blipFill>
        <p:spPr bwMode="auto">
          <a:xfrm>
            <a:off x="9414657" y="6148687"/>
            <a:ext cx="2298977" cy="480000"/>
          </a:xfrm>
          <a:prstGeom prst="rect">
            <a:avLst/>
          </a:prstGeom>
          <a:noFill/>
          <a:ln>
            <a:noFill/>
          </a:ln>
          <a:extLst>
            <a:ext uri="{909E8E84-426E-40dd-AFC4-6F175D3DCCD1}">
              <a14:hiddenFill xmlns="" xmlns:a14="http://schemas.microsoft.com/office/drawing/2010/main"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solidFill>
                  <a:srgbClr val="FFFFFF"/>
                </a:solidFill>
              </a14:hiddenFill>
            </a:ext>
            <a:ext uri="{91240B29-F687-4f45-9708-019B960494DF}">
              <a14:hiddenLine xmlns="" xmlns:a14="http://schemas.microsoft.com/office/drawing/2010/main"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F2A2696F-34E9-49B7-8C6C-9843ED1813A0}" type="slidenum">
              <a:rPr lang="en-IE" smtClean="0"/>
              <a:t>‹#›</a:t>
            </a:fld>
            <a:endParaRPr lang="en-IE"/>
          </a:p>
        </p:txBody>
      </p:sp>
    </p:spTree>
    <p:extLst>
      <p:ext uri="{BB962C8B-B14F-4D97-AF65-F5344CB8AC3E}">
        <p14:creationId xmlns:p14="http://schemas.microsoft.com/office/powerpoint/2010/main" val="2725874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txStyles>
    <p:title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p:titleStyle>
    <p:bodyStyle>
      <a:lvl1pPr marL="0" indent="0" algn="l" defTabSz="1219170" rtl="0" eaLnBrk="1" latinLnBrk="0" hangingPunct="1">
        <a:lnSpc>
          <a:spcPct val="100000"/>
        </a:lnSpc>
        <a:spcBef>
          <a:spcPts val="800"/>
        </a:spcBef>
        <a:spcAft>
          <a:spcPct val="0"/>
        </a:spcAft>
        <a:buFont typeface="Arial" panose="020B0604020202020204" pitchFamily="34" charset="0"/>
        <a:buNone/>
        <a:defRPr sz="2133" b="1" i="0" kern="1200">
          <a:solidFill>
            <a:schemeClr val="accent1"/>
          </a:solidFill>
          <a:latin typeface="+mn-lt"/>
          <a:ea typeface="+mn-ea"/>
          <a:cs typeface="+mn-cs"/>
        </a:defRPr>
      </a:lvl1pPr>
      <a:lvl2pPr marL="239178" indent="-239178" algn="l" defTabSz="1219170" rtl="0" eaLnBrk="1" latinLnBrk="0" hangingPunct="1">
        <a:lnSpc>
          <a:spcPct val="100000"/>
        </a:lnSpc>
        <a:spcBef>
          <a:spcPts val="800"/>
        </a:spcBef>
        <a:spcAft>
          <a:spcPct val="0"/>
        </a:spcAft>
        <a:buFont typeface="Arial" panose="020B0604020202020204" pitchFamily="34" charset="0"/>
        <a:buChar char="•"/>
        <a:defRPr sz="1867" kern="1200">
          <a:solidFill>
            <a:schemeClr val="tx2"/>
          </a:solidFill>
          <a:latin typeface="+mn-lt"/>
          <a:ea typeface="+mn-ea"/>
          <a:cs typeface="+mn-cs"/>
        </a:defRPr>
      </a:lvl2pPr>
      <a:lvl3pPr marL="480472" indent="-232828" algn="l" defTabSz="1219170" rtl="0" eaLnBrk="1" latinLnBrk="0" hangingPunct="1">
        <a:lnSpc>
          <a:spcPct val="100000"/>
        </a:lnSpc>
        <a:spcBef>
          <a:spcPts val="800"/>
        </a:spcBef>
        <a:spcAft>
          <a:spcPct val="0"/>
        </a:spcAft>
        <a:buFont typeface="Arial" panose="020B0604020202020204" pitchFamily="34" charset="0"/>
        <a:buChar char="•"/>
        <a:defRPr sz="1467" kern="1200">
          <a:solidFill>
            <a:schemeClr val="tx2"/>
          </a:solidFill>
          <a:latin typeface="+mn-lt"/>
          <a:ea typeface="+mn-ea"/>
          <a:cs typeface="+mn-cs"/>
        </a:defRPr>
      </a:lvl3pPr>
      <a:lvl4pPr marL="711182" indent="-230712" algn="l" defTabSz="1219170" rtl="0" eaLnBrk="1" latinLnBrk="0" hangingPunct="1">
        <a:lnSpc>
          <a:spcPct val="100000"/>
        </a:lnSpc>
        <a:spcBef>
          <a:spcPts val="400"/>
        </a:spcBef>
        <a:spcAft>
          <a:spcPct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952476" indent="-241294" algn="l" defTabSz="1219170" rtl="0" eaLnBrk="1" latinLnBrk="0" hangingPunct="1">
        <a:lnSpc>
          <a:spcPct val="100000"/>
        </a:lnSpc>
        <a:spcBef>
          <a:spcPts val="400"/>
        </a:spcBef>
        <a:spcAft>
          <a:spcPct val="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ct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5">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hart" Target="../charts/chart1.xml"/><Relationship Id="rId7"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520.png"/><Relationship Id="rId1" Type="http://schemas.openxmlformats.org/officeDocument/2006/relationships/slideLayout" Target="../slideLayouts/slideLayout9.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0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hyperlink" Target="https://carbonnerd.list.lu/" TargetMode="External"/><Relationship Id="rId5" Type="http://schemas.openxmlformats.org/officeDocument/2006/relationships/image" Target="../media/image28.png"/><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jpg"/><Relationship Id="rId10" Type="http://schemas.openxmlformats.org/officeDocument/2006/relationships/image" Target="../media/image43.jpg"/><Relationship Id="rId4" Type="http://schemas.openxmlformats.org/officeDocument/2006/relationships/image" Target="../media/image37.jpg"/><Relationship Id="rId9" Type="http://schemas.openxmlformats.org/officeDocument/2006/relationships/image" Target="../media/image42.jpg"/></Relationships>
</file>

<file path=ppt/slides/_rels/slide15.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image" Target="../media/image45.jpg"/><Relationship Id="rId1" Type="http://schemas.openxmlformats.org/officeDocument/2006/relationships/slideLayout" Target="../slideLayouts/slideLayout9.xml"/><Relationship Id="rId6" Type="http://schemas.openxmlformats.org/officeDocument/2006/relationships/image" Target="../media/image49.jpg"/><Relationship Id="rId5" Type="http://schemas.openxmlformats.org/officeDocument/2006/relationships/image" Target="../media/image48.jpg"/><Relationship Id="rId10" Type="http://schemas.openxmlformats.org/officeDocument/2006/relationships/image" Target="../media/image53.svg"/><Relationship Id="rId4" Type="http://schemas.openxmlformats.org/officeDocument/2006/relationships/image" Target="../media/image47.jp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5.jpg"/><Relationship Id="rId7" Type="http://schemas.openxmlformats.org/officeDocument/2006/relationships/image" Target="../media/image48.jp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0.jpg"/><Relationship Id="rId5" Type="http://schemas.openxmlformats.org/officeDocument/2006/relationships/image" Target="../media/image47.jpg"/><Relationship Id="rId10" Type="http://schemas.openxmlformats.org/officeDocument/2006/relationships/image" Target="../media/image55.jpg"/><Relationship Id="rId4" Type="http://schemas.openxmlformats.org/officeDocument/2006/relationships/image" Target="../media/image46.jpg"/><Relationship Id="rId9" Type="http://schemas.openxmlformats.org/officeDocument/2006/relationships/image" Target="../media/image51.jp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ipcc.ch/report/sixth-assessment-report-working-group-3/" TargetMode="Externa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69.jpg"/><Relationship Id="rId3" Type="http://schemas.openxmlformats.org/officeDocument/2006/relationships/image" Target="../media/image59.jpg"/><Relationship Id="rId7" Type="http://schemas.openxmlformats.org/officeDocument/2006/relationships/image" Target="../media/image63.png"/><Relationship Id="rId12" Type="http://schemas.openxmlformats.org/officeDocument/2006/relationships/image" Target="../media/image68.jp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jpeg"/><Relationship Id="rId11" Type="http://schemas.openxmlformats.org/officeDocument/2006/relationships/image" Target="../media/image67.jpeg"/><Relationship Id="rId5" Type="http://schemas.openxmlformats.org/officeDocument/2006/relationships/image" Target="../media/image61.jpeg"/><Relationship Id="rId10" Type="http://schemas.openxmlformats.org/officeDocument/2006/relationships/image" Target="../media/image66.jpg"/><Relationship Id="rId4" Type="http://schemas.openxmlformats.org/officeDocument/2006/relationships/image" Target="../media/image60.jpg"/><Relationship Id="rId9" Type="http://schemas.openxmlformats.org/officeDocument/2006/relationships/image" Target="../media/image65.jpg"/><Relationship Id="rId14" Type="http://schemas.openxmlformats.org/officeDocument/2006/relationships/image" Target="../media/image7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hyperlink" Target="https://ec.europa.eu/eurostat/cache/sankey/energy/sankey.html?geos=LU&amp;year=2020&amp;unit=GJ&amp;fuels=TOTAL&amp;highlight=_&amp;nodeDisagg=0101000000000&amp;flowDisagg=true&amp;translateX=0&amp;translateY=0&amp;scale=1&amp;language=EN" TargetMode="External"/><Relationship Id="rId2"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47.jpg"/></Relationships>
</file>

<file path=ppt/slides/_rels/slide21.xml.rels><?xml version="1.0" encoding="UTF-8" standalone="yes"?>
<Relationships xmlns="http://schemas.openxmlformats.org/package/2006/relationships"><Relationship Id="rId3" Type="http://schemas.openxmlformats.org/officeDocument/2006/relationships/hyperlink" Target="https://ourworldindata.org/grapher/fossil-fuels-share-energy?tab=chart&amp;country=USA~CAN~FRA~DEU~GBR~LUX~OWID_WRL~NOR~BEL" TargetMode="External"/><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www.ipcc.ch/site/assets/uploads/sites/2/2022/06/SR15_Full_Report_HR.pdf" TargetMode="External"/><Relationship Id="rId2" Type="http://schemas.openxmlformats.org/officeDocument/2006/relationships/image" Target="../media/image76.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80.jpg"/><Relationship Id="rId13" Type="http://schemas.openxmlformats.org/officeDocument/2006/relationships/hyperlink" Target="https://www.lasvegaswebsiteconstruction.com/ducted-heat-pump-auckland/" TargetMode="External"/><Relationship Id="rId18" Type="http://schemas.openxmlformats.org/officeDocument/2006/relationships/image" Target="../media/image49.jpg"/><Relationship Id="rId3" Type="http://schemas.openxmlformats.org/officeDocument/2006/relationships/hyperlink" Target="https://blog.beckettcorp.com/what-homeowners-should-know-about-heating-with-propane" TargetMode="External"/><Relationship Id="rId7" Type="http://schemas.openxmlformats.org/officeDocument/2006/relationships/hyperlink" Target="https://en.wikipedia.org/wiki/Radiator_(heating)" TargetMode="External"/><Relationship Id="rId12" Type="http://schemas.openxmlformats.org/officeDocument/2006/relationships/image" Target="../media/image82.jpg"/><Relationship Id="rId17" Type="http://schemas.openxmlformats.org/officeDocument/2006/relationships/image" Target="../media/image48.jpg"/><Relationship Id="rId2" Type="http://schemas.openxmlformats.org/officeDocument/2006/relationships/image" Target="../media/image77.jpg"/><Relationship Id="rId16" Type="http://schemas.openxmlformats.org/officeDocument/2006/relationships/image" Target="../media/image47.jpg"/><Relationship Id="rId20" Type="http://schemas.openxmlformats.org/officeDocument/2006/relationships/image" Target="../media/image51.jpg"/><Relationship Id="rId1" Type="http://schemas.openxmlformats.org/officeDocument/2006/relationships/slideLayout" Target="../slideLayouts/slideLayout9.xml"/><Relationship Id="rId6" Type="http://schemas.openxmlformats.org/officeDocument/2006/relationships/image" Target="../media/image79.jpg"/><Relationship Id="rId11" Type="http://schemas.openxmlformats.org/officeDocument/2006/relationships/hyperlink" Target="https://www.motoringresearch.com/car-reviews/2019-kia-e-niro-review-the-family-ev-that-banishes-range-anxiety/" TargetMode="External"/><Relationship Id="rId5" Type="http://schemas.openxmlformats.org/officeDocument/2006/relationships/hyperlink" Target="https://www.carbuyer.co.uk/reviews/recommended/best-diesel-cars" TargetMode="External"/><Relationship Id="rId15" Type="http://schemas.openxmlformats.org/officeDocument/2006/relationships/image" Target="../media/image46.jpg"/><Relationship Id="rId10" Type="http://schemas.openxmlformats.org/officeDocument/2006/relationships/image" Target="../media/image81.jpg"/><Relationship Id="rId19" Type="http://schemas.openxmlformats.org/officeDocument/2006/relationships/image" Target="../media/image50.jpg"/><Relationship Id="rId4" Type="http://schemas.openxmlformats.org/officeDocument/2006/relationships/image" Target="../media/image78.jpg"/><Relationship Id="rId9" Type="http://schemas.openxmlformats.org/officeDocument/2006/relationships/hyperlink" Target="https://colegiomanuelrodriguez.cl/mr/exelearning/6IngU5/means_of_transportation.html" TargetMode="External"/><Relationship Id="rId14" Type="http://schemas.openxmlformats.org/officeDocument/2006/relationships/image" Target="../media/image45.jp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yearbook.enerdata.net/electricity/share-electricity-final-consumption.html"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chart" Target="../charts/chart5.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hyperlink" Target="https://ec.europa.eu/clima/sites/clima/files/transport/vehicles/docs/2020_study_main_report_en.pdf" TargetMode="External"/><Relationship Id="rId4" Type="http://schemas.openxmlformats.org/officeDocument/2006/relationships/hyperlink" Target="https://unece.org/sites/default/files/2022-04/LCA_3_FINAL%20March%202022.pdf"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resourcepanel.org/reports/green-energy-choices-benefits-risks-and-trade-offs-low-carbon-technologies-electricity" TargetMode="External"/><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88.png"/><Relationship Id="rId5" Type="http://schemas.openxmlformats.org/officeDocument/2006/relationships/hyperlink" Target="https://unece.org/sed/documents/2021/10/reports/life-cycle-assessment-electricity-generation-options" TargetMode="External"/><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chart" Target="../charts/chart6.xml"/><Relationship Id="rId7" Type="http://schemas.openxmlformats.org/officeDocument/2006/relationships/image" Target="../media/image93.jpg"/><Relationship Id="rId12" Type="http://schemas.openxmlformats.org/officeDocument/2006/relationships/image" Target="../media/image98.JP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2.jpeg"/><Relationship Id="rId11" Type="http://schemas.openxmlformats.org/officeDocument/2006/relationships/image" Target="../media/image97.jpg"/><Relationship Id="rId5" Type="http://schemas.openxmlformats.org/officeDocument/2006/relationships/image" Target="../media/image91.jpg"/><Relationship Id="rId10" Type="http://schemas.openxmlformats.org/officeDocument/2006/relationships/image" Target="../media/image96.png"/><Relationship Id="rId4" Type="http://schemas.openxmlformats.org/officeDocument/2006/relationships/image" Target="../media/image90.jpg"/><Relationship Id="rId9" Type="http://schemas.openxmlformats.org/officeDocument/2006/relationships/image" Target="../media/image95.png"/></Relationships>
</file>

<file path=ppt/slides/_rels/slide31.xml.rels><?xml version="1.0" encoding="UTF-8" standalone="yes"?>
<Relationships xmlns="http://schemas.openxmlformats.org/package/2006/relationships"><Relationship Id="rId8" Type="http://schemas.openxmlformats.org/officeDocument/2006/relationships/image" Target="../media/image94.JPG"/><Relationship Id="rId13" Type="http://schemas.openxmlformats.org/officeDocument/2006/relationships/image" Target="../media/image99.jpg"/><Relationship Id="rId3" Type="http://schemas.openxmlformats.org/officeDocument/2006/relationships/chart" Target="../charts/chart7.xml"/><Relationship Id="rId7" Type="http://schemas.openxmlformats.org/officeDocument/2006/relationships/image" Target="../media/image93.jpg"/><Relationship Id="rId12" Type="http://schemas.openxmlformats.org/officeDocument/2006/relationships/image" Target="../media/image98.JP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92.jpeg"/><Relationship Id="rId11" Type="http://schemas.openxmlformats.org/officeDocument/2006/relationships/image" Target="../media/image97.jpg"/><Relationship Id="rId5" Type="http://schemas.openxmlformats.org/officeDocument/2006/relationships/image" Target="../media/image91.jpg"/><Relationship Id="rId10" Type="http://schemas.openxmlformats.org/officeDocument/2006/relationships/image" Target="../media/image96.png"/><Relationship Id="rId4" Type="http://schemas.openxmlformats.org/officeDocument/2006/relationships/image" Target="../media/image90.jpg"/><Relationship Id="rId9"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hyperlink" Target="https://ourworldindata.org/land-use-per-energy-source" TargetMode="External"/><Relationship Id="rId2" Type="http://schemas.openxmlformats.org/officeDocument/2006/relationships/image" Target="../media/image100.png"/><Relationship Id="rId1" Type="http://schemas.openxmlformats.org/officeDocument/2006/relationships/slideLayout" Target="../slideLayouts/slideLayout9.xml"/><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hyperlink" Target="https://assets.rte-france.com/prod/public/2022-01/Energy%20pathways%202050_Key%20results.pdf"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05.png"/><Relationship Id="rId4" Type="http://schemas.openxmlformats.org/officeDocument/2006/relationships/hyperlink" Target="https://assets.rte-france.com/prod/public/2022-01/Energy%20pathways%202050_Key%20results.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5.xml"/><Relationship Id="rId4" Type="http://schemas.openxmlformats.org/officeDocument/2006/relationships/image" Target="../media/image10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png"/><Relationship Id="rId1" Type="http://schemas.openxmlformats.org/officeDocument/2006/relationships/slideLayout" Target="../slideLayouts/slideLayout9.xml"/><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4.jpg"/><Relationship Id="rId7" Type="http://schemas.openxmlformats.org/officeDocument/2006/relationships/image" Target="../media/image117.jpg"/><Relationship Id="rId2" Type="http://schemas.openxmlformats.org/officeDocument/2006/relationships/image" Target="../media/image113.jpg"/><Relationship Id="rId1" Type="http://schemas.openxmlformats.org/officeDocument/2006/relationships/slideLayout" Target="../slideLayouts/slideLayout9.xml"/><Relationship Id="rId6" Type="http://schemas.openxmlformats.org/officeDocument/2006/relationships/image" Target="../media/image116.jpg"/><Relationship Id="rId5" Type="http://schemas.openxmlformats.org/officeDocument/2006/relationships/hyperlink" Target="https://journalistsresource.org/environment/local-health-effects-transporting-coal/" TargetMode="External"/><Relationship Id="rId4" Type="http://schemas.openxmlformats.org/officeDocument/2006/relationships/image" Target="../media/image115.jpg"/></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www.resourcepanel.org/global-material-flows-databas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doi.org/10.1038/s41586-020-3010-5" TargetMode="External"/><Relationship Id="rId4"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hyperlink" Target="https://doi-org.proxy.bnl.lu/10.1111/jiec.13593" TargetMode="External"/><Relationship Id="rId2" Type="http://schemas.openxmlformats.org/officeDocument/2006/relationships/image" Target="../media/image121.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38/s41586-020-3010-5" TargetMode="External"/><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www.resourcepanel.org/reports/global-resources-outlook-2024"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groundtruthalaska.org/articles/CoalTerminology/" TargetMode="External"/><Relationship Id="rId2" Type="http://schemas.openxmlformats.org/officeDocument/2006/relationships/image" Target="../media/image12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ourworldindata.org/reserve-vs-resource" TargetMode="External"/><Relationship Id="rId2" Type="http://schemas.openxmlformats.org/officeDocument/2006/relationships/image" Target="../media/image125.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doi.org/10.1038/s41893-024-01329-3" TargetMode="External"/><Relationship Id="rId5" Type="http://schemas.openxmlformats.org/officeDocument/2006/relationships/image" Target="../media/image127.png"/><Relationship Id="rId4" Type="http://schemas.openxmlformats.org/officeDocument/2006/relationships/hyperlink" Target="https://doi.org/10.1016/j.joule.2024.03.001"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www.ipcc.ch/report/ar6/wg1/downloads/report/IPCC_AR6_WGI_SPM_final.pdf" TargetMode="External"/><Relationship Id="rId5" Type="http://schemas.openxmlformats.org/officeDocument/2006/relationships/image" Target="../media/image15.pn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hyperlink" Target="https://www.ipcc.ch/report/ar6/wg3/chapter/chapter-6/" TargetMode="External"/><Relationship Id="rId2" Type="http://schemas.openxmlformats.org/officeDocument/2006/relationships/image" Target="../media/image13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clever-energy-scenario.eu/wp-content/uploads/2023/10/CLEVER_final-report.pdf" TargetMode="External"/><Relationship Id="rId2" Type="http://schemas.openxmlformats.org/officeDocument/2006/relationships/image" Target="../media/image133.png"/><Relationship Id="rId1" Type="http://schemas.openxmlformats.org/officeDocument/2006/relationships/slideLayout" Target="../slideLayouts/slideLayout9.xml"/><Relationship Id="rId5" Type="http://schemas.openxmlformats.org/officeDocument/2006/relationships/image" Target="../media/image135.png"/><Relationship Id="rId4" Type="http://schemas.openxmlformats.org/officeDocument/2006/relationships/image" Target="../media/image134.png"/></Relationships>
</file>

<file path=ppt/slides/_rels/slide5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svg"/><Relationship Id="rId3" Type="http://schemas.openxmlformats.org/officeDocument/2006/relationships/image" Target="../media/image136.png"/><Relationship Id="rId7" Type="http://schemas.openxmlformats.org/officeDocument/2006/relationships/image" Target="../media/image139.svg"/><Relationship Id="rId12" Type="http://schemas.openxmlformats.org/officeDocument/2006/relationships/image" Target="../media/image144.png"/><Relationship Id="rId2" Type="http://schemas.openxmlformats.org/officeDocument/2006/relationships/hyperlink" Target="https://clever-energy-scenario.eu/wp-content/uploads/2023/10/CLEVER_final-report.pdf" TargetMode="External"/><Relationship Id="rId1" Type="http://schemas.openxmlformats.org/officeDocument/2006/relationships/slideLayout" Target="../slideLayouts/slideLayout9.xml"/><Relationship Id="rId6" Type="http://schemas.openxmlformats.org/officeDocument/2006/relationships/image" Target="../media/image138.png"/><Relationship Id="rId11" Type="http://schemas.openxmlformats.org/officeDocument/2006/relationships/image" Target="../media/image143.svg"/><Relationship Id="rId5" Type="http://schemas.openxmlformats.org/officeDocument/2006/relationships/image" Target="../media/image133.png"/><Relationship Id="rId15" Type="http://schemas.openxmlformats.org/officeDocument/2006/relationships/image" Target="../media/image147.svg"/><Relationship Id="rId10" Type="http://schemas.openxmlformats.org/officeDocument/2006/relationships/image" Target="../media/image142.png"/><Relationship Id="rId4" Type="http://schemas.openxmlformats.org/officeDocument/2006/relationships/image" Target="../media/image137.png"/><Relationship Id="rId9" Type="http://schemas.openxmlformats.org/officeDocument/2006/relationships/image" Target="../media/image141.svg"/><Relationship Id="rId1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hyperlink" Target="https://clever-energy-scenario.eu/wp-content/uploads/2023/10/CLEVER_final-report.pdf" TargetMode="External"/><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49.png"/></Relationships>
</file>

<file path=ppt/slides/_rels/slide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4.jpeg"/></Relationships>
</file>

<file path=ppt/slides/_rels/slide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5.png"/></Relationships>
</file>

<file path=ppt/slides/_rels/slide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149.png"/><Relationship Id="rId4" Type="http://schemas.openxmlformats.org/officeDocument/2006/relationships/image" Target="../media/image154.jpeg"/></Relationships>
</file>

<file path=ppt/slides/_rels/slide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9.xml"/><Relationship Id="rId6" Type="http://schemas.openxmlformats.org/officeDocument/2006/relationships/image" Target="../media/image162.jpe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jpeg"/><Relationship Id="rId9" Type="http://schemas.openxmlformats.org/officeDocument/2006/relationships/image" Target="../media/image165.png"/></Relationships>
</file>

<file path=ppt/slides/_rels/slide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sustained.com/blog/lets-talk-about-allocation-in-lca" TargetMode="External"/><Relationship Id="rId1" Type="http://schemas.openxmlformats.org/officeDocument/2006/relationships/slideLayout" Target="../slideLayouts/slideLayout9.xml"/><Relationship Id="rId6" Type="http://schemas.openxmlformats.org/officeDocument/2006/relationships/image" Target="../media/image170.jpg"/><Relationship Id="rId5" Type="http://schemas.openxmlformats.org/officeDocument/2006/relationships/image" Target="../media/image169.png"/><Relationship Id="rId4" Type="http://schemas.openxmlformats.org/officeDocument/2006/relationships/image" Target="../media/image168.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hyperlink" Target="http://berkeleyearth.org/global-temperatures-2017/" TargetMode="External"/><Relationship Id="rId4" Type="http://schemas.openxmlformats.org/officeDocument/2006/relationships/hyperlink" Target="https://www.ipcc.ch/sr15/faq/faq-chapter-3/"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luciolesconseil.fr/quest-ce-que-la-circular-footprint-formula/" TargetMode="External"/><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timbertectonics.com/wp-content/uploads/2021/12/biogenic-carbon-in-lca-and-practice-3.jpg" TargetMode="External"/><Relationship Id="rId2" Type="http://schemas.openxmlformats.org/officeDocument/2006/relationships/image" Target="../media/image172.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75.jpg"/><Relationship Id="rId13" Type="http://schemas.openxmlformats.org/officeDocument/2006/relationships/hyperlink" Target="https://zrak.ekoakcija.org/qa/indeks-kvaliteta-zraka" TargetMode="External"/><Relationship Id="rId3" Type="http://schemas.openxmlformats.org/officeDocument/2006/relationships/image" Target="../media/image149.png"/><Relationship Id="rId7" Type="http://schemas.openxmlformats.org/officeDocument/2006/relationships/hyperlink" Target="https://www.ecospan.co.uk/direct-toxicity-assessment-dta/" TargetMode="External"/><Relationship Id="rId12" Type="http://schemas.openxmlformats.org/officeDocument/2006/relationships/image" Target="../media/image177.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74.jpg"/><Relationship Id="rId11" Type="http://schemas.openxmlformats.org/officeDocument/2006/relationships/hyperlink" Target="https://www.flickr.com/photos/matt_hintsa/2972465611" TargetMode="External"/><Relationship Id="rId5" Type="http://schemas.openxmlformats.org/officeDocument/2006/relationships/hyperlink" Target="https://www.nytimes.com/2019/07/08/business/media/as-the-world-heats-up-the-climate-for-news-is-changing-too.html" TargetMode="External"/><Relationship Id="rId10" Type="http://schemas.openxmlformats.org/officeDocument/2006/relationships/image" Target="../media/image176.jpg"/><Relationship Id="rId4" Type="http://schemas.openxmlformats.org/officeDocument/2006/relationships/image" Target="../media/image173.jpg"/><Relationship Id="rId9" Type="http://schemas.openxmlformats.org/officeDocument/2006/relationships/hyperlink" Target="http://www.flickr.com/photos/48722974@N07/5120831376/"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0.xml"/><Relationship Id="rId5" Type="http://schemas.openxmlformats.org/officeDocument/2006/relationships/image" Target="../media/image181.png"/><Relationship Id="rId4" Type="http://schemas.openxmlformats.org/officeDocument/2006/relationships/image" Target="../media/image180.png"/></Relationships>
</file>

<file path=ppt/slides/_rels/slide7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hyperlink" Target="https://www.esd.ornl.gov/projects/qen/europe.html"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49.png"/><Relationship Id="rId1" Type="http://schemas.openxmlformats.org/officeDocument/2006/relationships/slideLayout" Target="../slideLayouts/slideLayout9.xml"/><Relationship Id="rId4" Type="http://schemas.openxmlformats.org/officeDocument/2006/relationships/image" Target="../media/image183.png"/></Relationships>
</file>

<file path=ppt/slides/_rels/slide8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9.xml"/><Relationship Id="rId5" Type="http://schemas.openxmlformats.org/officeDocument/2006/relationships/image" Target="../media/image149.png"/><Relationship Id="rId4" Type="http://schemas.openxmlformats.org/officeDocument/2006/relationships/image" Target="../media/image186.jpeg"/></Relationships>
</file>

<file path=ppt/slides/_rels/slide82.xml.rels><?xml version="1.0" encoding="UTF-8" standalone="yes"?>
<Relationships xmlns="http://schemas.openxmlformats.org/package/2006/relationships"><Relationship Id="rId8" Type="http://schemas.openxmlformats.org/officeDocument/2006/relationships/hyperlink" Target="https://www.iybssd2022.org/easac-commentary-on-hydrogen-and-synthetic-fuels/" TargetMode="External"/><Relationship Id="rId3" Type="http://schemas.openxmlformats.org/officeDocument/2006/relationships/hyperlink" Target="https://librairie.ademe.fr/changement-climatique-et-energie/4213-analyse-de-cycle-de-vie-relative-a-l-hydrogene.html" TargetMode="External"/><Relationship Id="rId7" Type="http://schemas.openxmlformats.org/officeDocument/2006/relationships/image" Target="../media/image187.jpg"/><Relationship Id="rId2" Type="http://schemas.openxmlformats.org/officeDocument/2006/relationships/image" Target="../media/image149.png"/><Relationship Id="rId1" Type="http://schemas.openxmlformats.org/officeDocument/2006/relationships/slideLayout" Target="../slideLayouts/slideLayout9.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hart" Target="../charts/chart12.xml"/><Relationship Id="rId1" Type="http://schemas.openxmlformats.org/officeDocument/2006/relationships/slideLayout" Target="../slideLayouts/slideLayout9.xml"/><Relationship Id="rId4" Type="http://schemas.openxmlformats.org/officeDocument/2006/relationships/image" Target="../media/image149.png"/></Relationships>
</file>

<file path=ppt/slides/_rels/slide8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gif"/><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94.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95.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200.svg"/><Relationship Id="rId13" Type="http://schemas.openxmlformats.org/officeDocument/2006/relationships/image" Target="../media/image205.png"/><Relationship Id="rId3" Type="http://schemas.openxmlformats.org/officeDocument/2006/relationships/image" Target="../media/image146.png"/><Relationship Id="rId7" Type="http://schemas.openxmlformats.org/officeDocument/2006/relationships/image" Target="../media/image199.png"/><Relationship Id="rId12" Type="http://schemas.openxmlformats.org/officeDocument/2006/relationships/image" Target="../media/image204.svg"/><Relationship Id="rId17" Type="http://schemas.openxmlformats.org/officeDocument/2006/relationships/image" Target="../media/image209.jpg"/><Relationship Id="rId2" Type="http://schemas.openxmlformats.org/officeDocument/2006/relationships/notesSlide" Target="../notesSlides/notesSlide30.xml"/><Relationship Id="rId16" Type="http://schemas.openxmlformats.org/officeDocument/2006/relationships/image" Target="../media/image208.svg"/><Relationship Id="rId1" Type="http://schemas.openxmlformats.org/officeDocument/2006/relationships/slideLayout" Target="../slideLayouts/slideLayout9.xml"/><Relationship Id="rId6" Type="http://schemas.openxmlformats.org/officeDocument/2006/relationships/image" Target="../media/image198.sv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svg"/><Relationship Id="rId4" Type="http://schemas.openxmlformats.org/officeDocument/2006/relationships/image" Target="../media/image147.svg"/><Relationship Id="rId9" Type="http://schemas.openxmlformats.org/officeDocument/2006/relationships/image" Target="../media/image201.png"/><Relationship Id="rId14" Type="http://schemas.openxmlformats.org/officeDocument/2006/relationships/image" Target="../media/image206.svg"/></Relationships>
</file>

<file path=ppt/slides/_rels/slide92.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4.svg"/><Relationship Id="rId18" Type="http://schemas.openxmlformats.org/officeDocument/2006/relationships/image" Target="../media/image211.jpg"/><Relationship Id="rId3" Type="http://schemas.openxmlformats.org/officeDocument/2006/relationships/image" Target="../media/image202.svg"/><Relationship Id="rId7" Type="http://schemas.openxmlformats.org/officeDocument/2006/relationships/image" Target="../media/image147.svg"/><Relationship Id="rId12" Type="http://schemas.openxmlformats.org/officeDocument/2006/relationships/image" Target="../media/image203.png"/><Relationship Id="rId17" Type="http://schemas.openxmlformats.org/officeDocument/2006/relationships/image" Target="../media/image210.png"/><Relationship Id="rId2" Type="http://schemas.openxmlformats.org/officeDocument/2006/relationships/image" Target="../media/image201.png"/><Relationship Id="rId16" Type="http://schemas.openxmlformats.org/officeDocument/2006/relationships/image" Target="../media/image209.jp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208.svg"/><Relationship Id="rId5" Type="http://schemas.openxmlformats.org/officeDocument/2006/relationships/image" Target="../media/image200.svg"/><Relationship Id="rId15" Type="http://schemas.openxmlformats.org/officeDocument/2006/relationships/image" Target="../media/image206.svg"/><Relationship Id="rId10" Type="http://schemas.openxmlformats.org/officeDocument/2006/relationships/image" Target="../media/image207.png"/><Relationship Id="rId4" Type="http://schemas.openxmlformats.org/officeDocument/2006/relationships/image" Target="../media/image199.png"/><Relationship Id="rId9" Type="http://schemas.openxmlformats.org/officeDocument/2006/relationships/image" Target="../media/image198.svg"/><Relationship Id="rId14" Type="http://schemas.openxmlformats.org/officeDocument/2006/relationships/image" Target="../media/image205.png"/></Relationships>
</file>

<file path=ppt/slides/_rels/slide93.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4.svg"/><Relationship Id="rId18" Type="http://schemas.openxmlformats.org/officeDocument/2006/relationships/image" Target="../media/image1250.png"/><Relationship Id="rId3" Type="http://schemas.openxmlformats.org/officeDocument/2006/relationships/image" Target="../media/image202.svg"/><Relationship Id="rId7" Type="http://schemas.openxmlformats.org/officeDocument/2006/relationships/image" Target="../media/image147.svg"/><Relationship Id="rId12" Type="http://schemas.openxmlformats.org/officeDocument/2006/relationships/image" Target="../media/image203.png"/><Relationship Id="rId17" Type="http://schemas.openxmlformats.org/officeDocument/2006/relationships/image" Target="../media/image1240.png"/><Relationship Id="rId2" Type="http://schemas.openxmlformats.org/officeDocument/2006/relationships/image" Target="../media/image201.png"/><Relationship Id="rId16" Type="http://schemas.openxmlformats.org/officeDocument/2006/relationships/image" Target="../media/image209.jpg"/><Relationship Id="rId20" Type="http://schemas.openxmlformats.org/officeDocument/2006/relationships/image" Target="../media/image1270.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208.svg"/><Relationship Id="rId5" Type="http://schemas.openxmlformats.org/officeDocument/2006/relationships/image" Target="../media/image200.svg"/><Relationship Id="rId15" Type="http://schemas.openxmlformats.org/officeDocument/2006/relationships/image" Target="../media/image206.svg"/><Relationship Id="rId10" Type="http://schemas.openxmlformats.org/officeDocument/2006/relationships/image" Target="../media/image207.png"/><Relationship Id="rId19" Type="http://schemas.openxmlformats.org/officeDocument/2006/relationships/image" Target="../media/image1260.png"/><Relationship Id="rId4" Type="http://schemas.openxmlformats.org/officeDocument/2006/relationships/image" Target="../media/image199.png"/><Relationship Id="rId9" Type="http://schemas.openxmlformats.org/officeDocument/2006/relationships/image" Target="../media/image198.svg"/><Relationship Id="rId14" Type="http://schemas.openxmlformats.org/officeDocument/2006/relationships/image" Target="../media/image205.png"/></Relationships>
</file>

<file path=ppt/slides/_rels/slide94.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147.svg"/><Relationship Id="rId18" Type="http://schemas.openxmlformats.org/officeDocument/2006/relationships/image" Target="../media/image203.png"/><Relationship Id="rId3" Type="http://schemas.openxmlformats.org/officeDocument/2006/relationships/image" Target="../media/image1290.png"/><Relationship Id="rId21" Type="http://schemas.openxmlformats.org/officeDocument/2006/relationships/image" Target="../media/image206.svg"/><Relationship Id="rId7" Type="http://schemas.openxmlformats.org/officeDocument/2006/relationships/image" Target="../media/image1330.png"/><Relationship Id="rId12" Type="http://schemas.openxmlformats.org/officeDocument/2006/relationships/image" Target="../media/image146.png"/><Relationship Id="rId17" Type="http://schemas.openxmlformats.org/officeDocument/2006/relationships/image" Target="../media/image208.svg"/><Relationship Id="rId2" Type="http://schemas.openxmlformats.org/officeDocument/2006/relationships/image" Target="../media/image212.png"/><Relationship Id="rId16" Type="http://schemas.openxmlformats.org/officeDocument/2006/relationships/image" Target="../media/image207.png"/><Relationship Id="rId20" Type="http://schemas.openxmlformats.org/officeDocument/2006/relationships/image" Target="../media/image205.png"/><Relationship Id="rId1" Type="http://schemas.openxmlformats.org/officeDocument/2006/relationships/slideLayout" Target="../slideLayouts/slideLayout5.xml"/><Relationship Id="rId6" Type="http://schemas.openxmlformats.org/officeDocument/2006/relationships/image" Target="../media/image1370.png"/><Relationship Id="rId11" Type="http://schemas.openxmlformats.org/officeDocument/2006/relationships/image" Target="../media/image200.svg"/><Relationship Id="rId5" Type="http://schemas.openxmlformats.org/officeDocument/2006/relationships/image" Target="../media/image1310.png"/><Relationship Id="rId15" Type="http://schemas.openxmlformats.org/officeDocument/2006/relationships/image" Target="../media/image198.svg"/><Relationship Id="rId23" Type="http://schemas.openxmlformats.org/officeDocument/2006/relationships/image" Target="../media/image1340.png"/><Relationship Id="rId10" Type="http://schemas.openxmlformats.org/officeDocument/2006/relationships/image" Target="../media/image199.png"/><Relationship Id="rId19" Type="http://schemas.openxmlformats.org/officeDocument/2006/relationships/image" Target="../media/image204.svg"/><Relationship Id="rId4" Type="http://schemas.openxmlformats.org/officeDocument/2006/relationships/image" Target="../media/image1300.png"/><Relationship Id="rId9" Type="http://schemas.openxmlformats.org/officeDocument/2006/relationships/image" Target="../media/image202.svg"/><Relationship Id="rId14" Type="http://schemas.openxmlformats.org/officeDocument/2006/relationships/image" Target="../media/image197.png"/><Relationship Id="rId22" Type="http://schemas.openxmlformats.org/officeDocument/2006/relationships/image" Target="../media/image209.jpg"/></Relationships>
</file>

<file path=ppt/slides/_rels/slide95.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image" Target="../media/image1380.png"/><Relationship Id="rId1" Type="http://schemas.openxmlformats.org/officeDocument/2006/relationships/slideLayout" Target="../slideLayouts/slideLayout5.xml"/><Relationship Id="rId5" Type="http://schemas.openxmlformats.org/officeDocument/2006/relationships/image" Target="../media/image213.png"/><Relationship Id="rId4" Type="http://schemas.openxmlformats.org/officeDocument/2006/relationships/image" Target="../media/image1390.png"/></Relationships>
</file>

<file path=ppt/slides/_rels/slide96.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4.svg"/><Relationship Id="rId18" Type="http://schemas.openxmlformats.org/officeDocument/2006/relationships/image" Target="../media/image215.png"/><Relationship Id="rId3" Type="http://schemas.openxmlformats.org/officeDocument/2006/relationships/image" Target="../media/image202.svg"/><Relationship Id="rId7" Type="http://schemas.openxmlformats.org/officeDocument/2006/relationships/image" Target="../media/image147.svg"/><Relationship Id="rId12" Type="http://schemas.openxmlformats.org/officeDocument/2006/relationships/image" Target="../media/image203.png"/><Relationship Id="rId17" Type="http://schemas.openxmlformats.org/officeDocument/2006/relationships/image" Target="../media/image214.png"/><Relationship Id="rId2" Type="http://schemas.openxmlformats.org/officeDocument/2006/relationships/image" Target="../media/image201.png"/><Relationship Id="rId16" Type="http://schemas.openxmlformats.org/officeDocument/2006/relationships/image" Target="../media/image209.jp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208.svg"/><Relationship Id="rId5" Type="http://schemas.openxmlformats.org/officeDocument/2006/relationships/image" Target="../media/image200.svg"/><Relationship Id="rId15" Type="http://schemas.openxmlformats.org/officeDocument/2006/relationships/image" Target="../media/image206.svg"/><Relationship Id="rId10" Type="http://schemas.openxmlformats.org/officeDocument/2006/relationships/image" Target="../media/image207.png"/><Relationship Id="rId19" Type="http://schemas.openxmlformats.org/officeDocument/2006/relationships/image" Target="../media/image211.jpg"/><Relationship Id="rId4" Type="http://schemas.openxmlformats.org/officeDocument/2006/relationships/image" Target="../media/image199.png"/><Relationship Id="rId9" Type="http://schemas.openxmlformats.org/officeDocument/2006/relationships/image" Target="../media/image198.svg"/><Relationship Id="rId14" Type="http://schemas.openxmlformats.org/officeDocument/2006/relationships/image" Target="../media/image20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8" Type="http://schemas.openxmlformats.org/officeDocument/2006/relationships/image" Target="../media/image1440.png"/><Relationship Id="rId13" Type="http://schemas.openxmlformats.org/officeDocument/2006/relationships/image" Target="../media/image1490.png"/><Relationship Id="rId3" Type="http://schemas.openxmlformats.org/officeDocument/2006/relationships/image" Target="../media/image216.png"/><Relationship Id="rId7" Type="http://schemas.openxmlformats.org/officeDocument/2006/relationships/image" Target="../media/image1451.png"/><Relationship Id="rId12" Type="http://schemas.openxmlformats.org/officeDocument/2006/relationships/image" Target="../media/image22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19.png"/><Relationship Id="rId11" Type="http://schemas.openxmlformats.org/officeDocument/2006/relationships/image" Target="../media/image1470.png"/><Relationship Id="rId5" Type="http://schemas.openxmlformats.org/officeDocument/2006/relationships/image" Target="../media/image218.png"/><Relationship Id="rId10" Type="http://schemas.openxmlformats.org/officeDocument/2006/relationships/image" Target="../media/image1460.png"/><Relationship Id="rId4" Type="http://schemas.openxmlformats.org/officeDocument/2006/relationships/image" Target="../media/image217.png"/><Relationship Id="rId9" Type="http://schemas.openxmlformats.org/officeDocument/2006/relationships/image" Target="../media/image1450.png"/><Relationship Id="rId14" Type="http://schemas.openxmlformats.org/officeDocument/2006/relationships/image" Target="../media/image1500.png"/></Relationships>
</file>

<file path=ppt/slides/_rels/slide9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14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47BB-2EB6-0D47-93D7-CB0DE80F499F}"/>
              </a:ext>
            </a:extLst>
          </p:cNvPr>
          <p:cNvSpPr>
            <a:spLocks noGrp="1"/>
          </p:cNvSpPr>
          <p:nvPr>
            <p:ph type="ctrTitle"/>
          </p:nvPr>
        </p:nvSpPr>
        <p:spPr/>
        <p:txBody>
          <a:bodyPr/>
          <a:lstStyle/>
          <a:p>
            <a:r>
              <a:rPr lang="en-IE" dirty="0" err="1"/>
              <a:t>Énergie</a:t>
            </a:r>
            <a:r>
              <a:rPr lang="en-IE" dirty="0"/>
              <a:t>, </a:t>
            </a:r>
            <a:r>
              <a:rPr lang="en-IE" dirty="0" err="1"/>
              <a:t>électricité</a:t>
            </a:r>
            <a:r>
              <a:rPr lang="en-IE" dirty="0"/>
              <a:t>, Analyse du cycle de vie</a:t>
            </a:r>
          </a:p>
        </p:txBody>
      </p:sp>
      <p:sp>
        <p:nvSpPr>
          <p:cNvPr id="3" name="Subtitle 2">
            <a:extLst>
              <a:ext uri="{FF2B5EF4-FFF2-40B4-BE49-F238E27FC236}">
                <a16:creationId xmlns:a16="http://schemas.microsoft.com/office/drawing/2014/main" id="{CABB692C-9DCE-5A0C-E357-FD41339D22D3}"/>
              </a:ext>
            </a:extLst>
          </p:cNvPr>
          <p:cNvSpPr>
            <a:spLocks noGrp="1"/>
          </p:cNvSpPr>
          <p:nvPr>
            <p:ph type="subTitle" idx="1"/>
          </p:nvPr>
        </p:nvSpPr>
        <p:spPr/>
        <p:txBody>
          <a:bodyPr>
            <a:normAutofit/>
          </a:bodyPr>
          <a:lstStyle/>
          <a:p>
            <a:r>
              <a:rPr lang="fr-FR" sz="1800" dirty="0"/>
              <a:t>Thomas Gibon</a:t>
            </a:r>
            <a:br>
              <a:rPr lang="fr-FR" sz="1800" dirty="0"/>
            </a:br>
            <a:r>
              <a:rPr lang="fr-FR" sz="1800" dirty="0"/>
              <a:t>Luxembourg Institute of Science and </a:t>
            </a:r>
            <a:r>
              <a:rPr lang="fr-FR" sz="1800" dirty="0" err="1"/>
              <a:t>Technology</a:t>
            </a:r>
            <a:r>
              <a:rPr lang="fr-FR" sz="1800" dirty="0"/>
              <a:t> (LIST)</a:t>
            </a:r>
          </a:p>
          <a:p>
            <a:r>
              <a:rPr lang="fr-FR" sz="1800" dirty="0"/>
              <a:t>Université Sorbonne Paris Nord</a:t>
            </a:r>
            <a:br>
              <a:rPr lang="fr-FR" sz="1800" dirty="0"/>
            </a:br>
            <a:r>
              <a:rPr lang="fr-FR" sz="1800" dirty="0"/>
              <a:t>20 janvier 2026</a:t>
            </a:r>
          </a:p>
        </p:txBody>
      </p:sp>
      <p:pic>
        <p:nvPicPr>
          <p:cNvPr id="4" name="Picture 3" descr="A close up of a logo&#10;&#10;AI-generated content may be incorrect.">
            <a:extLst>
              <a:ext uri="{FF2B5EF4-FFF2-40B4-BE49-F238E27FC236}">
                <a16:creationId xmlns:a16="http://schemas.microsoft.com/office/drawing/2014/main" id="{958A0FB7-A199-81CA-2CC8-ADC95743F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32" y="5866255"/>
            <a:ext cx="2122248" cy="999365"/>
          </a:xfrm>
          <a:prstGeom prst="rect">
            <a:avLst/>
          </a:prstGeom>
        </p:spPr>
      </p:pic>
    </p:spTree>
    <p:extLst>
      <p:ext uri="{BB962C8B-B14F-4D97-AF65-F5344CB8AC3E}">
        <p14:creationId xmlns:p14="http://schemas.microsoft.com/office/powerpoint/2010/main" val="236407397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defTabSz="609585" fontAlgn="base">
              <a:spcBef>
                <a:spcPct val="0"/>
              </a:spcBef>
              <a:spcAft>
                <a:spcPct val="0"/>
              </a:spcAft>
              <a:defRPr/>
            </a:pPr>
            <a:fld id="{6DC00E11-1B0A-A541-ACEC-A8CD1341FED3}" type="slidenum">
              <a:rPr lang="fr-FR">
                <a:solidFill>
                  <a:srgbClr val="537992"/>
                </a:solidFill>
                <a:latin typeface="Arial" panose="020B0604020202020204"/>
                <a:ea typeface="Arial Unicode MS" panose="020B0604020202020204" pitchFamily="34" charset="-128"/>
                <a:cs typeface="Arial Unicode MS" panose="020B0604020202020204" pitchFamily="34" charset="-128"/>
              </a:rPr>
              <a:pPr defTabSz="609585" fontAlgn="base">
                <a:spcBef>
                  <a:spcPct val="0"/>
                </a:spcBef>
                <a:spcAft>
                  <a:spcPct val="0"/>
                </a:spcAft>
                <a:defRPr/>
              </a:pPr>
              <a:t>10</a:t>
            </a:fld>
            <a:endParaRPr lang="fr-FR" dirty="0">
              <a:solidFill>
                <a:srgbClr val="537992"/>
              </a:solidFill>
              <a:latin typeface="Arial" panose="020B0604020202020204"/>
              <a:ea typeface="Arial Unicode MS" panose="020B0604020202020204" pitchFamily="34" charset="-128"/>
              <a:cs typeface="Arial Unicode MS" panose="020B0604020202020204" pitchFamily="34" charset="-128"/>
            </a:endParaRPr>
          </a:p>
        </p:txBody>
      </p:sp>
      <p:graphicFrame>
        <p:nvGraphicFramePr>
          <p:cNvPr id="25" name="Chart 24"/>
          <p:cNvGraphicFramePr>
            <a:graphicFrameLocks noGrp="1"/>
          </p:cNvGraphicFramePr>
          <p:nvPr/>
        </p:nvGraphicFramePr>
        <p:xfrm>
          <a:off x="2394666" y="-716674"/>
          <a:ext cx="8809119" cy="5434697"/>
        </p:xfrm>
        <a:graphic>
          <a:graphicData uri="http://schemas.openxmlformats.org/drawingml/2006/chart">
            <c:chart xmlns:c="http://schemas.openxmlformats.org/drawingml/2006/chart" xmlns:r="http://schemas.openxmlformats.org/officeDocument/2006/relationships" r:id="rId3"/>
          </a:graphicData>
        </a:graphic>
      </p:graphicFrame>
      <p:pic>
        <p:nvPicPr>
          <p:cNvPr id="26" name="Picture 2" descr="https://cdn1.iconfinder.com/data/icons/energy-and-power-1-2/512/27-512.png"/>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478128" y="604734"/>
            <a:ext cx="454201" cy="45420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static.thenounproject.com/png/808362-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14909" y="1662744"/>
            <a:ext cx="388016" cy="3880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cdn0.iconfinder.com/data/icons/energy-23/50/Coal_cart-512.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86142" y="2866840"/>
            <a:ext cx="269713" cy="26971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s://cmkt-image-prd.global.ssl.fastly.net/0.1.0/ps/3241800/300/200/m1/fpnw/wm0/yi3vqzfnuac6jne0xjea93tcxkskdvirjqkwkedddazox4hc4kietuehigipluf1-.jpg?1505248981&amp;s=a84b12910e21a0813807456714d22a9a"/>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445" t="10000" r="23445" b="10000"/>
          <a:stretch/>
        </p:blipFill>
        <p:spPr bwMode="auto">
          <a:xfrm>
            <a:off x="10629266" y="3978571"/>
            <a:ext cx="257297" cy="258373"/>
          </a:xfrm>
          <a:prstGeom prst="rect">
            <a:avLst/>
          </a:prstGeom>
          <a:noFill/>
          <a:extLst>
            <a:ext uri="{909E8E84-426E-40DD-AFC4-6F175D3DCCD1}">
              <a14:hiddenFill xmlns:a14="http://schemas.microsoft.com/office/drawing/2010/main">
                <a:solidFill>
                  <a:srgbClr val="FFFFFF"/>
                </a:solidFill>
              </a14:hiddenFill>
            </a:ext>
          </a:extLst>
        </p:spPr>
      </p:pic>
      <p:sp>
        <p:nvSpPr>
          <p:cNvPr id="30" name="Cloud 29"/>
          <p:cNvSpPr/>
          <p:nvPr/>
        </p:nvSpPr>
        <p:spPr>
          <a:xfrm>
            <a:off x="10602826" y="3660917"/>
            <a:ext cx="220951" cy="124915"/>
          </a:xfrm>
          <a:prstGeom prst="cloud">
            <a:avLst/>
          </a:prstGeom>
          <a:solidFill>
            <a:schemeClr val="bg2">
              <a:lumMod val="9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GB" sz="2400">
              <a:solidFill>
                <a:srgbClr val="FFFFFF"/>
              </a:solidFill>
              <a:latin typeface="Arial" panose="020B0604020202020204"/>
            </a:endParaRPr>
          </a:p>
        </p:txBody>
      </p:sp>
      <p:sp>
        <p:nvSpPr>
          <p:cNvPr id="31" name="TextBox 30"/>
          <p:cNvSpPr txBox="1"/>
          <p:nvPr/>
        </p:nvSpPr>
        <p:spPr>
          <a:xfrm rot="5400000">
            <a:off x="10623910" y="5494939"/>
            <a:ext cx="2831917" cy="338554"/>
          </a:xfrm>
          <a:prstGeom prst="rect">
            <a:avLst/>
          </a:prstGeom>
          <a:noFill/>
        </p:spPr>
        <p:txBody>
          <a:bodyPr wrap="square" rtlCol="0">
            <a:spAutoFit/>
          </a:bodyPr>
          <a:lstStyle/>
          <a:p>
            <a:pPr algn="ctr" defTabSz="609585" fontAlgn="base">
              <a:spcBef>
                <a:spcPct val="0"/>
              </a:spcBef>
              <a:spcAft>
                <a:spcPct val="0"/>
              </a:spcAft>
              <a:defRPr/>
            </a:pPr>
            <a:r>
              <a:rPr lang="en-GB" sz="1600" b="1" dirty="0">
                <a:solidFill>
                  <a:srgbClr val="141313"/>
                </a:solidFill>
                <a:latin typeface="Arial" panose="020B0604020202020204" pitchFamily="34" charset="0"/>
                <a:ea typeface="Arial Unicode MS" panose="020B0604020202020204" pitchFamily="34" charset="-128"/>
                <a:cs typeface="Arial" panose="020B0604020202020204" pitchFamily="34" charset="0"/>
              </a:rPr>
              <a:t>Other greenhouse gases</a:t>
            </a:r>
          </a:p>
        </p:txBody>
      </p:sp>
      <p:sp>
        <p:nvSpPr>
          <p:cNvPr id="32" name="Rectangle 31"/>
          <p:cNvSpPr/>
          <p:nvPr/>
        </p:nvSpPr>
        <p:spPr>
          <a:xfrm>
            <a:off x="2312213" y="-132204"/>
            <a:ext cx="8208160" cy="4840704"/>
          </a:xfrm>
          <a:prstGeom prst="rect">
            <a:avLst/>
          </a:prstGeom>
          <a:solidFill>
            <a:srgbClr val="FEF5E4"/>
          </a:solidFill>
          <a:ln>
            <a:solidFill>
              <a:srgbClr val="FEF5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GB" sz="2400">
              <a:solidFill>
                <a:srgbClr val="FFFFFF"/>
              </a:solidFill>
              <a:latin typeface="Arial" panose="020B0604020202020204"/>
            </a:endParaRPr>
          </a:p>
        </p:txBody>
      </p:sp>
      <p:sp>
        <p:nvSpPr>
          <p:cNvPr id="33" name="Rectangle 32"/>
          <p:cNvSpPr/>
          <p:nvPr/>
        </p:nvSpPr>
        <p:spPr>
          <a:xfrm>
            <a:off x="9412095" y="33911"/>
            <a:ext cx="1723764" cy="340999"/>
          </a:xfrm>
          <a:prstGeom prst="rect">
            <a:avLst/>
          </a:prstGeom>
          <a:solidFill>
            <a:srgbClr val="FEF5E4"/>
          </a:solidFill>
          <a:ln>
            <a:solidFill>
              <a:srgbClr val="FEF5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GB" sz="2400">
              <a:solidFill>
                <a:srgbClr val="FFFFFF"/>
              </a:solidFill>
              <a:latin typeface="Arial" panose="020B0604020202020204"/>
            </a:endParaRPr>
          </a:p>
        </p:txBody>
      </p:sp>
      <p:sp>
        <p:nvSpPr>
          <p:cNvPr id="34" name="L-Shape 33"/>
          <p:cNvSpPr/>
          <p:nvPr/>
        </p:nvSpPr>
        <p:spPr>
          <a:xfrm rot="5400000">
            <a:off x="3163342" y="-1881482"/>
            <a:ext cx="6832599" cy="10334948"/>
          </a:xfrm>
          <a:prstGeom prst="corner">
            <a:avLst>
              <a:gd name="adj1" fmla="val 151847"/>
              <a:gd name="adj2" fmla="val 8315"/>
            </a:avLst>
          </a:prstGeom>
          <a:blipFill dpi="0" rotWithShape="0">
            <a:blip r:embed="rId8">
              <a:extLst>
                <a:ext uri="{28A0092B-C50C-407E-A947-70E740481C1C}">
                  <a14:useLocalDpi xmlns:a14="http://schemas.microsoft.com/office/drawing/2010/main" val="0"/>
                </a:ext>
              </a:extLst>
            </a:blip>
            <a:srcRect/>
            <a:stretch>
              <a:fillRect l="-849" r="-935" b="-25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GB" sz="2400">
              <a:solidFill>
                <a:srgbClr val="FFFFFF"/>
              </a:solidFill>
              <a:latin typeface="Arial" panose="020B0604020202020204"/>
            </a:endParaRPr>
          </a:p>
        </p:txBody>
      </p:sp>
      <p:pic>
        <p:nvPicPr>
          <p:cNvPr id="35" name="Picture 34"/>
          <p:cNvPicPr>
            <a:picLocks noChangeAspect="1"/>
          </p:cNvPicPr>
          <p:nvPr/>
        </p:nvPicPr>
        <p:blipFill rotWithShape="1">
          <a:blip r:embed="rId8" cstate="print">
            <a:extLst>
              <a:ext uri="{28A0092B-C50C-407E-A947-70E740481C1C}">
                <a14:useLocalDpi xmlns:a14="http://schemas.microsoft.com/office/drawing/2010/main" val="0"/>
              </a:ext>
            </a:extLst>
          </a:blip>
          <a:srcRect l="94061" t="8725" r="763" b="35901"/>
          <a:stretch/>
        </p:blipFill>
        <p:spPr>
          <a:xfrm>
            <a:off x="11228159" y="438844"/>
            <a:ext cx="677912" cy="3914369"/>
          </a:xfrm>
          <a:prstGeom prst="rect">
            <a:avLst/>
          </a:prstGeom>
          <a:solidFill>
            <a:schemeClr val="bg1"/>
          </a:solidFill>
        </p:spPr>
      </p:pic>
      <p:pic>
        <p:nvPicPr>
          <p:cNvPr id="36" name="Picture 35"/>
          <p:cNvPicPr>
            <a:picLocks noChangeAspect="1"/>
          </p:cNvPicPr>
          <p:nvPr/>
        </p:nvPicPr>
        <p:blipFill rotWithShape="1">
          <a:blip r:embed="rId8" cstate="print">
            <a:extLst>
              <a:ext uri="{28A0092B-C50C-407E-A947-70E740481C1C}">
                <a14:useLocalDpi xmlns:a14="http://schemas.microsoft.com/office/drawing/2010/main" val="0"/>
              </a:ext>
            </a:extLst>
          </a:blip>
          <a:srcRect l="94061" t="69152" r="777" b="2523"/>
          <a:stretch/>
        </p:blipFill>
        <p:spPr>
          <a:xfrm>
            <a:off x="11220274" y="4708500"/>
            <a:ext cx="685796" cy="1995072"/>
          </a:xfrm>
          <a:prstGeom prst="rect">
            <a:avLst/>
          </a:prstGeom>
          <a:solidFill>
            <a:schemeClr val="bg1"/>
          </a:solidFill>
        </p:spPr>
      </p:pic>
      <p:sp>
        <p:nvSpPr>
          <p:cNvPr id="37" name="TextBox 36"/>
          <p:cNvSpPr txBox="1"/>
          <p:nvPr/>
        </p:nvSpPr>
        <p:spPr>
          <a:xfrm>
            <a:off x="11230875" y="169505"/>
            <a:ext cx="1056141" cy="307777"/>
          </a:xfrm>
          <a:prstGeom prst="rect">
            <a:avLst/>
          </a:prstGeom>
          <a:noFill/>
        </p:spPr>
        <p:txBody>
          <a:bodyPr wrap="square" rtlCol="0">
            <a:spAutoFit/>
          </a:bodyPr>
          <a:lstStyle/>
          <a:p>
            <a:pPr defTabSz="609585" fontAlgn="base">
              <a:spcBef>
                <a:spcPct val="0"/>
              </a:spcBef>
              <a:spcAft>
                <a:spcPct val="0"/>
              </a:spcAft>
              <a:defRPr/>
            </a:pPr>
            <a:r>
              <a:rPr lang="en-GB" sz="1400" b="1" dirty="0">
                <a:solidFill>
                  <a:srgbClr val="141313"/>
                </a:solidFill>
                <a:latin typeface="Arial" panose="020B0604020202020204" pitchFamily="34" charset="0"/>
                <a:ea typeface="Arial Unicode MS" panose="020B0604020202020204" pitchFamily="34" charset="-128"/>
                <a:cs typeface="Arial" panose="020B0604020202020204" pitchFamily="34" charset="0"/>
              </a:rPr>
              <a:t>2010</a:t>
            </a:r>
          </a:p>
        </p:txBody>
      </p:sp>
      <p:sp>
        <p:nvSpPr>
          <p:cNvPr id="38" name="Rectangle 37"/>
          <p:cNvSpPr/>
          <p:nvPr/>
        </p:nvSpPr>
        <p:spPr>
          <a:xfrm flipH="1">
            <a:off x="7838912" y="30262"/>
            <a:ext cx="1601941" cy="6695533"/>
          </a:xfrm>
          <a:prstGeom prst="rect">
            <a:avLst/>
          </a:prstGeom>
          <a:solidFill>
            <a:srgbClr val="FEF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GB" sz="2400">
              <a:solidFill>
                <a:srgbClr val="FFFFFF"/>
              </a:solidFill>
              <a:latin typeface="Arial" panose="020B0604020202020204"/>
            </a:endParaRPr>
          </a:p>
        </p:txBody>
      </p:sp>
      <p:sp>
        <p:nvSpPr>
          <p:cNvPr id="39" name="Rectangle 38"/>
          <p:cNvSpPr/>
          <p:nvPr/>
        </p:nvSpPr>
        <p:spPr>
          <a:xfrm flipH="1">
            <a:off x="4491560" y="7327"/>
            <a:ext cx="3353865" cy="6718469"/>
          </a:xfrm>
          <a:prstGeom prst="rect">
            <a:avLst/>
          </a:prstGeom>
          <a:solidFill>
            <a:srgbClr val="FEF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GB" sz="2400">
              <a:solidFill>
                <a:srgbClr val="FFFFFF"/>
              </a:solidFill>
              <a:latin typeface="Arial" panose="020B0604020202020204"/>
            </a:endParaRPr>
          </a:p>
        </p:txBody>
      </p:sp>
      <p:sp>
        <p:nvSpPr>
          <p:cNvPr id="40" name="Rectangle 39"/>
          <p:cNvSpPr/>
          <p:nvPr/>
        </p:nvSpPr>
        <p:spPr>
          <a:xfrm flipH="1">
            <a:off x="3014132" y="-51100"/>
            <a:ext cx="1477432" cy="6754672"/>
          </a:xfrm>
          <a:prstGeom prst="rect">
            <a:avLst/>
          </a:prstGeom>
          <a:solidFill>
            <a:srgbClr val="FEF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GB" sz="2400">
              <a:solidFill>
                <a:srgbClr val="FFFFFF"/>
              </a:solidFill>
              <a:latin typeface="Arial" panose="020B0604020202020204"/>
            </a:endParaRPr>
          </a:p>
        </p:txBody>
      </p:sp>
      <p:sp>
        <p:nvSpPr>
          <p:cNvPr id="41" name="TextBox 40"/>
          <p:cNvSpPr txBox="1"/>
          <p:nvPr/>
        </p:nvSpPr>
        <p:spPr>
          <a:xfrm>
            <a:off x="10393339" y="691508"/>
            <a:ext cx="913736" cy="379656"/>
          </a:xfrm>
          <a:prstGeom prst="rect">
            <a:avLst/>
          </a:prstGeom>
          <a:noFill/>
        </p:spPr>
        <p:txBody>
          <a:bodyPr wrap="square" rtlCol="0">
            <a:spAutoFit/>
          </a:bodyPr>
          <a:lstStyle/>
          <a:p>
            <a:pPr algn="r" defTabSz="609585" fontAlgn="base">
              <a:spcBef>
                <a:spcPct val="0"/>
              </a:spcBef>
              <a:spcAft>
                <a:spcPct val="0"/>
              </a:spcAft>
              <a:defRPr/>
            </a:pPr>
            <a:r>
              <a:rPr lang="en-GB" sz="1867" b="1" dirty="0">
                <a:ln w="6350">
                  <a:solidFill>
                    <a:srgbClr val="141313"/>
                  </a:solidFill>
                </a:ln>
                <a:solidFill>
                  <a:srgbClr val="FFFFFF"/>
                </a:solidFill>
                <a:latin typeface="Arial" panose="020B0604020202020204" pitchFamily="34" charset="0"/>
                <a:ea typeface="Arial Unicode MS" panose="020B0604020202020204" pitchFamily="34" charset="-128"/>
                <a:cs typeface="Arial" panose="020B0604020202020204" pitchFamily="34" charset="0"/>
              </a:rPr>
              <a:t>30%</a:t>
            </a:r>
          </a:p>
        </p:txBody>
      </p:sp>
      <p:sp>
        <p:nvSpPr>
          <p:cNvPr id="42" name="TextBox 41"/>
          <p:cNvSpPr txBox="1"/>
          <p:nvPr/>
        </p:nvSpPr>
        <p:spPr>
          <a:xfrm>
            <a:off x="10419535" y="1716810"/>
            <a:ext cx="876039" cy="379656"/>
          </a:xfrm>
          <a:prstGeom prst="rect">
            <a:avLst/>
          </a:prstGeom>
          <a:noFill/>
        </p:spPr>
        <p:txBody>
          <a:bodyPr wrap="square" rtlCol="0">
            <a:spAutoFit/>
          </a:bodyPr>
          <a:lstStyle/>
          <a:p>
            <a:pPr algn="r" defTabSz="609585" fontAlgn="base">
              <a:spcBef>
                <a:spcPct val="0"/>
              </a:spcBef>
              <a:spcAft>
                <a:spcPct val="0"/>
              </a:spcAft>
              <a:defRPr/>
            </a:pPr>
            <a:r>
              <a:rPr lang="en-GB" sz="1867" b="1" dirty="0">
                <a:ln w="6350">
                  <a:solidFill>
                    <a:srgbClr val="141313"/>
                  </a:solidFill>
                </a:ln>
                <a:solidFill>
                  <a:srgbClr val="FFFFFF"/>
                </a:solidFill>
                <a:latin typeface="Arial" panose="020B0604020202020204" pitchFamily="34" charset="0"/>
                <a:ea typeface="Arial Unicode MS" panose="020B0604020202020204" pitchFamily="34" charset="-128"/>
                <a:cs typeface="Arial" panose="020B0604020202020204" pitchFamily="34" charset="0"/>
              </a:rPr>
              <a:t>16%</a:t>
            </a:r>
          </a:p>
        </p:txBody>
      </p:sp>
      <p:sp>
        <p:nvSpPr>
          <p:cNvPr id="43" name="TextBox 42"/>
          <p:cNvSpPr txBox="1"/>
          <p:nvPr/>
        </p:nvSpPr>
        <p:spPr>
          <a:xfrm>
            <a:off x="10355829" y="2865659"/>
            <a:ext cx="936779" cy="379656"/>
          </a:xfrm>
          <a:prstGeom prst="rect">
            <a:avLst/>
          </a:prstGeom>
          <a:noFill/>
        </p:spPr>
        <p:txBody>
          <a:bodyPr wrap="square" rtlCol="0">
            <a:spAutoFit/>
          </a:bodyPr>
          <a:lstStyle/>
          <a:p>
            <a:pPr algn="r" defTabSz="609585" fontAlgn="base">
              <a:spcBef>
                <a:spcPct val="0"/>
              </a:spcBef>
              <a:spcAft>
                <a:spcPct val="0"/>
              </a:spcAft>
              <a:defRPr/>
            </a:pPr>
            <a:r>
              <a:rPr lang="en-GB" sz="1867" b="1" dirty="0">
                <a:ln w="6350">
                  <a:solidFill>
                    <a:srgbClr val="141313"/>
                  </a:solidFill>
                </a:ln>
                <a:solidFill>
                  <a:srgbClr val="FFFFFF"/>
                </a:solidFill>
                <a:latin typeface="Arial" panose="020B0604020202020204" pitchFamily="34" charset="0"/>
                <a:ea typeface="Arial Unicode MS" panose="020B0604020202020204" pitchFamily="34" charset="-128"/>
                <a:cs typeface="Arial" panose="020B0604020202020204" pitchFamily="34" charset="0"/>
              </a:rPr>
              <a:t>36%</a:t>
            </a:r>
          </a:p>
        </p:txBody>
      </p:sp>
      <p:sp>
        <p:nvSpPr>
          <p:cNvPr id="44" name="TextBox 43"/>
          <p:cNvSpPr txBox="1"/>
          <p:nvPr/>
        </p:nvSpPr>
        <p:spPr>
          <a:xfrm>
            <a:off x="10591851" y="3533421"/>
            <a:ext cx="700757" cy="379656"/>
          </a:xfrm>
          <a:prstGeom prst="rect">
            <a:avLst/>
          </a:prstGeom>
          <a:noFill/>
        </p:spPr>
        <p:txBody>
          <a:bodyPr wrap="square" rtlCol="0">
            <a:spAutoFit/>
          </a:bodyPr>
          <a:lstStyle/>
          <a:p>
            <a:pPr algn="r" defTabSz="609585" fontAlgn="base">
              <a:spcBef>
                <a:spcPct val="0"/>
              </a:spcBef>
              <a:spcAft>
                <a:spcPct val="0"/>
              </a:spcAft>
              <a:defRPr/>
            </a:pPr>
            <a:r>
              <a:rPr lang="en-GB" sz="1867" b="1" dirty="0">
                <a:ln w="6350">
                  <a:solidFill>
                    <a:srgbClr val="141313"/>
                  </a:solidFill>
                </a:ln>
                <a:solidFill>
                  <a:srgbClr val="FFFFFF"/>
                </a:solidFill>
                <a:latin typeface="Arial" panose="020B0604020202020204" pitchFamily="34" charset="0"/>
                <a:ea typeface="Arial Unicode MS" panose="020B0604020202020204" pitchFamily="34" charset="-128"/>
                <a:cs typeface="Arial" panose="020B0604020202020204" pitchFamily="34" charset="0"/>
              </a:rPr>
              <a:t>4%</a:t>
            </a:r>
          </a:p>
        </p:txBody>
      </p:sp>
      <p:sp>
        <p:nvSpPr>
          <p:cNvPr id="45" name="TextBox 44"/>
          <p:cNvSpPr txBox="1"/>
          <p:nvPr/>
        </p:nvSpPr>
        <p:spPr>
          <a:xfrm>
            <a:off x="10391435" y="3963049"/>
            <a:ext cx="887455" cy="379656"/>
          </a:xfrm>
          <a:prstGeom prst="rect">
            <a:avLst/>
          </a:prstGeom>
          <a:noFill/>
        </p:spPr>
        <p:txBody>
          <a:bodyPr wrap="square" rtlCol="0">
            <a:spAutoFit/>
          </a:bodyPr>
          <a:lstStyle/>
          <a:p>
            <a:pPr algn="r" defTabSz="609585" fontAlgn="base">
              <a:spcBef>
                <a:spcPct val="0"/>
              </a:spcBef>
              <a:spcAft>
                <a:spcPct val="0"/>
              </a:spcAft>
              <a:defRPr/>
            </a:pPr>
            <a:r>
              <a:rPr lang="en-GB" sz="1867" b="1" dirty="0">
                <a:ln w="6350">
                  <a:solidFill>
                    <a:srgbClr val="141313"/>
                  </a:solidFill>
                </a:ln>
                <a:solidFill>
                  <a:srgbClr val="FFFFFF"/>
                </a:solidFill>
                <a:latin typeface="Arial" panose="020B0604020202020204" pitchFamily="34" charset="0"/>
                <a:ea typeface="Arial Unicode MS" panose="020B0604020202020204" pitchFamily="34" charset="-128"/>
                <a:cs typeface="Arial" panose="020B0604020202020204" pitchFamily="34" charset="0"/>
              </a:rPr>
              <a:t>14%</a:t>
            </a:r>
          </a:p>
        </p:txBody>
      </p:sp>
      <p:sp>
        <p:nvSpPr>
          <p:cNvPr id="46" name="L-Shape 45"/>
          <p:cNvSpPr/>
          <p:nvPr/>
        </p:nvSpPr>
        <p:spPr>
          <a:xfrm>
            <a:off x="9445647" y="30262"/>
            <a:ext cx="1774627" cy="6695535"/>
          </a:xfrm>
          <a:prstGeom prst="corner">
            <a:avLst>
              <a:gd name="adj1" fmla="val 361044"/>
              <a:gd name="adj2" fmla="val 60635"/>
            </a:avLst>
          </a:prstGeom>
          <a:solidFill>
            <a:srgbClr val="FEF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GB" sz="2400">
              <a:solidFill>
                <a:srgbClr val="FFFFFF"/>
              </a:solidFill>
              <a:latin typeface="Arial" panose="020B0604020202020204"/>
            </a:endParaRPr>
          </a:p>
        </p:txBody>
      </p:sp>
      <p:sp>
        <p:nvSpPr>
          <p:cNvPr id="47" name="Rectangle 46"/>
          <p:cNvSpPr/>
          <p:nvPr/>
        </p:nvSpPr>
        <p:spPr>
          <a:xfrm flipH="1">
            <a:off x="1391271" y="8822"/>
            <a:ext cx="1622861" cy="6694751"/>
          </a:xfrm>
          <a:prstGeom prst="rect">
            <a:avLst/>
          </a:prstGeom>
          <a:solidFill>
            <a:srgbClr val="FEF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GB" sz="2400">
              <a:solidFill>
                <a:srgbClr val="FFFFFF"/>
              </a:solidFill>
              <a:latin typeface="Arial" panose="020B0604020202020204"/>
            </a:endParaRPr>
          </a:p>
        </p:txBody>
      </p:sp>
      <p:sp>
        <p:nvSpPr>
          <p:cNvPr id="50" name="TextBox 49"/>
          <p:cNvSpPr txBox="1"/>
          <p:nvPr/>
        </p:nvSpPr>
        <p:spPr>
          <a:xfrm>
            <a:off x="1836085" y="2095328"/>
            <a:ext cx="8640000" cy="461665"/>
          </a:xfrm>
          <a:prstGeom prst="rect">
            <a:avLst/>
          </a:prstGeom>
          <a:noFill/>
        </p:spPr>
        <p:txBody>
          <a:bodyPr wrap="square" rtlCol="0">
            <a:spAutoFit/>
          </a:bodyPr>
          <a:lstStyle/>
          <a:p>
            <a:pPr algn="r" defTabSz="609585" fontAlgn="base">
              <a:spcBef>
                <a:spcPct val="0"/>
              </a:spcBef>
              <a:spcAft>
                <a:spcPct val="0"/>
              </a:spcAft>
              <a:defRPr/>
            </a:pP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Carbon dioxide (1 kg = </a:t>
            </a:r>
            <a:r>
              <a:rPr lang="en-GB" sz="2400" b="1" dirty="0">
                <a:solidFill>
                  <a:srgbClr val="575656"/>
                </a:solidFill>
                <a:latin typeface="Arial" panose="020B0604020202020204" pitchFamily="34" charset="0"/>
                <a:ea typeface="Arial Unicode MS" panose="020B0604020202020204" pitchFamily="34" charset="-128"/>
                <a:cs typeface="Arial" panose="020B0604020202020204" pitchFamily="34" charset="0"/>
              </a:rPr>
              <a:t>1</a:t>
            </a: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 kg CO</a:t>
            </a:r>
            <a:r>
              <a:rPr lang="en-GB" sz="2400" baseline="-25000" dirty="0">
                <a:solidFill>
                  <a:srgbClr val="141313"/>
                </a:solidFill>
                <a:latin typeface="Arial" panose="020B0604020202020204" pitchFamily="34" charset="0"/>
                <a:ea typeface="Arial Unicode MS" panose="020B0604020202020204" pitchFamily="34" charset="-128"/>
                <a:cs typeface="Arial" panose="020B0604020202020204" pitchFamily="34" charset="0"/>
              </a:rPr>
              <a:t>2</a:t>
            </a: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 eq.)</a:t>
            </a:r>
          </a:p>
        </p:txBody>
      </p:sp>
      <p:sp>
        <p:nvSpPr>
          <p:cNvPr id="51" name="TextBox 50"/>
          <p:cNvSpPr txBox="1"/>
          <p:nvPr/>
        </p:nvSpPr>
        <p:spPr>
          <a:xfrm>
            <a:off x="1836085" y="4675770"/>
            <a:ext cx="8640000" cy="461665"/>
          </a:xfrm>
          <a:prstGeom prst="rect">
            <a:avLst/>
          </a:prstGeom>
          <a:noFill/>
        </p:spPr>
        <p:txBody>
          <a:bodyPr wrap="square" rtlCol="0">
            <a:spAutoFit/>
          </a:bodyPr>
          <a:lstStyle/>
          <a:p>
            <a:pPr algn="r" defTabSz="609585" fontAlgn="base">
              <a:spcBef>
                <a:spcPct val="0"/>
              </a:spcBef>
              <a:spcAft>
                <a:spcPct val="0"/>
              </a:spcAft>
              <a:defRPr/>
            </a:pP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Fluorinated gases (1 kg = </a:t>
            </a:r>
            <a:r>
              <a:rPr lang="en-GB" sz="2400" b="1" dirty="0">
                <a:solidFill>
                  <a:srgbClr val="575656"/>
                </a:solidFill>
                <a:latin typeface="Arial" panose="020B0604020202020204" pitchFamily="34" charset="0"/>
                <a:ea typeface="Arial Unicode MS" panose="020B0604020202020204" pitchFamily="34" charset="-128"/>
                <a:cs typeface="Arial" panose="020B0604020202020204" pitchFamily="34" charset="0"/>
              </a:rPr>
              <a:t>8000</a:t>
            </a: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a:t>
            </a:r>
            <a:r>
              <a:rPr lang="en-GB" sz="2400" b="1" dirty="0">
                <a:solidFill>
                  <a:srgbClr val="575656"/>
                </a:solidFill>
                <a:latin typeface="Arial" panose="020B0604020202020204" pitchFamily="34" charset="0"/>
                <a:ea typeface="Arial Unicode MS" panose="020B0604020202020204" pitchFamily="34" charset="-128"/>
                <a:cs typeface="Arial" panose="020B0604020202020204" pitchFamily="34" charset="0"/>
              </a:rPr>
              <a:t>23000</a:t>
            </a: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 kg CO</a:t>
            </a:r>
            <a:r>
              <a:rPr lang="en-GB" sz="2400" baseline="-25000" dirty="0">
                <a:solidFill>
                  <a:srgbClr val="141313"/>
                </a:solidFill>
                <a:latin typeface="Arial" panose="020B0604020202020204" pitchFamily="34" charset="0"/>
                <a:ea typeface="Arial Unicode MS" panose="020B0604020202020204" pitchFamily="34" charset="-128"/>
                <a:cs typeface="Arial" panose="020B0604020202020204" pitchFamily="34" charset="0"/>
              </a:rPr>
              <a:t>2</a:t>
            </a: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 eq.)</a:t>
            </a:r>
          </a:p>
        </p:txBody>
      </p:sp>
      <p:sp>
        <p:nvSpPr>
          <p:cNvPr id="52" name="TextBox 51"/>
          <p:cNvSpPr txBox="1"/>
          <p:nvPr/>
        </p:nvSpPr>
        <p:spPr>
          <a:xfrm>
            <a:off x="1836085" y="5238841"/>
            <a:ext cx="8640000" cy="461665"/>
          </a:xfrm>
          <a:prstGeom prst="rect">
            <a:avLst/>
          </a:prstGeom>
          <a:noFill/>
        </p:spPr>
        <p:txBody>
          <a:bodyPr wrap="square" rtlCol="0">
            <a:spAutoFit/>
          </a:bodyPr>
          <a:lstStyle/>
          <a:p>
            <a:pPr algn="r" defTabSz="609585" fontAlgn="base">
              <a:spcBef>
                <a:spcPct val="0"/>
              </a:spcBef>
              <a:spcAft>
                <a:spcPct val="0"/>
              </a:spcAft>
              <a:defRPr/>
            </a:pP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Dinitrogen monoxide (1 kg = </a:t>
            </a:r>
            <a:r>
              <a:rPr lang="en-GB" sz="2400" b="1" dirty="0">
                <a:solidFill>
                  <a:srgbClr val="9FCA71"/>
                </a:solidFill>
                <a:latin typeface="Arial" panose="020B0604020202020204" pitchFamily="34" charset="0"/>
                <a:ea typeface="Arial Unicode MS" panose="020B0604020202020204" pitchFamily="34" charset="-128"/>
                <a:cs typeface="Arial" panose="020B0604020202020204" pitchFamily="34" charset="0"/>
              </a:rPr>
              <a:t>300</a:t>
            </a: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 kg CO</a:t>
            </a:r>
            <a:r>
              <a:rPr lang="en-GB" sz="2400" baseline="-25000" dirty="0">
                <a:solidFill>
                  <a:srgbClr val="141313"/>
                </a:solidFill>
                <a:latin typeface="Arial" panose="020B0604020202020204" pitchFamily="34" charset="0"/>
                <a:ea typeface="Arial Unicode MS" panose="020B0604020202020204" pitchFamily="34" charset="-128"/>
                <a:cs typeface="Arial" panose="020B0604020202020204" pitchFamily="34" charset="0"/>
              </a:rPr>
              <a:t>2</a:t>
            </a: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 eq.)</a:t>
            </a:r>
          </a:p>
        </p:txBody>
      </p:sp>
      <p:sp>
        <p:nvSpPr>
          <p:cNvPr id="53" name="TextBox 52"/>
          <p:cNvSpPr txBox="1"/>
          <p:nvPr/>
        </p:nvSpPr>
        <p:spPr>
          <a:xfrm>
            <a:off x="1836085" y="5961317"/>
            <a:ext cx="8640000" cy="461665"/>
          </a:xfrm>
          <a:prstGeom prst="rect">
            <a:avLst/>
          </a:prstGeom>
          <a:noFill/>
        </p:spPr>
        <p:txBody>
          <a:bodyPr wrap="square" rtlCol="0">
            <a:spAutoFit/>
          </a:bodyPr>
          <a:lstStyle/>
          <a:p>
            <a:pPr algn="r" defTabSz="609585" fontAlgn="base">
              <a:spcBef>
                <a:spcPct val="0"/>
              </a:spcBef>
              <a:spcAft>
                <a:spcPct val="0"/>
              </a:spcAft>
              <a:defRPr/>
            </a:pP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Methane (1 kg = </a:t>
            </a:r>
            <a:r>
              <a:rPr lang="en-GB" sz="2400" b="1" dirty="0">
                <a:solidFill>
                  <a:srgbClr val="CBC9D7"/>
                </a:solidFill>
                <a:latin typeface="Arial" panose="020B0604020202020204" pitchFamily="34" charset="0"/>
                <a:ea typeface="Arial Unicode MS" panose="020B0604020202020204" pitchFamily="34" charset="-128"/>
                <a:cs typeface="Arial" panose="020B0604020202020204" pitchFamily="34" charset="0"/>
              </a:rPr>
              <a:t>25</a:t>
            </a: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 kg CO</a:t>
            </a:r>
            <a:r>
              <a:rPr lang="en-GB" sz="2400" baseline="-25000" dirty="0">
                <a:solidFill>
                  <a:srgbClr val="141313"/>
                </a:solidFill>
                <a:latin typeface="Arial" panose="020B0604020202020204" pitchFamily="34" charset="0"/>
                <a:ea typeface="Arial Unicode MS" panose="020B0604020202020204" pitchFamily="34" charset="-128"/>
                <a:cs typeface="Arial" panose="020B0604020202020204" pitchFamily="34" charset="0"/>
              </a:rPr>
              <a:t>2</a:t>
            </a:r>
            <a:r>
              <a:rPr lang="en-GB" sz="2400" dirty="0">
                <a:solidFill>
                  <a:srgbClr val="141313"/>
                </a:solidFill>
                <a:latin typeface="Arial" panose="020B0604020202020204" pitchFamily="34" charset="0"/>
                <a:ea typeface="Arial Unicode MS" panose="020B0604020202020204" pitchFamily="34" charset="-128"/>
                <a:cs typeface="Arial" panose="020B0604020202020204" pitchFamily="34" charset="0"/>
              </a:rPr>
              <a:t> eq.)</a:t>
            </a:r>
          </a:p>
        </p:txBody>
      </p:sp>
      <p:sp>
        <p:nvSpPr>
          <p:cNvPr id="3" name="Title 1">
            <a:extLst>
              <a:ext uri="{FF2B5EF4-FFF2-40B4-BE49-F238E27FC236}">
                <a16:creationId xmlns:a16="http://schemas.microsoft.com/office/drawing/2014/main" id="{62AECB4F-EC96-E84C-8F5E-0C06504F070E}"/>
              </a:ext>
            </a:extLst>
          </p:cNvPr>
          <p:cNvSpPr txBox="1">
            <a:spLocks/>
          </p:cNvSpPr>
          <p:nvPr/>
        </p:nvSpPr>
        <p:spPr>
          <a:xfrm>
            <a:off x="481633" y="368300"/>
            <a:ext cx="11232000" cy="849224"/>
          </a:xfrm>
          <a:prstGeom prst="rect">
            <a:avLst/>
          </a:prstGeom>
        </p:spPr>
        <p:txBody>
          <a:bodyPr/>
          <a:lst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a:lstStyle>
          <a:p>
            <a:r>
              <a:rPr lang="en-IE" dirty="0"/>
              <a:t>Mais qui cause le </a:t>
            </a:r>
            <a:r>
              <a:rPr lang="en-IE" dirty="0" err="1"/>
              <a:t>problème</a:t>
            </a:r>
            <a:r>
              <a:rPr lang="en-IE" dirty="0"/>
              <a:t> ?</a:t>
            </a:r>
          </a:p>
        </p:txBody>
      </p:sp>
    </p:spTree>
    <p:extLst>
      <p:ext uri="{BB962C8B-B14F-4D97-AF65-F5344CB8AC3E}">
        <p14:creationId xmlns:p14="http://schemas.microsoft.com/office/powerpoint/2010/main" val="26320231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50"/>
                                        </p:tgtEl>
                                      </p:cBhvr>
                                    </p:animEffect>
                                    <p:set>
                                      <p:cBhvr>
                                        <p:cTn id="54" dur="1" fill="hold">
                                          <p:stCondLst>
                                            <p:cond delay="499"/>
                                          </p:stCondLst>
                                        </p:cTn>
                                        <p:tgtEl>
                                          <p:spTgt spid="50"/>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51"/>
                                        </p:tgtEl>
                                      </p:cBhvr>
                                    </p:animEffect>
                                    <p:set>
                                      <p:cBhvr>
                                        <p:cTn id="57" dur="1" fill="hold">
                                          <p:stCondLst>
                                            <p:cond delay="499"/>
                                          </p:stCondLst>
                                        </p:cTn>
                                        <p:tgtEl>
                                          <p:spTgt spid="5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52"/>
                                        </p:tgtEl>
                                      </p:cBhvr>
                                    </p:animEffect>
                                    <p:set>
                                      <p:cBhvr>
                                        <p:cTn id="60" dur="1" fill="hold">
                                          <p:stCondLst>
                                            <p:cond delay="499"/>
                                          </p:stCondLst>
                                        </p:cTn>
                                        <p:tgtEl>
                                          <p:spTgt spid="5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3"/>
                                        </p:tgtEl>
                                      </p:cBhvr>
                                    </p:animEffect>
                                    <p:set>
                                      <p:cBhvr>
                                        <p:cTn id="63" dur="1" fill="hold">
                                          <p:stCondLst>
                                            <p:cond delay="499"/>
                                          </p:stCondLst>
                                        </p:cTn>
                                        <p:tgtEl>
                                          <p:spTgt spid="5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46"/>
                                        </p:tgtEl>
                                      </p:cBhvr>
                                    </p:animEffect>
                                    <p:set>
                                      <p:cBhvr>
                                        <p:cTn id="100" dur="1" fill="hold">
                                          <p:stCondLst>
                                            <p:cond delay="499"/>
                                          </p:stCondLst>
                                        </p:cTn>
                                        <p:tgtEl>
                                          <p:spTgt spid="4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38"/>
                                        </p:tgtEl>
                                      </p:cBhvr>
                                    </p:animEffect>
                                    <p:set>
                                      <p:cBhvr>
                                        <p:cTn id="105" dur="1" fill="hold">
                                          <p:stCondLst>
                                            <p:cond delay="499"/>
                                          </p:stCondLst>
                                        </p:cTn>
                                        <p:tgtEl>
                                          <p:spTgt spid="3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40"/>
                                        </p:tgtEl>
                                      </p:cBhvr>
                                    </p:animEffect>
                                    <p:set>
                                      <p:cBhvr>
                                        <p:cTn id="115" dur="1" fill="hold">
                                          <p:stCondLst>
                                            <p:cond delay="499"/>
                                          </p:stCondLst>
                                        </p:cTn>
                                        <p:tgtEl>
                                          <p:spTgt spid="40"/>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1" nodeType="clickEffect">
                                  <p:stCondLst>
                                    <p:cond delay="0"/>
                                  </p:stCondLst>
                                  <p:childTnLst>
                                    <p:animEffect transition="out" filter="fade">
                                      <p:cBhvr>
                                        <p:cTn id="119" dur="500"/>
                                        <p:tgtEl>
                                          <p:spTgt spid="47"/>
                                        </p:tgtEl>
                                      </p:cBhvr>
                                    </p:animEffect>
                                    <p:set>
                                      <p:cBhvr>
                                        <p:cTn id="120" dur="1" fill="hold">
                                          <p:stCondLst>
                                            <p:cond delay="499"/>
                                          </p:stCondLst>
                                        </p:cTn>
                                        <p:tgtEl>
                                          <p:spTgt spid="47"/>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3"/>
                                        </p:tgtEl>
                                      </p:cBhvr>
                                    </p:animEffect>
                                    <p:set>
                                      <p:cBhvr>
                                        <p:cTn id="12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P spid="30" grpId="0" animBg="1"/>
      <p:bldP spid="31" grpId="0"/>
      <p:bldP spid="34" grpId="0" animBg="1"/>
      <p:bldP spid="37" grpId="0"/>
      <p:bldP spid="38" grpId="0" animBg="1"/>
      <p:bldP spid="38" grpId="1" animBg="1"/>
      <p:bldP spid="39" grpId="0" animBg="1"/>
      <p:bldP spid="39" grpId="1" animBg="1"/>
      <p:bldP spid="40" grpId="0" animBg="1"/>
      <p:bldP spid="40" grpId="1" animBg="1"/>
      <p:bldP spid="41" grpId="0"/>
      <p:bldP spid="42" grpId="0"/>
      <p:bldP spid="43" grpId="0"/>
      <p:bldP spid="44" grpId="0"/>
      <p:bldP spid="45" grpId="0"/>
      <p:bldP spid="46" grpId="0" animBg="1"/>
      <p:bldP spid="46" grpId="1" animBg="1"/>
      <p:bldP spid="47" grpId="0" animBg="1"/>
      <p:bldP spid="47" grpId="1" animBg="1"/>
      <p:bldP spid="50" grpId="0"/>
      <p:bldP spid="50" grpId="1"/>
      <p:bldP spid="51" grpId="0"/>
      <p:bldP spid="51" grpId="1"/>
      <p:bldP spid="52" grpId="0"/>
      <p:bldP spid="52" grpId="1"/>
      <p:bldP spid="53" grpId="0"/>
      <p:bldP spid="53" grpId="1"/>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1C31-1DBC-50B0-2DD1-1BE7878D4E0E}"/>
              </a:ext>
            </a:extLst>
          </p:cNvPr>
          <p:cNvSpPr>
            <a:spLocks noGrp="1"/>
          </p:cNvSpPr>
          <p:nvPr>
            <p:ph type="title"/>
          </p:nvPr>
        </p:nvSpPr>
        <p:spPr/>
        <p:txBody>
          <a:bodyPr/>
          <a:lstStyle/>
          <a:p>
            <a:r>
              <a:rPr lang="fr-FR" noProof="0" dirty="0"/>
              <a:t>Étude de cas</a:t>
            </a:r>
          </a:p>
        </p:txBody>
      </p:sp>
      <p:sp>
        <p:nvSpPr>
          <p:cNvPr id="3" name="Text Placeholder 2">
            <a:extLst>
              <a:ext uri="{FF2B5EF4-FFF2-40B4-BE49-F238E27FC236}">
                <a16:creationId xmlns:a16="http://schemas.microsoft.com/office/drawing/2014/main" id="{E18C0D84-3B9A-F0D7-7A02-64F3A45CD7EB}"/>
              </a:ext>
            </a:extLst>
          </p:cNvPr>
          <p:cNvSpPr>
            <a:spLocks noGrp="1"/>
          </p:cNvSpPr>
          <p:nvPr>
            <p:ph type="body" idx="28"/>
          </p:nvPr>
        </p:nvSpPr>
        <p:spPr/>
        <p:txBody>
          <a:bodyPr/>
          <a:lstStyle/>
          <a:p>
            <a:r>
              <a:rPr lang="fr-FR" noProof="0" dirty="0"/>
              <a:t>Phase 1 : objectifs et champ d’application</a:t>
            </a:r>
          </a:p>
        </p:txBody>
      </p:sp>
      <p:sp>
        <p:nvSpPr>
          <p:cNvPr id="5" name="Content Placeholder 3">
            <a:extLst>
              <a:ext uri="{FF2B5EF4-FFF2-40B4-BE49-F238E27FC236}">
                <a16:creationId xmlns:a16="http://schemas.microsoft.com/office/drawing/2014/main" id="{B1684973-5B6B-8F2F-4288-DB5AED510BAE}"/>
              </a:ext>
            </a:extLst>
          </p:cNvPr>
          <p:cNvSpPr txBox="1">
            <a:spLocks/>
          </p:cNvSpPr>
          <p:nvPr/>
        </p:nvSpPr>
        <p:spPr>
          <a:xfrm>
            <a:off x="480000" y="1881188"/>
            <a:ext cx="11712000"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b="1" dirty="0">
                <a:solidFill>
                  <a:schemeClr val="accent1"/>
                </a:solidFill>
              </a:rPr>
              <a:t>Approche</a:t>
            </a:r>
            <a:endParaRPr lang="fr-FR" dirty="0">
              <a:solidFill>
                <a:schemeClr val="accent1"/>
              </a:solidFill>
            </a:endParaRPr>
          </a:p>
          <a:p>
            <a:pPr lvl="1"/>
            <a:r>
              <a:rPr lang="fr-FR" dirty="0">
                <a:sym typeface="Wingdings" panose="05000000000000000000" pitchFamily="2" charset="2"/>
              </a:rPr>
              <a:t> </a:t>
            </a:r>
            <a:r>
              <a:rPr lang="fr-FR" dirty="0"/>
              <a:t>“</a:t>
            </a:r>
            <a:r>
              <a:rPr lang="fr-FR" dirty="0" err="1"/>
              <a:t>cradle</a:t>
            </a:r>
            <a:r>
              <a:rPr lang="fr-FR" dirty="0"/>
              <a:t>-to-grave” (du berceau à la tombe, c’est-à-dire en incluant la fin de vie post-consommation)</a:t>
            </a:r>
          </a:p>
          <a:p>
            <a:pPr lvl="1"/>
            <a:endParaRPr lang="fr-FR" dirty="0"/>
          </a:p>
          <a:p>
            <a:pPr lvl="1"/>
            <a:r>
              <a:rPr lang="fr-FR" b="1" dirty="0">
                <a:solidFill>
                  <a:schemeClr val="accent1"/>
                </a:solidFill>
              </a:rPr>
              <a:t>Objectif</a:t>
            </a:r>
            <a:endParaRPr lang="fr-FR" dirty="0">
              <a:solidFill>
                <a:schemeClr val="accent1"/>
              </a:solidFill>
            </a:endParaRPr>
          </a:p>
          <a:p>
            <a:pPr lvl="1"/>
            <a:r>
              <a:rPr lang="fr-FR" dirty="0">
                <a:sym typeface="Wingdings" panose="05000000000000000000" pitchFamily="2" charset="2"/>
              </a:rPr>
              <a:t> </a:t>
            </a:r>
            <a:r>
              <a:rPr lang="fr-FR" dirty="0"/>
              <a:t>identifier l’option de mobilité individuelle la moins impactante entre véhicule diesel et véhicule électrique</a:t>
            </a:r>
          </a:p>
          <a:p>
            <a:pPr lvl="1"/>
            <a:endParaRPr lang="fr-FR" dirty="0"/>
          </a:p>
          <a:p>
            <a:pPr lvl="1"/>
            <a:r>
              <a:rPr lang="fr-FR" b="1" dirty="0">
                <a:solidFill>
                  <a:schemeClr val="accent1"/>
                </a:solidFill>
              </a:rPr>
              <a:t>Contexte</a:t>
            </a:r>
          </a:p>
          <a:p>
            <a:pPr lvl="1"/>
            <a:r>
              <a:rPr lang="fr-FR" dirty="0">
                <a:sym typeface="Wingdings" panose="05000000000000000000" pitchFamily="2" charset="2"/>
              </a:rPr>
              <a:t> </a:t>
            </a:r>
            <a:r>
              <a:rPr lang="fr-FR" dirty="0"/>
              <a:t>France et Allemagne, en 2020, 2030, et 2040</a:t>
            </a:r>
          </a:p>
          <a:p>
            <a:pPr lvl="1"/>
            <a:endParaRPr lang="fr-FR" dirty="0"/>
          </a:p>
          <a:p>
            <a:pPr lvl="1"/>
            <a:r>
              <a:rPr lang="fr-FR" b="1" dirty="0">
                <a:solidFill>
                  <a:schemeClr val="accent1"/>
                </a:solidFill>
              </a:rPr>
              <a:t>Analyse de sensibilité</a:t>
            </a:r>
          </a:p>
          <a:p>
            <a:pPr lvl="1"/>
            <a:r>
              <a:rPr lang="fr-FR" dirty="0">
                <a:sym typeface="Wingdings" panose="05000000000000000000" pitchFamily="2" charset="2"/>
              </a:rPr>
              <a:t> </a:t>
            </a:r>
            <a:r>
              <a:rPr lang="fr-FR" dirty="0"/>
              <a:t>masse du véhicule, taille de la batterie, </a:t>
            </a:r>
          </a:p>
          <a:p>
            <a:pPr lvl="1"/>
            <a:endParaRPr lang="fr-FR" dirty="0"/>
          </a:p>
          <a:p>
            <a:pPr lvl="1"/>
            <a:r>
              <a:rPr lang="fr-FR" b="1" dirty="0">
                <a:solidFill>
                  <a:schemeClr val="accent1"/>
                </a:solidFill>
              </a:rPr>
              <a:t>Unité fonctionnelle </a:t>
            </a:r>
          </a:p>
          <a:p>
            <a:pPr lvl="1"/>
            <a:r>
              <a:rPr lang="fr-FR" dirty="0">
                <a:sym typeface="Wingdings" panose="05000000000000000000" pitchFamily="2" charset="2"/>
              </a:rPr>
              <a:t> </a:t>
            </a:r>
            <a:r>
              <a:rPr lang="fr-FR" dirty="0"/>
              <a:t>« 1 km parcouru en voiture »</a:t>
            </a:r>
          </a:p>
        </p:txBody>
      </p:sp>
    </p:spTree>
    <p:extLst>
      <p:ext uri="{BB962C8B-B14F-4D97-AF65-F5344CB8AC3E}">
        <p14:creationId xmlns:p14="http://schemas.microsoft.com/office/powerpoint/2010/main" val="33669529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82C3A61-F5E7-2248-3B63-C47C6ED598CD}"/>
              </a:ext>
            </a:extLst>
          </p:cNvPr>
          <p:cNvSpPr/>
          <p:nvPr/>
        </p:nvSpPr>
        <p:spPr>
          <a:xfrm>
            <a:off x="2819400" y="2328182"/>
            <a:ext cx="5619750" cy="3257549"/>
          </a:xfrm>
          <a:prstGeom prst="rect">
            <a:avLst/>
          </a:prstGeom>
          <a:noFill/>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 name="Title 1">
            <a:extLst>
              <a:ext uri="{FF2B5EF4-FFF2-40B4-BE49-F238E27FC236}">
                <a16:creationId xmlns:a16="http://schemas.microsoft.com/office/drawing/2014/main" id="{CEE2C595-570A-A730-E5A0-D989574AD6AC}"/>
              </a:ext>
            </a:extLst>
          </p:cNvPr>
          <p:cNvSpPr>
            <a:spLocks noGrp="1"/>
          </p:cNvSpPr>
          <p:nvPr>
            <p:ph type="title"/>
          </p:nvPr>
        </p:nvSpPr>
        <p:spPr/>
        <p:txBody>
          <a:bodyPr/>
          <a:lstStyle/>
          <a:p>
            <a:r>
              <a:rPr lang="en-IE" dirty="0"/>
              <a:t>Étude de </a:t>
            </a:r>
            <a:r>
              <a:rPr lang="en-IE" dirty="0" err="1"/>
              <a:t>cas</a:t>
            </a:r>
            <a:endParaRPr lang="en-IE" dirty="0"/>
          </a:p>
        </p:txBody>
      </p:sp>
      <p:sp>
        <p:nvSpPr>
          <p:cNvPr id="3" name="Text Placeholder 2">
            <a:extLst>
              <a:ext uri="{FF2B5EF4-FFF2-40B4-BE49-F238E27FC236}">
                <a16:creationId xmlns:a16="http://schemas.microsoft.com/office/drawing/2014/main" id="{A1BBDE7E-5B68-A18F-D2B6-34954A051489}"/>
              </a:ext>
            </a:extLst>
          </p:cNvPr>
          <p:cNvSpPr>
            <a:spLocks noGrp="1"/>
          </p:cNvSpPr>
          <p:nvPr>
            <p:ph type="body" idx="28"/>
          </p:nvPr>
        </p:nvSpPr>
        <p:spPr/>
        <p:txBody>
          <a:bodyPr/>
          <a:lstStyle/>
          <a:p>
            <a:r>
              <a:rPr lang="en-IE" dirty="0"/>
              <a:t>Phase 1 : </a:t>
            </a:r>
            <a:r>
              <a:rPr lang="en-IE" dirty="0" err="1"/>
              <a:t>limites</a:t>
            </a:r>
            <a:r>
              <a:rPr lang="en-IE" dirty="0"/>
              <a:t> du </a:t>
            </a:r>
            <a:r>
              <a:rPr lang="en-IE" dirty="0" err="1"/>
              <a:t>système</a:t>
            </a:r>
            <a:r>
              <a:rPr lang="en-IE" dirty="0"/>
              <a:t> (voiture </a:t>
            </a:r>
            <a:r>
              <a:rPr lang="en-IE" dirty="0" err="1"/>
              <a:t>électrique</a:t>
            </a:r>
            <a:r>
              <a:rPr lang="en-IE" dirty="0"/>
              <a:t>)</a:t>
            </a:r>
          </a:p>
        </p:txBody>
      </p:sp>
      <p:sp>
        <p:nvSpPr>
          <p:cNvPr id="5" name="Rectangle 4">
            <a:extLst>
              <a:ext uri="{FF2B5EF4-FFF2-40B4-BE49-F238E27FC236}">
                <a16:creationId xmlns:a16="http://schemas.microsoft.com/office/drawing/2014/main" id="{C6FCBFB1-E030-15C2-0137-99342EA12253}"/>
              </a:ext>
            </a:extLst>
          </p:cNvPr>
          <p:cNvSpPr/>
          <p:nvPr/>
        </p:nvSpPr>
        <p:spPr>
          <a:xfrm>
            <a:off x="6992984" y="3584120"/>
            <a:ext cx="1271452" cy="653143"/>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Usage</a:t>
            </a:r>
          </a:p>
        </p:txBody>
      </p:sp>
      <p:cxnSp>
        <p:nvCxnSpPr>
          <p:cNvPr id="7" name="Straight Arrow Connector 6">
            <a:extLst>
              <a:ext uri="{FF2B5EF4-FFF2-40B4-BE49-F238E27FC236}">
                <a16:creationId xmlns:a16="http://schemas.microsoft.com/office/drawing/2014/main" id="{1CF2EE8D-6408-B8D9-DD20-470B43D818CF}"/>
              </a:ext>
            </a:extLst>
          </p:cNvPr>
          <p:cNvCxnSpPr>
            <a:stCxn id="5" idx="3"/>
          </p:cNvCxnSpPr>
          <p:nvPr/>
        </p:nvCxnSpPr>
        <p:spPr>
          <a:xfrm>
            <a:off x="8264436" y="3910692"/>
            <a:ext cx="1715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C2571D-1D7D-DCEC-5323-EBAFE7FA8CAB}"/>
              </a:ext>
            </a:extLst>
          </p:cNvPr>
          <p:cNvSpPr txBox="1"/>
          <p:nvPr/>
        </p:nvSpPr>
        <p:spPr>
          <a:xfrm>
            <a:off x="8844909" y="3574141"/>
            <a:ext cx="554639" cy="307777"/>
          </a:xfrm>
          <a:prstGeom prst="rect">
            <a:avLst/>
          </a:prstGeom>
          <a:noFill/>
        </p:spPr>
        <p:txBody>
          <a:bodyPr wrap="none" lIns="0" tIns="0" rIns="0" bIns="0" rtlCol="0" anchor="b">
            <a:spAutoFit/>
          </a:bodyPr>
          <a:lstStyle/>
          <a:p>
            <a:pPr algn="l"/>
            <a:r>
              <a:rPr lang="en-IE" sz="2000" dirty="0">
                <a:solidFill>
                  <a:schemeClr val="tx2">
                    <a:lumMod val="60000"/>
                    <a:lumOff val="40000"/>
                  </a:schemeClr>
                </a:solidFill>
                <a:latin typeface="+mn-lt"/>
              </a:rPr>
              <a:t>1 km</a:t>
            </a:r>
          </a:p>
        </p:txBody>
      </p:sp>
      <p:sp>
        <p:nvSpPr>
          <p:cNvPr id="9" name="Rectangle 8">
            <a:extLst>
              <a:ext uri="{FF2B5EF4-FFF2-40B4-BE49-F238E27FC236}">
                <a16:creationId xmlns:a16="http://schemas.microsoft.com/office/drawing/2014/main" id="{1A12C02E-BDD9-5166-311A-C5C7E764915B}"/>
              </a:ext>
            </a:extLst>
          </p:cNvPr>
          <p:cNvSpPr/>
          <p:nvPr/>
        </p:nvSpPr>
        <p:spPr>
          <a:xfrm>
            <a:off x="4824548" y="3584120"/>
            <a:ext cx="1271452" cy="653143"/>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Véhicule</a:t>
            </a:r>
          </a:p>
        </p:txBody>
      </p:sp>
      <p:cxnSp>
        <p:nvCxnSpPr>
          <p:cNvPr id="10" name="Straight Arrow Connector 9">
            <a:extLst>
              <a:ext uri="{FF2B5EF4-FFF2-40B4-BE49-F238E27FC236}">
                <a16:creationId xmlns:a16="http://schemas.microsoft.com/office/drawing/2014/main" id="{3B5EC136-5C84-4F81-D860-E5F461F21D0A}"/>
              </a:ext>
            </a:extLst>
          </p:cNvPr>
          <p:cNvCxnSpPr>
            <a:cxnSpLocks/>
            <a:stCxn id="9" idx="3"/>
            <a:endCxn id="5" idx="1"/>
          </p:cNvCxnSpPr>
          <p:nvPr/>
        </p:nvCxnSpPr>
        <p:spPr>
          <a:xfrm>
            <a:off x="6096000" y="3910692"/>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9E32EE0-1D35-8A6A-13DB-5718F762F269}"/>
              </a:ext>
            </a:extLst>
          </p:cNvPr>
          <p:cNvSpPr/>
          <p:nvPr/>
        </p:nvSpPr>
        <p:spPr>
          <a:xfrm>
            <a:off x="4824548" y="4624794"/>
            <a:ext cx="1271452" cy="653143"/>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err="1">
                <a:solidFill>
                  <a:schemeClr val="bg1"/>
                </a:solidFill>
                <a:latin typeface="Franklin Gothic Demi Cond" panose="020B0706030402020204" pitchFamily="34" charset="0"/>
              </a:rPr>
              <a:t>Électricité</a:t>
            </a:r>
            <a:endParaRPr lang="en-IE" sz="1400" dirty="0">
              <a:solidFill>
                <a:schemeClr val="bg1"/>
              </a:solidFill>
              <a:latin typeface="Franklin Gothic Demi Cond" panose="020B0706030402020204" pitchFamily="34" charset="0"/>
            </a:endParaRPr>
          </a:p>
        </p:txBody>
      </p:sp>
      <p:cxnSp>
        <p:nvCxnSpPr>
          <p:cNvPr id="17" name="Connector: Elbow 16">
            <a:extLst>
              <a:ext uri="{FF2B5EF4-FFF2-40B4-BE49-F238E27FC236}">
                <a16:creationId xmlns:a16="http://schemas.microsoft.com/office/drawing/2014/main" id="{846895E5-AC1B-D71F-328F-4D6512ADFF7C}"/>
              </a:ext>
            </a:extLst>
          </p:cNvPr>
          <p:cNvCxnSpPr>
            <a:stCxn id="15" idx="3"/>
            <a:endCxn id="5" idx="2"/>
          </p:cNvCxnSpPr>
          <p:nvPr/>
        </p:nvCxnSpPr>
        <p:spPr>
          <a:xfrm flipV="1">
            <a:off x="6096000" y="4237263"/>
            <a:ext cx="1532710" cy="714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5A41CD-153B-B014-361E-B390C33CB247}"/>
              </a:ext>
            </a:extLst>
          </p:cNvPr>
          <p:cNvSpPr txBox="1"/>
          <p:nvPr/>
        </p:nvSpPr>
        <p:spPr>
          <a:xfrm>
            <a:off x="6506488" y="4624794"/>
            <a:ext cx="711733" cy="307777"/>
          </a:xfrm>
          <a:prstGeom prst="rect">
            <a:avLst/>
          </a:prstGeom>
          <a:noFill/>
        </p:spPr>
        <p:txBody>
          <a:bodyPr wrap="none" lIns="0" tIns="0" rIns="0" bIns="0" rtlCol="0" anchor="b">
            <a:spAutoFit/>
          </a:bodyPr>
          <a:lstStyle/>
          <a:p>
            <a:pPr algn="l"/>
            <a:r>
              <a:rPr lang="en-IE" sz="2000" dirty="0">
                <a:solidFill>
                  <a:schemeClr val="tx2">
                    <a:lumMod val="60000"/>
                    <a:lumOff val="40000"/>
                  </a:schemeClr>
                </a:solidFill>
              </a:rPr>
              <a:t>x</a:t>
            </a:r>
            <a:r>
              <a:rPr lang="en-IE" sz="2000" dirty="0">
                <a:solidFill>
                  <a:schemeClr val="tx2">
                    <a:lumMod val="60000"/>
                    <a:lumOff val="40000"/>
                  </a:schemeClr>
                </a:solidFill>
                <a:latin typeface="+mn-lt"/>
              </a:rPr>
              <a:t> kWh</a:t>
            </a:r>
          </a:p>
        </p:txBody>
      </p:sp>
      <p:sp>
        <p:nvSpPr>
          <p:cNvPr id="19" name="TextBox 18">
            <a:extLst>
              <a:ext uri="{FF2B5EF4-FFF2-40B4-BE49-F238E27FC236}">
                <a16:creationId xmlns:a16="http://schemas.microsoft.com/office/drawing/2014/main" id="{31BB9E9D-E35E-EA4B-C7AB-A4691D2AD014}"/>
              </a:ext>
            </a:extLst>
          </p:cNvPr>
          <p:cNvSpPr txBox="1"/>
          <p:nvPr/>
        </p:nvSpPr>
        <p:spPr>
          <a:xfrm>
            <a:off x="6421670" y="3598995"/>
            <a:ext cx="341440" cy="307777"/>
          </a:xfrm>
          <a:prstGeom prst="rect">
            <a:avLst/>
          </a:prstGeom>
          <a:noFill/>
        </p:spPr>
        <p:txBody>
          <a:bodyPr wrap="none" lIns="0" tIns="0" rIns="0" bIns="0" rtlCol="0" anchor="b">
            <a:spAutoFit/>
          </a:bodyPr>
          <a:lstStyle/>
          <a:p>
            <a:pPr algn="l"/>
            <a:r>
              <a:rPr lang="en-IE" sz="2000" dirty="0">
                <a:solidFill>
                  <a:schemeClr val="tx2">
                    <a:lumMod val="60000"/>
                    <a:lumOff val="40000"/>
                  </a:schemeClr>
                </a:solidFill>
              </a:rPr>
              <a:t>x p</a:t>
            </a:r>
            <a:endParaRPr lang="en-IE" sz="2000" dirty="0">
              <a:solidFill>
                <a:schemeClr val="tx2">
                  <a:lumMod val="60000"/>
                  <a:lumOff val="40000"/>
                </a:schemeClr>
              </a:solidFill>
              <a:latin typeface="+mn-lt"/>
            </a:endParaRPr>
          </a:p>
        </p:txBody>
      </p:sp>
      <p:sp>
        <p:nvSpPr>
          <p:cNvPr id="22" name="Rectangle 21">
            <a:extLst>
              <a:ext uri="{FF2B5EF4-FFF2-40B4-BE49-F238E27FC236}">
                <a16:creationId xmlns:a16="http://schemas.microsoft.com/office/drawing/2014/main" id="{CF82E80E-84F8-1A12-8EB9-94A5FB919EB0}"/>
              </a:ext>
            </a:extLst>
          </p:cNvPr>
          <p:cNvSpPr/>
          <p:nvPr/>
        </p:nvSpPr>
        <p:spPr>
          <a:xfrm>
            <a:off x="4824548" y="2548589"/>
            <a:ext cx="1271452" cy="653143"/>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Batterie</a:t>
            </a:r>
          </a:p>
        </p:txBody>
      </p:sp>
      <p:cxnSp>
        <p:nvCxnSpPr>
          <p:cNvPr id="27" name="Connector: Elbow 26">
            <a:extLst>
              <a:ext uri="{FF2B5EF4-FFF2-40B4-BE49-F238E27FC236}">
                <a16:creationId xmlns:a16="http://schemas.microsoft.com/office/drawing/2014/main" id="{9A5B5B35-C5F9-9BA5-C309-83FC193B3FF8}"/>
              </a:ext>
            </a:extLst>
          </p:cNvPr>
          <p:cNvCxnSpPr>
            <a:stCxn id="22" idx="3"/>
            <a:endCxn id="5" idx="0"/>
          </p:cNvCxnSpPr>
          <p:nvPr/>
        </p:nvCxnSpPr>
        <p:spPr>
          <a:xfrm>
            <a:off x="6096000" y="2875161"/>
            <a:ext cx="1532710" cy="7089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854C3CD-C163-18B7-72A9-EFEDEFDCA8F8}"/>
              </a:ext>
            </a:extLst>
          </p:cNvPr>
          <p:cNvSpPr txBox="1"/>
          <p:nvPr/>
        </p:nvSpPr>
        <p:spPr>
          <a:xfrm>
            <a:off x="6157835" y="2569830"/>
            <a:ext cx="1409040" cy="307777"/>
          </a:xfrm>
          <a:prstGeom prst="rect">
            <a:avLst/>
          </a:prstGeom>
          <a:noFill/>
        </p:spPr>
        <p:txBody>
          <a:bodyPr wrap="none" lIns="0" tIns="0" rIns="0" bIns="0" rtlCol="0" anchor="b">
            <a:spAutoFit/>
          </a:bodyPr>
          <a:lstStyle/>
          <a:p>
            <a:pPr algn="l"/>
            <a:r>
              <a:rPr lang="en-IE" sz="2000" dirty="0">
                <a:solidFill>
                  <a:schemeClr val="tx2">
                    <a:lumMod val="60000"/>
                    <a:lumOff val="40000"/>
                  </a:schemeClr>
                </a:solidFill>
                <a:latin typeface="+mn-lt"/>
              </a:rPr>
              <a:t>x kWh </a:t>
            </a:r>
            <a:r>
              <a:rPr lang="en-IE" sz="2000" dirty="0" err="1">
                <a:solidFill>
                  <a:schemeClr val="tx2">
                    <a:lumMod val="60000"/>
                    <a:lumOff val="40000"/>
                  </a:schemeClr>
                </a:solidFill>
                <a:latin typeface="+mn-lt"/>
              </a:rPr>
              <a:t>ou</a:t>
            </a:r>
            <a:r>
              <a:rPr lang="en-IE" sz="2000" dirty="0">
                <a:solidFill>
                  <a:schemeClr val="tx2">
                    <a:lumMod val="60000"/>
                    <a:lumOff val="40000"/>
                  </a:schemeClr>
                </a:solidFill>
                <a:latin typeface="+mn-lt"/>
              </a:rPr>
              <a:t> kg</a:t>
            </a:r>
          </a:p>
        </p:txBody>
      </p:sp>
      <p:cxnSp>
        <p:nvCxnSpPr>
          <p:cNvPr id="29" name="Straight Arrow Connector 28">
            <a:extLst>
              <a:ext uri="{FF2B5EF4-FFF2-40B4-BE49-F238E27FC236}">
                <a16:creationId xmlns:a16="http://schemas.microsoft.com/office/drawing/2014/main" id="{322941F8-6064-6AC8-A5C2-0C799727FC8B}"/>
              </a:ext>
            </a:extLst>
          </p:cNvPr>
          <p:cNvCxnSpPr>
            <a:cxnSpLocks/>
            <a:stCxn id="33" idx="3"/>
          </p:cNvCxnSpPr>
          <p:nvPr/>
        </p:nvCxnSpPr>
        <p:spPr>
          <a:xfrm>
            <a:off x="3927564" y="4703172"/>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DC0DF2A-2795-E039-6117-C7829EF35C4E}"/>
              </a:ext>
            </a:extLst>
          </p:cNvPr>
          <p:cNvCxnSpPr>
            <a:cxnSpLocks/>
            <a:stCxn id="35" idx="3"/>
            <a:endCxn id="15" idx="1"/>
          </p:cNvCxnSpPr>
          <p:nvPr/>
        </p:nvCxnSpPr>
        <p:spPr>
          <a:xfrm flipV="1">
            <a:off x="3927564" y="4951366"/>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FCCADCD-F287-4E44-2D04-C3B61895DC54}"/>
              </a:ext>
            </a:extLst>
          </p:cNvPr>
          <p:cNvCxnSpPr>
            <a:cxnSpLocks/>
            <a:stCxn id="36" idx="3"/>
          </p:cNvCxnSpPr>
          <p:nvPr/>
        </p:nvCxnSpPr>
        <p:spPr>
          <a:xfrm>
            <a:off x="3927564" y="5225684"/>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A0B11E9-2E0E-BB65-C16B-4C0761732405}"/>
              </a:ext>
            </a:extLst>
          </p:cNvPr>
          <p:cNvSpPr/>
          <p:nvPr/>
        </p:nvSpPr>
        <p:spPr>
          <a:xfrm>
            <a:off x="3169921" y="4580164"/>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Solaire</a:t>
            </a:r>
          </a:p>
        </p:txBody>
      </p:sp>
      <p:sp>
        <p:nvSpPr>
          <p:cNvPr id="35" name="Rectangle 34">
            <a:extLst>
              <a:ext uri="{FF2B5EF4-FFF2-40B4-BE49-F238E27FC236}">
                <a16:creationId xmlns:a16="http://schemas.microsoft.com/office/drawing/2014/main" id="{1FDF3336-FB49-C16E-C749-406C80C6A326}"/>
              </a:ext>
            </a:extLst>
          </p:cNvPr>
          <p:cNvSpPr/>
          <p:nvPr/>
        </p:nvSpPr>
        <p:spPr>
          <a:xfrm>
            <a:off x="3169921" y="4842510"/>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err="1">
                <a:solidFill>
                  <a:schemeClr val="bg1"/>
                </a:solidFill>
                <a:latin typeface="Franklin Gothic Demi Cond" panose="020B0706030402020204" pitchFamily="34" charset="0"/>
              </a:rPr>
              <a:t>Éolien</a:t>
            </a:r>
            <a:endParaRPr lang="en-IE" sz="1400" dirty="0">
              <a:solidFill>
                <a:schemeClr val="bg1"/>
              </a:solidFill>
              <a:latin typeface="Franklin Gothic Demi Cond" panose="020B0706030402020204" pitchFamily="34" charset="0"/>
            </a:endParaRPr>
          </a:p>
        </p:txBody>
      </p:sp>
      <p:sp>
        <p:nvSpPr>
          <p:cNvPr id="36" name="Rectangle 35">
            <a:extLst>
              <a:ext uri="{FF2B5EF4-FFF2-40B4-BE49-F238E27FC236}">
                <a16:creationId xmlns:a16="http://schemas.microsoft.com/office/drawing/2014/main" id="{C931E393-6B91-725C-8F66-0AA1773DF2D6}"/>
              </a:ext>
            </a:extLst>
          </p:cNvPr>
          <p:cNvSpPr/>
          <p:nvPr/>
        </p:nvSpPr>
        <p:spPr>
          <a:xfrm>
            <a:off x="3169921" y="5102676"/>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err="1">
                <a:solidFill>
                  <a:schemeClr val="bg1"/>
                </a:solidFill>
                <a:latin typeface="Franklin Gothic Demi Cond" panose="020B0706030402020204" pitchFamily="34" charset="0"/>
              </a:rPr>
              <a:t>Nucléaire</a:t>
            </a:r>
            <a:endParaRPr lang="en-IE" sz="1400" dirty="0">
              <a:solidFill>
                <a:schemeClr val="bg1"/>
              </a:solidFill>
              <a:latin typeface="Franklin Gothic Demi Cond" panose="020B0706030402020204" pitchFamily="34" charset="0"/>
            </a:endParaRPr>
          </a:p>
        </p:txBody>
      </p:sp>
      <p:cxnSp>
        <p:nvCxnSpPr>
          <p:cNvPr id="41" name="Straight Arrow Connector 40">
            <a:extLst>
              <a:ext uri="{FF2B5EF4-FFF2-40B4-BE49-F238E27FC236}">
                <a16:creationId xmlns:a16="http://schemas.microsoft.com/office/drawing/2014/main" id="{D6534B59-0A3C-1B76-E004-6FFFD50CAEFF}"/>
              </a:ext>
            </a:extLst>
          </p:cNvPr>
          <p:cNvCxnSpPr>
            <a:cxnSpLocks/>
            <a:stCxn id="44" idx="3"/>
          </p:cNvCxnSpPr>
          <p:nvPr/>
        </p:nvCxnSpPr>
        <p:spPr>
          <a:xfrm>
            <a:off x="3927564" y="3662504"/>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4AD0B5A-93BE-6914-7D51-F63D2E91D985}"/>
              </a:ext>
            </a:extLst>
          </p:cNvPr>
          <p:cNvCxnSpPr>
            <a:cxnSpLocks/>
            <a:stCxn id="45" idx="3"/>
          </p:cNvCxnSpPr>
          <p:nvPr/>
        </p:nvCxnSpPr>
        <p:spPr>
          <a:xfrm flipV="1">
            <a:off x="3927564" y="3910698"/>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91C49D9-D926-439E-13C6-8DD48033D3F7}"/>
              </a:ext>
            </a:extLst>
          </p:cNvPr>
          <p:cNvCxnSpPr>
            <a:cxnSpLocks/>
            <a:stCxn id="46" idx="3"/>
          </p:cNvCxnSpPr>
          <p:nvPr/>
        </p:nvCxnSpPr>
        <p:spPr>
          <a:xfrm>
            <a:off x="3927564" y="4185016"/>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05F6BA8-46E6-34BF-1FA3-CE0F73DD1169}"/>
              </a:ext>
            </a:extLst>
          </p:cNvPr>
          <p:cNvSpPr/>
          <p:nvPr/>
        </p:nvSpPr>
        <p:spPr>
          <a:xfrm>
            <a:off x="3169921" y="3539496"/>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err="1">
                <a:solidFill>
                  <a:schemeClr val="bg1"/>
                </a:solidFill>
                <a:latin typeface="Franklin Gothic Demi Cond" panose="020B0706030402020204" pitchFamily="34" charset="0"/>
              </a:rPr>
              <a:t>Acier</a:t>
            </a:r>
            <a:endParaRPr lang="en-IE" sz="1400" dirty="0">
              <a:solidFill>
                <a:schemeClr val="bg1"/>
              </a:solidFill>
              <a:latin typeface="Franklin Gothic Demi Cond" panose="020B0706030402020204" pitchFamily="34" charset="0"/>
            </a:endParaRPr>
          </a:p>
        </p:txBody>
      </p:sp>
      <p:sp>
        <p:nvSpPr>
          <p:cNvPr id="45" name="Rectangle 44">
            <a:extLst>
              <a:ext uri="{FF2B5EF4-FFF2-40B4-BE49-F238E27FC236}">
                <a16:creationId xmlns:a16="http://schemas.microsoft.com/office/drawing/2014/main" id="{83B81FF3-7A52-60AA-301A-315FEA71A309}"/>
              </a:ext>
            </a:extLst>
          </p:cNvPr>
          <p:cNvSpPr/>
          <p:nvPr/>
        </p:nvSpPr>
        <p:spPr>
          <a:xfrm>
            <a:off x="3169921" y="3801842"/>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Aluminium</a:t>
            </a:r>
          </a:p>
        </p:txBody>
      </p:sp>
      <p:sp>
        <p:nvSpPr>
          <p:cNvPr id="46" name="Rectangle 45">
            <a:extLst>
              <a:ext uri="{FF2B5EF4-FFF2-40B4-BE49-F238E27FC236}">
                <a16:creationId xmlns:a16="http://schemas.microsoft.com/office/drawing/2014/main" id="{F6B9E847-BA68-B9B6-B59B-04F2B6E2CF3B}"/>
              </a:ext>
            </a:extLst>
          </p:cNvPr>
          <p:cNvSpPr/>
          <p:nvPr/>
        </p:nvSpPr>
        <p:spPr>
          <a:xfrm>
            <a:off x="3169921" y="4062008"/>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Verre</a:t>
            </a:r>
          </a:p>
        </p:txBody>
      </p:sp>
      <p:pic>
        <p:nvPicPr>
          <p:cNvPr id="48" name="Picture 47">
            <a:extLst>
              <a:ext uri="{FF2B5EF4-FFF2-40B4-BE49-F238E27FC236}">
                <a16:creationId xmlns:a16="http://schemas.microsoft.com/office/drawing/2014/main" id="{F1D76148-E7FC-D856-4BE1-0775A97D34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1445" y="741485"/>
            <a:ext cx="2224860" cy="1154066"/>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DB85F381-47E6-17D8-BEEA-06AD7D14EA02}"/>
              </a:ext>
            </a:extLst>
          </p:cNvPr>
          <p:cNvCxnSpPr>
            <a:cxnSpLocks/>
          </p:cNvCxnSpPr>
          <p:nvPr/>
        </p:nvCxnSpPr>
        <p:spPr>
          <a:xfrm>
            <a:off x="2272937" y="3662504"/>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79AEFE-E7B3-19CD-14C2-8149069F1EAE}"/>
              </a:ext>
            </a:extLst>
          </p:cNvPr>
          <p:cNvCxnSpPr>
            <a:cxnSpLocks/>
          </p:cNvCxnSpPr>
          <p:nvPr/>
        </p:nvCxnSpPr>
        <p:spPr>
          <a:xfrm>
            <a:off x="2272937" y="3906772"/>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4E96BB7-7ADE-BEA4-C014-B21C6CD0BE04}"/>
              </a:ext>
            </a:extLst>
          </p:cNvPr>
          <p:cNvCxnSpPr>
            <a:cxnSpLocks/>
          </p:cNvCxnSpPr>
          <p:nvPr/>
        </p:nvCxnSpPr>
        <p:spPr>
          <a:xfrm>
            <a:off x="2272937" y="4181635"/>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5AB4CE4-BE2E-F79E-B0B2-032DDA1944B3}"/>
              </a:ext>
            </a:extLst>
          </p:cNvPr>
          <p:cNvCxnSpPr>
            <a:cxnSpLocks/>
          </p:cNvCxnSpPr>
          <p:nvPr/>
        </p:nvCxnSpPr>
        <p:spPr>
          <a:xfrm>
            <a:off x="2272937" y="4721692"/>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68AB8EB-31F8-FFA3-F5A7-FF9AC09E7BEB}"/>
              </a:ext>
            </a:extLst>
          </p:cNvPr>
          <p:cNvCxnSpPr>
            <a:cxnSpLocks/>
          </p:cNvCxnSpPr>
          <p:nvPr/>
        </p:nvCxnSpPr>
        <p:spPr>
          <a:xfrm>
            <a:off x="2272937" y="4965517"/>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EF74CF3-DD3B-0191-961E-F764DCA80D41}"/>
              </a:ext>
            </a:extLst>
          </p:cNvPr>
          <p:cNvCxnSpPr>
            <a:cxnSpLocks/>
          </p:cNvCxnSpPr>
          <p:nvPr/>
        </p:nvCxnSpPr>
        <p:spPr>
          <a:xfrm>
            <a:off x="2272937" y="5219150"/>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AC62C92-F7C6-E3C4-1DC7-161B73E6170D}"/>
              </a:ext>
            </a:extLst>
          </p:cNvPr>
          <p:cNvCxnSpPr>
            <a:cxnSpLocks/>
          </p:cNvCxnSpPr>
          <p:nvPr/>
        </p:nvCxnSpPr>
        <p:spPr>
          <a:xfrm>
            <a:off x="2272937" y="2875160"/>
            <a:ext cx="25516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0962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18A7-ED7A-BFB5-E066-57CFFB2A6D6F}"/>
              </a:ext>
            </a:extLst>
          </p:cNvPr>
          <p:cNvSpPr>
            <a:spLocks noGrp="1"/>
          </p:cNvSpPr>
          <p:nvPr>
            <p:ph type="title"/>
          </p:nvPr>
        </p:nvSpPr>
        <p:spPr/>
        <p:txBody>
          <a:bodyPr/>
          <a:lstStyle/>
          <a:p>
            <a:r>
              <a:rPr lang="fr-FR" noProof="0" dirty="0"/>
              <a:t>Étude de cas</a:t>
            </a:r>
          </a:p>
        </p:txBody>
      </p:sp>
      <p:sp>
        <p:nvSpPr>
          <p:cNvPr id="3" name="Text Placeholder 2">
            <a:extLst>
              <a:ext uri="{FF2B5EF4-FFF2-40B4-BE49-F238E27FC236}">
                <a16:creationId xmlns:a16="http://schemas.microsoft.com/office/drawing/2014/main" id="{7EE44D32-749A-6F00-E95D-9C59699AA036}"/>
              </a:ext>
            </a:extLst>
          </p:cNvPr>
          <p:cNvSpPr>
            <a:spLocks noGrp="1"/>
          </p:cNvSpPr>
          <p:nvPr>
            <p:ph type="body" idx="28"/>
          </p:nvPr>
        </p:nvSpPr>
        <p:spPr/>
        <p:txBody>
          <a:bodyPr/>
          <a:lstStyle/>
          <a:p>
            <a:r>
              <a:rPr lang="en-IE" dirty="0"/>
              <a:t>Phase 2 : analyse </a:t>
            </a:r>
            <a:r>
              <a:rPr lang="en-IE" dirty="0" err="1"/>
              <a:t>d’inventaire</a:t>
            </a:r>
            <a:endParaRPr lang="en-IE" dirty="0"/>
          </a:p>
        </p:txBody>
      </p:sp>
      <p:sp>
        <p:nvSpPr>
          <p:cNvPr id="4" name="Content Placeholder 3">
            <a:extLst>
              <a:ext uri="{FF2B5EF4-FFF2-40B4-BE49-F238E27FC236}">
                <a16:creationId xmlns:a16="http://schemas.microsoft.com/office/drawing/2014/main" id="{62F42804-0115-F6E1-283C-F40AACBFA84D}"/>
              </a:ext>
            </a:extLst>
          </p:cNvPr>
          <p:cNvSpPr>
            <a:spLocks noGrp="1"/>
          </p:cNvSpPr>
          <p:nvPr>
            <p:ph sz="quarter" idx="15"/>
          </p:nvPr>
        </p:nvSpPr>
        <p:spPr/>
        <p:txBody>
          <a:bodyPr/>
          <a:lstStyle/>
          <a:p>
            <a:r>
              <a:rPr lang="fr-FR" dirty="0"/>
              <a:t>Où trouver les données ?</a:t>
            </a:r>
          </a:p>
          <a:p>
            <a:pPr lvl="1"/>
            <a:r>
              <a:rPr lang="fr-FR" b="1" dirty="0"/>
              <a:t>Composition d’un véhicule </a:t>
            </a:r>
            <a:r>
              <a:rPr lang="fr-FR" dirty="0"/>
              <a:t>: données constructeur, littérature scientifique, base de données ACV</a:t>
            </a:r>
          </a:p>
          <a:p>
            <a:pPr lvl="1"/>
            <a:r>
              <a:rPr lang="fr-FR" b="1" dirty="0"/>
              <a:t>Production d’une batterie </a:t>
            </a:r>
            <a:r>
              <a:rPr lang="fr-FR" dirty="0"/>
              <a:t>: données constructeur, littérature scientifique, base de données ACV</a:t>
            </a:r>
          </a:p>
          <a:p>
            <a:pPr lvl="1"/>
            <a:r>
              <a:rPr lang="fr-FR" b="1" dirty="0"/>
              <a:t>Mix électrique </a:t>
            </a:r>
            <a:r>
              <a:rPr lang="fr-FR" dirty="0"/>
              <a:t>: données statistiques, portails de données (e.g. entsoe.com, app.electricitymaps.com)</a:t>
            </a:r>
          </a:p>
          <a:p>
            <a:pPr lvl="1"/>
            <a:r>
              <a:rPr lang="fr-FR" b="1" dirty="0"/>
              <a:t>Émissions de CO2 de la combustion de diesel </a:t>
            </a:r>
            <a:r>
              <a:rPr lang="fr-FR" dirty="0"/>
              <a:t>: stœchiométrie !</a:t>
            </a:r>
          </a:p>
          <a:p>
            <a:r>
              <a:rPr lang="fr-FR" dirty="0"/>
              <a:t>Organiser les données</a:t>
            </a:r>
          </a:p>
          <a:p>
            <a:pPr lvl="1"/>
            <a:r>
              <a:rPr lang="fr-FR" dirty="0"/>
              <a:t>Construire la matrice A</a:t>
            </a:r>
          </a:p>
          <a:p>
            <a:pPr lvl="1"/>
            <a:endParaRPr lang="fr-FR" dirty="0"/>
          </a:p>
        </p:txBody>
      </p:sp>
      <p:pic>
        <p:nvPicPr>
          <p:cNvPr id="6" name="Picture 5">
            <a:extLst>
              <a:ext uri="{FF2B5EF4-FFF2-40B4-BE49-F238E27FC236}">
                <a16:creationId xmlns:a16="http://schemas.microsoft.com/office/drawing/2014/main" id="{07257308-0045-A8FA-0529-94E21C018E54}"/>
              </a:ext>
            </a:extLst>
          </p:cNvPr>
          <p:cNvPicPr>
            <a:picLocks noChangeAspect="1"/>
          </p:cNvPicPr>
          <p:nvPr/>
        </p:nvPicPr>
        <p:blipFill>
          <a:blip r:embed="rId2"/>
          <a:stretch>
            <a:fillRect/>
          </a:stretch>
        </p:blipFill>
        <p:spPr>
          <a:xfrm>
            <a:off x="3714749" y="4064624"/>
            <a:ext cx="5267325" cy="2583826"/>
          </a:xfrm>
          <a:prstGeom prst="rect">
            <a:avLst/>
          </a:prstGeom>
        </p:spPr>
      </p:pic>
    </p:spTree>
    <p:extLst>
      <p:ext uri="{BB962C8B-B14F-4D97-AF65-F5344CB8AC3E}">
        <p14:creationId xmlns:p14="http://schemas.microsoft.com/office/powerpoint/2010/main" val="20018908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258A-B5AD-AAF0-4A79-52A86D57D767}"/>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10F60618-A43D-7AFE-836A-F58ADDFCE27C}"/>
              </a:ext>
            </a:extLst>
          </p:cNvPr>
          <p:cNvSpPr>
            <a:spLocks noGrp="1"/>
          </p:cNvSpPr>
          <p:nvPr>
            <p:ph type="body" idx="28"/>
          </p:nvPr>
        </p:nvSpPr>
        <p:spPr/>
        <p:txBody>
          <a:bodyPr/>
          <a:lstStyle/>
          <a:p>
            <a:r>
              <a:rPr lang="en-IE" dirty="0"/>
              <a:t>Phase 3 : </a:t>
            </a:r>
            <a:r>
              <a:rPr lang="en-IE" dirty="0" err="1"/>
              <a:t>évaluation</a:t>
            </a:r>
            <a:r>
              <a:rPr lang="en-IE" dirty="0"/>
              <a:t> </a:t>
            </a:r>
            <a:r>
              <a:rPr lang="en-IE" dirty="0" err="1"/>
              <a:t>d’impact</a:t>
            </a:r>
            <a:endParaRPr lang="en-IE"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69507C-AA5E-4FDB-0082-D45DCC2A48B8}"/>
                  </a:ext>
                </a:extLst>
              </p:cNvPr>
              <p:cNvSpPr>
                <a:spLocks noGrp="1"/>
              </p:cNvSpPr>
              <p:nvPr>
                <p:ph sz="quarter" idx="15"/>
              </p:nvPr>
            </p:nvSpPr>
            <p:spPr>
              <a:xfrm>
                <a:off x="480000" y="1881188"/>
                <a:ext cx="4485096" cy="4032333"/>
              </a:xfrm>
            </p:spPr>
            <p:txBody>
              <a:bodyPr/>
              <a:lstStyle/>
              <a:p>
                <a:r>
                  <a:rPr lang="en-IE" dirty="0" err="1"/>
                  <a:t>Calcul</a:t>
                </a:r>
                <a:r>
                  <a:rPr lang="en-IE" dirty="0"/>
                  <a:t> des impacts</a:t>
                </a:r>
              </a:p>
              <a:p>
                <a:pPr lvl="1"/>
                <a:r>
                  <a:rPr lang="en-IE" dirty="0"/>
                  <a:t>Application </a:t>
                </a:r>
                <a:r>
                  <a:rPr lang="en-IE" dirty="0" err="1"/>
                  <a:t>directe</a:t>
                </a:r>
                <a:r>
                  <a:rPr lang="en-IE" dirty="0"/>
                  <a:t> de la </a:t>
                </a:r>
                <a:r>
                  <a:rPr lang="en-IE" dirty="0" err="1"/>
                  <a:t>formule</a:t>
                </a:r>
                <a:endParaRPr lang="en-IE" dirty="0"/>
              </a:p>
              <a:p>
                <a:pPr lvl="1"/>
                <a14:m>
                  <m:oMath xmlns:m="http://schemas.openxmlformats.org/officeDocument/2006/math">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𝑑</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𝐶𝑒</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𝐶𝐵</m:t>
                    </m:r>
                    <m:sSup>
                      <m:sSupPr>
                        <m:ctrlP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000" i="1">
                                <a:solidFill>
                                  <a:srgbClr val="00AEBC"/>
                                </a:solidFill>
                                <a:latin typeface="Cambria Math" panose="02040503050406030204" pitchFamily="18" charset="0"/>
                              </a:rPr>
                            </m:ctrlPr>
                          </m:dPr>
                          <m:e>
                            <m:r>
                              <a:rPr lang="en-IE" sz="2000" i="1">
                                <a:solidFill>
                                  <a:srgbClr val="00AEBC"/>
                                </a:solidFill>
                                <a:latin typeface="Cambria Math" panose="02040503050406030204" pitchFamily="18" charset="0"/>
                              </a:rPr>
                              <m:t>𝐼</m:t>
                            </m:r>
                            <m:r>
                              <a:rPr lang="en-IE" sz="2000" i="1">
                                <a:solidFill>
                                  <a:srgbClr val="00AEBC"/>
                                </a:solidFill>
                                <a:latin typeface="Cambria Math" panose="02040503050406030204" pitchFamily="18" charset="0"/>
                              </a:rPr>
                              <m:t>−</m:t>
                            </m:r>
                            <m:r>
                              <a:rPr lang="en-IE" sz="2000" i="1">
                                <a:solidFill>
                                  <a:srgbClr val="00AEBC"/>
                                </a:solidFill>
                                <a:latin typeface="Cambria Math" panose="02040503050406030204" pitchFamily="18" charset="0"/>
                              </a:rPr>
                              <m:t>𝐴</m:t>
                            </m:r>
                          </m:e>
                        </m:d>
                      </m:e>
                      <m:sup>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lang="en-IE" dirty="0"/>
              </a:p>
              <a:p>
                <a:pPr lvl="1"/>
                <a:endParaRPr lang="en-IE" dirty="0"/>
              </a:p>
              <a:p>
                <a:pPr lvl="1"/>
                <a:r>
                  <a:rPr lang="en-IE" dirty="0"/>
                  <a:t>Les </a:t>
                </a:r>
                <a:r>
                  <a:rPr lang="en-IE" dirty="0" err="1"/>
                  <a:t>résultats</a:t>
                </a:r>
                <a:r>
                  <a:rPr lang="en-IE" dirty="0"/>
                  <a:t> </a:t>
                </a:r>
                <a:r>
                  <a:rPr lang="en-IE" dirty="0" err="1"/>
                  <a:t>n’ont</a:t>
                </a:r>
                <a:r>
                  <a:rPr lang="en-IE" dirty="0"/>
                  <a:t> pas </a:t>
                </a:r>
                <a:r>
                  <a:rPr lang="en-IE" dirty="0" err="1"/>
                  <a:t>grande</a:t>
                </a:r>
                <a:r>
                  <a:rPr lang="en-IE" dirty="0"/>
                  <a:t> </a:t>
                </a:r>
                <a:r>
                  <a:rPr lang="en-IE" dirty="0" err="1"/>
                  <a:t>valeur</a:t>
                </a:r>
                <a:r>
                  <a:rPr lang="en-IE" dirty="0"/>
                  <a:t> sans </a:t>
                </a:r>
                <a:r>
                  <a:rPr lang="en-IE" dirty="0" err="1"/>
                  <a:t>une</a:t>
                </a:r>
                <a:r>
                  <a:rPr lang="en-IE" dirty="0"/>
                  <a:t> phase </a:t>
                </a:r>
                <a:r>
                  <a:rPr lang="en-IE" dirty="0" err="1"/>
                  <a:t>d’interprétation</a:t>
                </a:r>
                <a:r>
                  <a:rPr lang="en-IE" dirty="0"/>
                  <a:t> </a:t>
                </a:r>
                <a:r>
                  <a:rPr lang="en-IE" dirty="0" err="1"/>
                  <a:t>poussée</a:t>
                </a:r>
                <a:r>
                  <a:rPr lang="en-IE" dirty="0"/>
                  <a:t> aidant à la comprehension !</a:t>
                </a:r>
              </a:p>
            </p:txBody>
          </p:sp>
        </mc:Choice>
        <mc:Fallback xmlns="">
          <p:sp>
            <p:nvSpPr>
              <p:cNvPr id="4" name="Content Placeholder 3">
                <a:extLst>
                  <a:ext uri="{FF2B5EF4-FFF2-40B4-BE49-F238E27FC236}">
                    <a16:creationId xmlns:a16="http://schemas.microsoft.com/office/drawing/2014/main" id="{4D69507C-AA5E-4FDB-0082-D45DCC2A48B8}"/>
                  </a:ext>
                </a:extLst>
              </p:cNvPr>
              <p:cNvSpPr>
                <a:spLocks noGrp="1" noRot="1" noChangeAspect="1" noMove="1" noResize="1" noEditPoints="1" noAdjustHandles="1" noChangeArrowheads="1" noChangeShapeType="1" noTextEdit="1"/>
              </p:cNvSpPr>
              <p:nvPr>
                <p:ph sz="quarter" idx="15"/>
              </p:nvPr>
            </p:nvSpPr>
            <p:spPr>
              <a:xfrm>
                <a:off x="480000" y="1881188"/>
                <a:ext cx="4485096" cy="4032333"/>
              </a:xfrm>
              <a:blipFill>
                <a:blip r:embed="rId2"/>
                <a:stretch>
                  <a:fillRect l="-3673" t="-1362" r="-408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1348E78-48AF-53BF-1CB0-2CFA3993AAF1}"/>
              </a:ext>
            </a:extLst>
          </p:cNvPr>
          <p:cNvPicPr>
            <a:picLocks noChangeAspect="1"/>
          </p:cNvPicPr>
          <p:nvPr/>
        </p:nvPicPr>
        <p:blipFill>
          <a:blip r:embed="rId3"/>
          <a:stretch>
            <a:fillRect/>
          </a:stretch>
        </p:blipFill>
        <p:spPr>
          <a:xfrm>
            <a:off x="7226905" y="5221484"/>
            <a:ext cx="3606256" cy="1489391"/>
          </a:xfrm>
          <a:prstGeom prst="rect">
            <a:avLst/>
          </a:prstGeom>
        </p:spPr>
      </p:pic>
      <p:pic>
        <p:nvPicPr>
          <p:cNvPr id="11" name="Picture 10">
            <a:extLst>
              <a:ext uri="{FF2B5EF4-FFF2-40B4-BE49-F238E27FC236}">
                <a16:creationId xmlns:a16="http://schemas.microsoft.com/office/drawing/2014/main" id="{B79F0AB7-234F-0513-29C1-78B7D0A91C5F}"/>
              </a:ext>
            </a:extLst>
          </p:cNvPr>
          <p:cNvPicPr>
            <a:picLocks noChangeAspect="1"/>
          </p:cNvPicPr>
          <p:nvPr/>
        </p:nvPicPr>
        <p:blipFill>
          <a:blip r:embed="rId4"/>
          <a:stretch>
            <a:fillRect/>
          </a:stretch>
        </p:blipFill>
        <p:spPr>
          <a:xfrm>
            <a:off x="6843140" y="382485"/>
            <a:ext cx="3971485" cy="355173"/>
          </a:xfrm>
          <a:prstGeom prst="rect">
            <a:avLst/>
          </a:prstGeom>
        </p:spPr>
      </p:pic>
      <p:sp>
        <p:nvSpPr>
          <p:cNvPr id="12" name="Cross 11">
            <a:extLst>
              <a:ext uri="{FF2B5EF4-FFF2-40B4-BE49-F238E27FC236}">
                <a16:creationId xmlns:a16="http://schemas.microsoft.com/office/drawing/2014/main" id="{0EC29EC8-CE5D-954D-7BA7-114D919FC3C2}"/>
              </a:ext>
            </a:extLst>
          </p:cNvPr>
          <p:cNvSpPr/>
          <p:nvPr/>
        </p:nvSpPr>
        <p:spPr>
          <a:xfrm rot="2700000">
            <a:off x="8695064" y="819295"/>
            <a:ext cx="426944" cy="426944"/>
          </a:xfrm>
          <a:prstGeom prst="plus">
            <a:avLst>
              <a:gd name="adj" fmla="val 38889"/>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4" name="Picture 13">
            <a:extLst>
              <a:ext uri="{FF2B5EF4-FFF2-40B4-BE49-F238E27FC236}">
                <a16:creationId xmlns:a16="http://schemas.microsoft.com/office/drawing/2014/main" id="{DB470BA7-6F75-B16A-07DC-0FBC3BD82449}"/>
              </a:ext>
            </a:extLst>
          </p:cNvPr>
          <p:cNvPicPr>
            <a:picLocks noChangeAspect="1"/>
          </p:cNvPicPr>
          <p:nvPr/>
        </p:nvPicPr>
        <p:blipFill>
          <a:blip r:embed="rId5"/>
          <a:stretch>
            <a:fillRect/>
          </a:stretch>
        </p:blipFill>
        <p:spPr>
          <a:xfrm>
            <a:off x="6172533" y="1291670"/>
            <a:ext cx="5715000" cy="521752"/>
          </a:xfrm>
          <a:prstGeom prst="rect">
            <a:avLst/>
          </a:prstGeom>
        </p:spPr>
      </p:pic>
      <p:sp>
        <p:nvSpPr>
          <p:cNvPr id="15" name="Cross 14">
            <a:extLst>
              <a:ext uri="{FF2B5EF4-FFF2-40B4-BE49-F238E27FC236}">
                <a16:creationId xmlns:a16="http://schemas.microsoft.com/office/drawing/2014/main" id="{B5D0DEAE-05CE-14B5-5088-D13F024CC2F3}"/>
              </a:ext>
            </a:extLst>
          </p:cNvPr>
          <p:cNvSpPr/>
          <p:nvPr/>
        </p:nvSpPr>
        <p:spPr>
          <a:xfrm rot="2700000">
            <a:off x="8695064" y="1901844"/>
            <a:ext cx="426944" cy="426944"/>
          </a:xfrm>
          <a:prstGeom prst="plus">
            <a:avLst>
              <a:gd name="adj" fmla="val 38889"/>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7" name="Picture 16">
            <a:extLst>
              <a:ext uri="{FF2B5EF4-FFF2-40B4-BE49-F238E27FC236}">
                <a16:creationId xmlns:a16="http://schemas.microsoft.com/office/drawing/2014/main" id="{3DB2631E-9DF7-84C5-3049-0D20F037D081}"/>
              </a:ext>
            </a:extLst>
          </p:cNvPr>
          <p:cNvPicPr>
            <a:picLocks noChangeAspect="1"/>
          </p:cNvPicPr>
          <p:nvPr/>
        </p:nvPicPr>
        <p:blipFill>
          <a:blip r:embed="rId6"/>
          <a:stretch>
            <a:fillRect/>
          </a:stretch>
        </p:blipFill>
        <p:spPr>
          <a:xfrm>
            <a:off x="5734503" y="2405905"/>
            <a:ext cx="6348065" cy="2290862"/>
          </a:xfrm>
          <a:prstGeom prst="rect">
            <a:avLst/>
          </a:prstGeom>
        </p:spPr>
      </p:pic>
      <p:sp>
        <p:nvSpPr>
          <p:cNvPr id="18" name="Equals 17">
            <a:extLst>
              <a:ext uri="{FF2B5EF4-FFF2-40B4-BE49-F238E27FC236}">
                <a16:creationId xmlns:a16="http://schemas.microsoft.com/office/drawing/2014/main" id="{6214C955-BE74-CF4F-D182-FCC2B4862318}"/>
              </a:ext>
            </a:extLst>
          </p:cNvPr>
          <p:cNvSpPr/>
          <p:nvPr/>
        </p:nvSpPr>
        <p:spPr>
          <a:xfrm>
            <a:off x="8606641" y="4734337"/>
            <a:ext cx="680234" cy="449459"/>
          </a:xfrm>
          <a:prstGeom prst="mathEqual">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0814711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FABE-9AFD-78B6-8A54-51D3BB793B9F}"/>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B9D173B1-CDB5-18FB-8822-F8CD6A57BF11}"/>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résultats</a:t>
            </a:r>
            <a:r>
              <a:rPr lang="en-IE" dirty="0"/>
              <a:t> </a:t>
            </a:r>
            <a:r>
              <a:rPr lang="en-IE" dirty="0" err="1"/>
              <a:t>absolus</a:t>
            </a:r>
            <a:endParaRPr lang="en-IE" dirty="0"/>
          </a:p>
        </p:txBody>
      </p:sp>
      <p:graphicFrame>
        <p:nvGraphicFramePr>
          <p:cNvPr id="5" name="Content Placeholder 4">
            <a:extLst>
              <a:ext uri="{FF2B5EF4-FFF2-40B4-BE49-F238E27FC236}">
                <a16:creationId xmlns:a16="http://schemas.microsoft.com/office/drawing/2014/main" id="{8923B878-9447-6557-0BDA-B3B9CA2FB40D}"/>
              </a:ext>
            </a:extLst>
          </p:cNvPr>
          <p:cNvGraphicFramePr>
            <a:graphicFrameLocks noGrp="1"/>
          </p:cNvGraphicFramePr>
          <p:nvPr>
            <p:ph sz="quarter" idx="15"/>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99658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99F-629B-A9D8-B1DD-3A316D0AD5A2}"/>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0139E0D2-9BE5-AC1F-E0D9-BBA22096D9CE}"/>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résultats</a:t>
            </a:r>
            <a:r>
              <a:rPr lang="en-IE" dirty="0"/>
              <a:t> </a:t>
            </a:r>
            <a:r>
              <a:rPr lang="en-IE" dirty="0" err="1"/>
              <a:t>relatifs</a:t>
            </a:r>
            <a:endParaRPr lang="en-IE" dirty="0"/>
          </a:p>
          <a:p>
            <a:endParaRPr lang="en-IE" dirty="0"/>
          </a:p>
        </p:txBody>
      </p:sp>
      <p:graphicFrame>
        <p:nvGraphicFramePr>
          <p:cNvPr id="5" name="Content Placeholder 4">
            <a:extLst>
              <a:ext uri="{FF2B5EF4-FFF2-40B4-BE49-F238E27FC236}">
                <a16:creationId xmlns:a16="http://schemas.microsoft.com/office/drawing/2014/main" id="{A7A4DBC8-F1AC-4891-8B06-78E978F3997C}"/>
              </a:ext>
            </a:extLst>
          </p:cNvPr>
          <p:cNvGraphicFramePr>
            <a:graphicFrameLocks noGrp="1"/>
          </p:cNvGraphicFramePr>
          <p:nvPr>
            <p:ph sz="quarter" idx="15"/>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77517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B528-F9E6-058B-9FCA-28585E252FE9}"/>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E6E92ACE-B740-6CF1-6C98-5E61868D3257}"/>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sensibilité</a:t>
            </a:r>
            <a:r>
              <a:rPr lang="en-IE" dirty="0"/>
              <a:t> mix </a:t>
            </a:r>
            <a:r>
              <a:rPr lang="en-IE" dirty="0" err="1"/>
              <a:t>électrique</a:t>
            </a:r>
            <a:endParaRPr lang="en-IE" dirty="0"/>
          </a:p>
        </p:txBody>
      </p:sp>
      <p:graphicFrame>
        <p:nvGraphicFramePr>
          <p:cNvPr id="5" name="Content Placeholder 4">
            <a:extLst>
              <a:ext uri="{FF2B5EF4-FFF2-40B4-BE49-F238E27FC236}">
                <a16:creationId xmlns:a16="http://schemas.microsoft.com/office/drawing/2014/main" id="{26B65435-EF26-126E-4F91-D8895B338A49}"/>
              </a:ext>
            </a:extLst>
          </p:cNvPr>
          <p:cNvGraphicFramePr>
            <a:graphicFrameLocks noGrp="1"/>
          </p:cNvGraphicFramePr>
          <p:nvPr>
            <p:ph sz="quarter" idx="15"/>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136782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9EA4-74EF-AE70-84B3-036F787999B4}"/>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AE5EE244-F202-E7E4-3832-D61BC92CEA7F}"/>
              </a:ext>
            </a:extLst>
          </p:cNvPr>
          <p:cNvSpPr>
            <a:spLocks noGrp="1"/>
          </p:cNvSpPr>
          <p:nvPr>
            <p:ph type="body" idx="28"/>
          </p:nvPr>
        </p:nvSpPr>
        <p:spPr/>
        <p:txBody>
          <a:bodyPr/>
          <a:lstStyle/>
          <a:p>
            <a:r>
              <a:rPr lang="en-IE" dirty="0"/>
              <a:t>Phase 4 : </a:t>
            </a:r>
            <a:r>
              <a:rPr lang="en-IE" dirty="0" err="1"/>
              <a:t>interprétation</a:t>
            </a:r>
            <a:endParaRPr lang="en-IE" dirty="0"/>
          </a:p>
        </p:txBody>
      </p:sp>
      <p:sp>
        <p:nvSpPr>
          <p:cNvPr id="4" name="Content Placeholder 3">
            <a:extLst>
              <a:ext uri="{FF2B5EF4-FFF2-40B4-BE49-F238E27FC236}">
                <a16:creationId xmlns:a16="http://schemas.microsoft.com/office/drawing/2014/main" id="{CFE4CC8D-A0AB-C179-79C5-B8CD087D4E56}"/>
              </a:ext>
            </a:extLst>
          </p:cNvPr>
          <p:cNvSpPr>
            <a:spLocks noGrp="1"/>
          </p:cNvSpPr>
          <p:nvPr>
            <p:ph sz="quarter" idx="15"/>
          </p:nvPr>
        </p:nvSpPr>
        <p:spPr/>
        <p:txBody>
          <a:bodyPr/>
          <a:lstStyle/>
          <a:p>
            <a:r>
              <a:rPr lang="fr-FR" dirty="0"/>
              <a:t>Quelles analyses pouvons-nous proposer ?</a:t>
            </a:r>
          </a:p>
          <a:p>
            <a:pPr lvl="1"/>
            <a:r>
              <a:rPr lang="fr-FR" dirty="0"/>
              <a:t>Comment l’impact évolue en fonction du kilométrage</a:t>
            </a:r>
          </a:p>
          <a:p>
            <a:pPr lvl="1"/>
            <a:r>
              <a:rPr lang="fr-FR" dirty="0"/>
              <a:t>Comment l’impact évolue en fonction du poids du véhicule</a:t>
            </a:r>
          </a:p>
          <a:p>
            <a:pPr lvl="1"/>
            <a:r>
              <a:rPr lang="fr-FR" dirty="0"/>
              <a:t>La production du véhicule électrique ayant plus d’impact, après combien de kilomètres trouvons-nous un point de bascule vis-à-vis du véhicule diesel ?</a:t>
            </a:r>
          </a:p>
          <a:p>
            <a:pPr lvl="1"/>
            <a:r>
              <a:rPr lang="fr-FR" dirty="0"/>
              <a:t>Devrait-on prendre en compte un mix électrique qui évolue chaque année d’usage ?</a:t>
            </a:r>
          </a:p>
          <a:p>
            <a:pPr lvl="1"/>
            <a:r>
              <a:rPr lang="fr-FR" dirty="0"/>
              <a:t>Que se passe-t-il si la batterie doit être remplacée ?</a:t>
            </a:r>
          </a:p>
          <a:p>
            <a:pPr lvl="1"/>
            <a:r>
              <a:rPr lang="fr-FR" dirty="0"/>
              <a:t>Autres idées ?</a:t>
            </a:r>
          </a:p>
        </p:txBody>
      </p:sp>
      <p:pic>
        <p:nvPicPr>
          <p:cNvPr id="5" name="Picture 4">
            <a:extLst>
              <a:ext uri="{FF2B5EF4-FFF2-40B4-BE49-F238E27FC236}">
                <a16:creationId xmlns:a16="http://schemas.microsoft.com/office/drawing/2014/main" id="{5B33FB6A-1696-3012-DFCC-F3F97AC22B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0" y="4582654"/>
            <a:ext cx="4064000" cy="210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2294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03DF-253F-1018-EBD1-C46344ECE086}"/>
              </a:ext>
            </a:extLst>
          </p:cNvPr>
          <p:cNvSpPr>
            <a:spLocks noGrp="1"/>
          </p:cNvSpPr>
          <p:nvPr>
            <p:ph type="ctrTitle"/>
          </p:nvPr>
        </p:nvSpPr>
        <p:spPr/>
        <p:txBody>
          <a:bodyPr/>
          <a:lstStyle/>
          <a:p>
            <a:endParaRPr lang="en-IE"/>
          </a:p>
        </p:txBody>
      </p:sp>
      <p:sp>
        <p:nvSpPr>
          <p:cNvPr id="3" name="Subtitle 2">
            <a:extLst>
              <a:ext uri="{FF2B5EF4-FFF2-40B4-BE49-F238E27FC236}">
                <a16:creationId xmlns:a16="http://schemas.microsoft.com/office/drawing/2014/main" id="{9A8ADC0F-5E06-8666-27DD-F80E7F9BAFA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318900139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71F05998-8238-4AE4-9882-43B8C604BF32}"/>
              </a:ext>
            </a:extLst>
          </p:cNvPr>
          <p:cNvGraphicFramePr>
            <a:graphicFrameLocks noGrp="1"/>
          </p:cNvGraphicFramePr>
          <p:nvPr/>
        </p:nvGraphicFramePr>
        <p:xfrm>
          <a:off x="451373" y="1094955"/>
          <a:ext cx="9992174" cy="5113420"/>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13">
            <a:extLst>
              <a:ext uri="{FF2B5EF4-FFF2-40B4-BE49-F238E27FC236}">
                <a16:creationId xmlns:a16="http://schemas.microsoft.com/office/drawing/2014/main" id="{6216A3EC-7E61-4E1E-A1FD-E58F24402DB9}"/>
              </a:ext>
            </a:extLst>
          </p:cNvPr>
          <p:cNvSpPr>
            <a:spLocks noGrp="1"/>
          </p:cNvSpPr>
          <p:nvPr>
            <p:ph type="title"/>
          </p:nvPr>
        </p:nvSpPr>
        <p:spPr/>
        <p:txBody>
          <a:bodyPr/>
          <a:lstStyle/>
          <a:p>
            <a:r>
              <a:rPr lang="en-IE" dirty="0"/>
              <a:t>Mais qui cause le </a:t>
            </a:r>
            <a:r>
              <a:rPr lang="en-IE" dirty="0" err="1"/>
              <a:t>problème</a:t>
            </a:r>
            <a:r>
              <a:rPr lang="en-IE" dirty="0"/>
              <a:t> ?</a:t>
            </a:r>
          </a:p>
        </p:txBody>
      </p:sp>
      <p:sp>
        <p:nvSpPr>
          <p:cNvPr id="3" name="Text Placeholder 2">
            <a:extLst>
              <a:ext uri="{FF2B5EF4-FFF2-40B4-BE49-F238E27FC236}">
                <a16:creationId xmlns:a16="http://schemas.microsoft.com/office/drawing/2014/main" id="{EA358422-E386-416D-A330-4FD3ED86EE54}"/>
              </a:ext>
            </a:extLst>
          </p:cNvPr>
          <p:cNvSpPr>
            <a:spLocks noGrp="1"/>
          </p:cNvSpPr>
          <p:nvPr>
            <p:ph type="body" idx="28"/>
          </p:nvPr>
        </p:nvSpPr>
        <p:spPr>
          <a:xfrm>
            <a:off x="480000" y="815747"/>
            <a:ext cx="11232000" cy="336549"/>
          </a:xfrm>
        </p:spPr>
        <p:txBody>
          <a:bodyPr/>
          <a:lstStyle/>
          <a:p>
            <a:r>
              <a:rPr lang="en-IE" dirty="0"/>
              <a:t>Au </a:t>
            </a:r>
            <a:r>
              <a:rPr lang="en-IE" dirty="0" err="1"/>
              <a:t>niveau</a:t>
            </a:r>
            <a:r>
              <a:rPr lang="en-IE" dirty="0"/>
              <a:t> </a:t>
            </a:r>
            <a:r>
              <a:rPr lang="en-IE" dirty="0" err="1"/>
              <a:t>individuel</a:t>
            </a:r>
            <a:endParaRPr lang="en-IE" dirty="0"/>
          </a:p>
        </p:txBody>
      </p:sp>
      <p:sp>
        <p:nvSpPr>
          <p:cNvPr id="5" name="Slide Number Placeholder 4"/>
          <p:cNvSpPr>
            <a:spLocks noGrp="1"/>
          </p:cNvSpPr>
          <p:nvPr>
            <p:ph type="sldNum" sz="quarter" idx="4"/>
          </p:nvPr>
        </p:nvSpPr>
        <p:spPr/>
        <p:txBody>
          <a:bodyPr/>
          <a:lstStyle/>
          <a:p>
            <a:fld id="{6DC00E11-1B0A-A541-ACEC-A8CD1341FED3}" type="slidenum">
              <a:rPr lang="fr-FR"/>
              <a:pPr/>
              <a:t>11</a:t>
            </a:fld>
            <a:endParaRPr lang="fr-FR" dirty="0"/>
          </a:p>
        </p:txBody>
      </p:sp>
      <p:graphicFrame>
        <p:nvGraphicFramePr>
          <p:cNvPr id="13" name="Chart 12">
            <a:extLst>
              <a:ext uri="{FF2B5EF4-FFF2-40B4-BE49-F238E27FC236}">
                <a16:creationId xmlns:a16="http://schemas.microsoft.com/office/drawing/2014/main" id="{737270C7-9D6D-48F2-91E1-F363B56AEA97}"/>
              </a:ext>
            </a:extLst>
          </p:cNvPr>
          <p:cNvGraphicFramePr>
            <a:graphicFrameLocks/>
          </p:cNvGraphicFramePr>
          <p:nvPr/>
        </p:nvGraphicFramePr>
        <p:xfrm>
          <a:off x="10711427" y="264776"/>
          <a:ext cx="1080000" cy="5549039"/>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a:extLst>
              <a:ext uri="{FF2B5EF4-FFF2-40B4-BE49-F238E27FC236}">
                <a16:creationId xmlns:a16="http://schemas.microsoft.com/office/drawing/2014/main" id="{5A0D33B8-870D-41D6-8F68-732E2C115716}"/>
              </a:ext>
            </a:extLst>
          </p:cNvPr>
          <p:cNvSpPr/>
          <p:nvPr/>
        </p:nvSpPr>
        <p:spPr>
          <a:xfrm>
            <a:off x="1111249" y="3715967"/>
            <a:ext cx="1733551" cy="1929184"/>
          </a:xfrm>
          <a:prstGeom prst="rect">
            <a:avLst/>
          </a:prstGeom>
          <a:solidFill>
            <a:schemeClr val="bg2">
              <a:lumMod val="50000"/>
              <a:alpha val="50000"/>
            </a:schemeClr>
          </a:solidFill>
          <a:ln w="38100">
            <a:solidFill>
              <a:schemeClr val="tx2"/>
            </a:solidFill>
            <a:prstDash val="sysDot"/>
          </a:ln>
          <a:effectLst/>
        </p:spPr>
        <p:txBody>
          <a:bodyPr rtlCol="0" anchor="ctr"/>
          <a:lstStyle/>
          <a:p>
            <a:pPr algn="ctr" defTabSz="1219170">
              <a:defRPr/>
            </a:pPr>
            <a:r>
              <a:rPr lang="en-GB" sz="2133" kern="0" dirty="0">
                <a:solidFill>
                  <a:prstClr val="white"/>
                </a:solidFill>
                <a:latin typeface="Arial" panose="020B0604020202020204" pitchFamily="34" charset="0"/>
                <a:ea typeface="Arial Unicode MS" panose="020B0604020202020204" pitchFamily="34" charset="-128"/>
                <a:cs typeface="Arial" panose="020B0604020202020204" pitchFamily="34" charset="0"/>
              </a:rPr>
              <a:t>Budget de 1.6 tonne</a:t>
            </a:r>
          </a:p>
        </p:txBody>
      </p:sp>
      <p:sp>
        <p:nvSpPr>
          <p:cNvPr id="21" name="TextBox 20">
            <a:extLst>
              <a:ext uri="{FF2B5EF4-FFF2-40B4-BE49-F238E27FC236}">
                <a16:creationId xmlns:a16="http://schemas.microsoft.com/office/drawing/2014/main" id="{2E5BEA56-15A3-4732-B3AD-BFAFE364C464}"/>
              </a:ext>
            </a:extLst>
          </p:cNvPr>
          <p:cNvSpPr txBox="1"/>
          <p:nvPr/>
        </p:nvSpPr>
        <p:spPr>
          <a:xfrm>
            <a:off x="10292900" y="145697"/>
            <a:ext cx="1766510" cy="215444"/>
          </a:xfrm>
          <a:prstGeom prst="rect">
            <a:avLst/>
          </a:prstGeom>
          <a:noFill/>
        </p:spPr>
        <p:txBody>
          <a:bodyPr wrap="none" lIns="0" tIns="0" rIns="0" bIns="0" rtlCol="0" anchor="b">
            <a:spAutoFit/>
          </a:bodyPr>
          <a:lstStyle/>
          <a:p>
            <a:pPr algn="r"/>
            <a:r>
              <a:rPr lang="en-IE" sz="1400" b="1" dirty="0">
                <a:latin typeface="Arial Nova" panose="020B0504020202020204" pitchFamily="34" charset="0"/>
              </a:rPr>
              <a:t>~14 t CO2 eq./an/</a:t>
            </a:r>
            <a:r>
              <a:rPr lang="en-IE" sz="1400" b="1" dirty="0" err="1">
                <a:latin typeface="Arial Nova" panose="020B0504020202020204" pitchFamily="34" charset="0"/>
              </a:rPr>
              <a:t>hab</a:t>
            </a:r>
            <a:endParaRPr lang="en-IE" sz="1400" b="1" dirty="0">
              <a:latin typeface="Arial Nova" panose="020B0504020202020204" pitchFamily="34" charset="0"/>
            </a:endParaRPr>
          </a:p>
        </p:txBody>
      </p:sp>
      <p:cxnSp>
        <p:nvCxnSpPr>
          <p:cNvPr id="24" name="Straight Connector 23">
            <a:extLst>
              <a:ext uri="{FF2B5EF4-FFF2-40B4-BE49-F238E27FC236}">
                <a16:creationId xmlns:a16="http://schemas.microsoft.com/office/drawing/2014/main" id="{3526C9A0-68AF-4F35-8D34-53306EA01173}"/>
              </a:ext>
            </a:extLst>
          </p:cNvPr>
          <p:cNvCxnSpPr/>
          <p:nvPr/>
        </p:nvCxnSpPr>
        <p:spPr>
          <a:xfrm>
            <a:off x="11110694" y="5080000"/>
            <a:ext cx="456404" cy="0"/>
          </a:xfrm>
          <a:prstGeom prst="line">
            <a:avLst/>
          </a:prstGeom>
          <a:ln w="38100">
            <a:solidFill>
              <a:schemeClr val="tx2"/>
            </a:solidFill>
            <a:prstDash val="sysDot"/>
          </a:ln>
        </p:spPr>
        <p:style>
          <a:lnRef idx="1">
            <a:schemeClr val="accent2"/>
          </a:lnRef>
          <a:fillRef idx="0">
            <a:schemeClr val="accent2"/>
          </a:fillRef>
          <a:effectRef idx="0">
            <a:schemeClr val="accent2"/>
          </a:effectRef>
          <a:fontRef idx="minor">
            <a:schemeClr val="tx1"/>
          </a:fontRef>
        </p:style>
      </p:cxnSp>
      <p:grpSp>
        <p:nvGrpSpPr>
          <p:cNvPr id="2" name="Group 1">
            <a:extLst>
              <a:ext uri="{FF2B5EF4-FFF2-40B4-BE49-F238E27FC236}">
                <a16:creationId xmlns:a16="http://schemas.microsoft.com/office/drawing/2014/main" id="{CFE28A11-3EA0-1084-6430-39EB5D37E587}"/>
              </a:ext>
            </a:extLst>
          </p:cNvPr>
          <p:cNvGrpSpPr/>
          <p:nvPr/>
        </p:nvGrpSpPr>
        <p:grpSpPr>
          <a:xfrm>
            <a:off x="5197789" y="86975"/>
            <a:ext cx="3452360" cy="1065321"/>
            <a:chOff x="7251932" y="173481"/>
            <a:chExt cx="7360091" cy="2201369"/>
          </a:xfrm>
        </p:grpSpPr>
        <p:pic>
          <p:nvPicPr>
            <p:cNvPr id="4" name="Picture 3">
              <a:extLst>
                <a:ext uri="{FF2B5EF4-FFF2-40B4-BE49-F238E27FC236}">
                  <a16:creationId xmlns:a16="http://schemas.microsoft.com/office/drawing/2014/main" id="{5C237E9B-1AAD-8D4D-0141-1C2027B3F56E}"/>
                </a:ext>
              </a:extLst>
            </p:cNvPr>
            <p:cNvPicPr>
              <a:picLocks noChangeAspect="1"/>
            </p:cNvPicPr>
            <p:nvPr/>
          </p:nvPicPr>
          <p:blipFill>
            <a:blip r:embed="rId5"/>
            <a:stretch>
              <a:fillRect/>
            </a:stretch>
          </p:blipFill>
          <p:spPr>
            <a:xfrm rot="292312">
              <a:off x="13062470" y="173481"/>
              <a:ext cx="1549553" cy="220136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FEE51CC-73AE-F298-28B0-1D60B209CF45}"/>
                </a:ext>
              </a:extLst>
            </p:cNvPr>
            <p:cNvSpPr txBox="1"/>
            <p:nvPr/>
          </p:nvSpPr>
          <p:spPr>
            <a:xfrm>
              <a:off x="7251932" y="854503"/>
              <a:ext cx="6762749" cy="1335572"/>
            </a:xfrm>
            <a:prstGeom prst="rect">
              <a:avLst/>
            </a:prstGeom>
            <a:noFill/>
          </p:spPr>
          <p:txBody>
            <a:bodyPr wrap="square">
              <a:spAutoFit/>
            </a:bodyPr>
            <a:lstStyle/>
            <a:p>
              <a:r>
                <a:rPr lang="en-IE" dirty="0"/>
                <a:t>Au Luxembourg:</a:t>
              </a:r>
            </a:p>
            <a:p>
              <a:r>
                <a:rPr lang="en-IE" dirty="0">
                  <a:hlinkClick r:id="rId6"/>
                </a:rPr>
                <a:t>https://carbonnerd.list.lu</a:t>
              </a:r>
              <a:r>
                <a:rPr lang="en-IE" dirty="0"/>
                <a:t> </a:t>
              </a:r>
            </a:p>
          </p:txBody>
        </p:sp>
      </p:grpSp>
    </p:spTree>
    <p:extLst>
      <p:ext uri="{BB962C8B-B14F-4D97-AF65-F5344CB8AC3E}">
        <p14:creationId xmlns:p14="http://schemas.microsoft.com/office/powerpoint/2010/main" val="2212020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20"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025442F-4144-1910-8B0B-F72901053600}"/>
              </a:ext>
            </a:extLst>
          </p:cNvPr>
          <p:cNvSpPr>
            <a:spLocks noGrp="1"/>
          </p:cNvSpPr>
          <p:nvPr>
            <p:ph type="ctrTitle"/>
          </p:nvPr>
        </p:nvSpPr>
        <p:spPr/>
        <p:txBody>
          <a:bodyPr/>
          <a:lstStyle/>
          <a:p>
            <a:r>
              <a:rPr lang="en-IE" dirty="0"/>
              <a:t>Il faut </a:t>
            </a:r>
            <a:r>
              <a:rPr lang="en-IE" dirty="0" err="1"/>
              <a:t>qu’on</a:t>
            </a:r>
            <a:r>
              <a:rPr lang="en-IE" dirty="0"/>
              <a:t> parle !</a:t>
            </a:r>
          </a:p>
        </p:txBody>
      </p:sp>
      <p:sp>
        <p:nvSpPr>
          <p:cNvPr id="13" name="Subtitle 12">
            <a:extLst>
              <a:ext uri="{FF2B5EF4-FFF2-40B4-BE49-F238E27FC236}">
                <a16:creationId xmlns:a16="http://schemas.microsoft.com/office/drawing/2014/main" id="{66D83C98-43AD-8A25-257A-D32987664D43}"/>
              </a:ext>
            </a:extLst>
          </p:cNvPr>
          <p:cNvSpPr>
            <a:spLocks noGrp="1"/>
          </p:cNvSpPr>
          <p:nvPr>
            <p:ph type="subTitle" idx="1"/>
          </p:nvPr>
        </p:nvSpPr>
        <p:spPr/>
        <p:txBody>
          <a:bodyPr/>
          <a:lstStyle/>
          <a:p>
            <a:r>
              <a:rPr lang="en-IE" dirty="0"/>
              <a:t>…</a:t>
            </a:r>
            <a:r>
              <a:rPr lang="en-IE" dirty="0" err="1"/>
              <a:t>d’énergie</a:t>
            </a:r>
            <a:r>
              <a:rPr lang="en-IE" b="0" dirty="0"/>
              <a:t> et </a:t>
            </a:r>
            <a:r>
              <a:rPr lang="en-IE" b="0" dirty="0" err="1"/>
              <a:t>d’électricité</a:t>
            </a:r>
            <a:endParaRPr lang="en-IE" b="0" dirty="0"/>
          </a:p>
        </p:txBody>
      </p:sp>
    </p:spTree>
    <p:extLst>
      <p:ext uri="{BB962C8B-B14F-4D97-AF65-F5344CB8AC3E}">
        <p14:creationId xmlns:p14="http://schemas.microsoft.com/office/powerpoint/2010/main" val="392454391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4883-B8EB-4EB0-9AEF-A40F1B3D818D}"/>
              </a:ext>
            </a:extLst>
          </p:cNvPr>
          <p:cNvSpPr>
            <a:spLocks noGrp="1"/>
          </p:cNvSpPr>
          <p:nvPr>
            <p:ph type="title"/>
          </p:nvPr>
        </p:nvSpPr>
        <p:spPr/>
        <p:txBody>
          <a:bodyPr/>
          <a:lstStyle/>
          <a:p>
            <a:r>
              <a:rPr lang="en-IE" dirty="0" err="1"/>
              <a:t>Quels</a:t>
            </a:r>
            <a:r>
              <a:rPr lang="en-IE" dirty="0"/>
              <a:t> </a:t>
            </a:r>
            <a:r>
              <a:rPr lang="en-IE" dirty="0" err="1"/>
              <a:t>secteurs</a:t>
            </a:r>
            <a:r>
              <a:rPr lang="en-IE" dirty="0"/>
              <a:t> </a:t>
            </a:r>
            <a:r>
              <a:rPr lang="en-IE" dirty="0" err="1"/>
              <a:t>émettent</a:t>
            </a:r>
            <a:r>
              <a:rPr lang="en-IE" dirty="0"/>
              <a:t> le plus?</a:t>
            </a:r>
          </a:p>
        </p:txBody>
      </p:sp>
      <p:pic>
        <p:nvPicPr>
          <p:cNvPr id="7" name="Content Placeholder 5" descr="Chart, diagram&#10;&#10;Description automatically generated">
            <a:extLst>
              <a:ext uri="{FF2B5EF4-FFF2-40B4-BE49-F238E27FC236}">
                <a16:creationId xmlns:a16="http://schemas.microsoft.com/office/drawing/2014/main" id="{BEA17780-AFB1-4495-9415-43BBD5464B94}"/>
              </a:ext>
            </a:extLst>
          </p:cNvPr>
          <p:cNvPicPr>
            <a:picLocks noGrp="1" noChangeAspect="1"/>
          </p:cNvPicPr>
          <p:nvPr>
            <p:ph sz="quarter" idx="15"/>
          </p:nvPr>
        </p:nvPicPr>
        <p:blipFill>
          <a:blip r:embed="rId3">
            <a:extLst>
              <a:ext uri="{28A0092B-C50C-407E-A947-70E740481C1C}">
                <a14:useLocalDpi xmlns:a14="http://schemas.microsoft.com/office/drawing/2010/main"/>
              </a:ext>
            </a:extLst>
          </a:blip>
          <a:stretch>
            <a:fillRect/>
          </a:stretch>
        </p:blipFill>
        <p:spPr>
          <a:xfrm>
            <a:off x="658117" y="1881186"/>
            <a:ext cx="4952804" cy="4690330"/>
          </a:xfrm>
        </p:spPr>
      </p:pic>
      <p:graphicFrame>
        <p:nvGraphicFramePr>
          <p:cNvPr id="6" name="Content Placeholder 5">
            <a:extLst>
              <a:ext uri="{FF2B5EF4-FFF2-40B4-BE49-F238E27FC236}">
                <a16:creationId xmlns:a16="http://schemas.microsoft.com/office/drawing/2014/main" id="{A80E58FF-6B18-472F-933F-76DF502C756E}"/>
              </a:ext>
            </a:extLst>
          </p:cNvPr>
          <p:cNvGraphicFramePr>
            <a:graphicFrameLocks noGrp="1"/>
          </p:cNvGraphicFramePr>
          <p:nvPr>
            <p:ph sz="quarter" idx="16"/>
          </p:nvPr>
        </p:nvGraphicFramePr>
        <p:xfrm>
          <a:off x="6400801" y="2559050"/>
          <a:ext cx="5312833" cy="34877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98AC8044-2AFF-49E7-A458-EC3C91DE52C2}"/>
              </a:ext>
            </a:extLst>
          </p:cNvPr>
          <p:cNvSpPr>
            <a:spLocks noGrp="1"/>
          </p:cNvSpPr>
          <p:nvPr>
            <p:ph type="body" idx="28"/>
          </p:nvPr>
        </p:nvSpPr>
        <p:spPr>
          <a:xfrm>
            <a:off x="480000" y="1221318"/>
            <a:ext cx="11528386" cy="336549"/>
          </a:xfrm>
        </p:spPr>
        <p:txBody>
          <a:bodyPr/>
          <a:lstStyle/>
          <a:p>
            <a:r>
              <a:rPr lang="en-IE" dirty="0" err="1"/>
              <a:t>L’énergie</a:t>
            </a:r>
            <a:r>
              <a:rPr lang="en-IE" dirty="0"/>
              <a:t>, </a:t>
            </a:r>
            <a:r>
              <a:rPr lang="en-IE" dirty="0" err="1"/>
              <a:t>puis</a:t>
            </a:r>
            <a:r>
              <a:rPr lang="en-IE" dirty="0"/>
              <a:t> </a:t>
            </a:r>
            <a:r>
              <a:rPr lang="en-IE" dirty="0" err="1"/>
              <a:t>l’agriculture</a:t>
            </a:r>
            <a:r>
              <a:rPr lang="en-IE" dirty="0"/>
              <a:t>, et les </a:t>
            </a:r>
            <a:r>
              <a:rPr lang="en-IE" dirty="0" err="1"/>
              <a:t>procédés</a:t>
            </a:r>
            <a:r>
              <a:rPr lang="en-IE" dirty="0"/>
              <a:t> </a:t>
            </a:r>
            <a:r>
              <a:rPr lang="en-IE" dirty="0" err="1"/>
              <a:t>industriels</a:t>
            </a:r>
            <a:endParaRPr lang="en-IE" dirty="0"/>
          </a:p>
        </p:txBody>
      </p:sp>
      <p:sp>
        <p:nvSpPr>
          <p:cNvPr id="8" name="Rectangle 7">
            <a:extLst>
              <a:ext uri="{FF2B5EF4-FFF2-40B4-BE49-F238E27FC236}">
                <a16:creationId xmlns:a16="http://schemas.microsoft.com/office/drawing/2014/main" id="{462BD5F9-7FA0-4F37-9632-A256E8266E20}"/>
              </a:ext>
            </a:extLst>
          </p:cNvPr>
          <p:cNvSpPr/>
          <p:nvPr/>
        </p:nvSpPr>
        <p:spPr>
          <a:xfrm>
            <a:off x="6650566" y="1735293"/>
            <a:ext cx="4883317" cy="646331"/>
          </a:xfrm>
          <a:prstGeom prst="rect">
            <a:avLst/>
          </a:prstGeom>
        </p:spPr>
        <p:txBody>
          <a:bodyPr wrap="square">
            <a:spAutoFit/>
          </a:bodyPr>
          <a:lstStyle/>
          <a:p>
            <a:r>
              <a:rPr lang="en-IE" dirty="0" err="1"/>
              <a:t>S’attaquer</a:t>
            </a:r>
            <a:r>
              <a:rPr lang="en-IE" dirty="0"/>
              <a:t> au </a:t>
            </a:r>
            <a:r>
              <a:rPr lang="en-IE" dirty="0" err="1"/>
              <a:t>problème</a:t>
            </a:r>
            <a:r>
              <a:rPr lang="en-IE" dirty="0"/>
              <a:t> du </a:t>
            </a:r>
            <a:r>
              <a:rPr lang="en-IE" dirty="0" err="1"/>
              <a:t>climat</a:t>
            </a:r>
            <a:r>
              <a:rPr lang="en-IE" dirty="0"/>
              <a:t> </a:t>
            </a:r>
            <a:r>
              <a:rPr lang="en-IE" dirty="0" err="1"/>
              <a:t>c’est</a:t>
            </a:r>
            <a:r>
              <a:rPr lang="en-IE" dirty="0"/>
              <a:t> </a:t>
            </a:r>
            <a:r>
              <a:rPr lang="en-IE" dirty="0" err="1"/>
              <a:t>aussi</a:t>
            </a:r>
            <a:r>
              <a:rPr lang="en-IE" dirty="0"/>
              <a:t> </a:t>
            </a:r>
            <a:r>
              <a:rPr lang="en-IE" dirty="0" err="1"/>
              <a:t>s’attaquer</a:t>
            </a:r>
            <a:r>
              <a:rPr lang="en-IE" dirty="0"/>
              <a:t> à…</a:t>
            </a:r>
          </a:p>
        </p:txBody>
      </p:sp>
    </p:spTree>
    <p:extLst>
      <p:ext uri="{BB962C8B-B14F-4D97-AF65-F5344CB8AC3E}">
        <p14:creationId xmlns:p14="http://schemas.microsoft.com/office/powerpoint/2010/main" val="85505195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022C16-6F5D-239B-9822-13F10502F8EF}"/>
              </a:ext>
            </a:extLst>
          </p:cNvPr>
          <p:cNvSpPr>
            <a:spLocks noGrp="1"/>
          </p:cNvSpPr>
          <p:nvPr>
            <p:ph type="title"/>
          </p:nvPr>
        </p:nvSpPr>
        <p:spPr/>
        <p:txBody>
          <a:bodyPr/>
          <a:lstStyle/>
          <a:p>
            <a:r>
              <a:rPr lang="en-IE" dirty="0"/>
              <a:t>Mais </a:t>
            </a:r>
            <a:r>
              <a:rPr lang="en-IE" dirty="0" err="1"/>
              <a:t>l’énergie</a:t>
            </a:r>
            <a:r>
              <a:rPr lang="en-IE" dirty="0"/>
              <a:t>, </a:t>
            </a:r>
            <a:r>
              <a:rPr lang="en-IE" dirty="0" err="1"/>
              <a:t>c’est</a:t>
            </a:r>
            <a:r>
              <a:rPr lang="en-IE" dirty="0"/>
              <a:t> quoi?</a:t>
            </a:r>
          </a:p>
        </p:txBody>
      </p:sp>
      <p:pic>
        <p:nvPicPr>
          <p:cNvPr id="8" name="Picture 7">
            <a:extLst>
              <a:ext uri="{FF2B5EF4-FFF2-40B4-BE49-F238E27FC236}">
                <a16:creationId xmlns:a16="http://schemas.microsoft.com/office/drawing/2014/main" id="{5FB042CA-9073-B077-53AE-6661930A72F1}"/>
              </a:ext>
            </a:extLst>
          </p:cNvPr>
          <p:cNvPicPr>
            <a:picLocks noChangeAspect="1"/>
          </p:cNvPicPr>
          <p:nvPr/>
        </p:nvPicPr>
        <p:blipFill>
          <a:blip r:embed="rId2"/>
          <a:stretch>
            <a:fillRect/>
          </a:stretch>
        </p:blipFill>
        <p:spPr>
          <a:xfrm>
            <a:off x="180581" y="938919"/>
            <a:ext cx="3657600" cy="663388"/>
          </a:xfrm>
          <a:prstGeom prst="rect">
            <a:avLst/>
          </a:prstGeom>
          <a:ln>
            <a:noFill/>
          </a:ln>
          <a:effectLst>
            <a:outerShdw blurRad="292100" dist="139700" dir="2700000" algn="tl" rotWithShape="0">
              <a:srgbClr val="333333">
                <a:alpha val="65000"/>
              </a:srgbClr>
            </a:outerShdw>
          </a:effectLst>
        </p:spPr>
      </p:pic>
      <p:pic>
        <p:nvPicPr>
          <p:cNvPr id="13" name="Content Placeholder 9" descr="A picture containing text&#10;&#10;Description automatically generated">
            <a:extLst>
              <a:ext uri="{FF2B5EF4-FFF2-40B4-BE49-F238E27FC236}">
                <a16:creationId xmlns:a16="http://schemas.microsoft.com/office/drawing/2014/main" id="{D6160850-D59D-F019-BF45-987D9DC13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324" y="486837"/>
            <a:ext cx="2676095" cy="4039330"/>
          </a:xfrm>
          <a:prstGeom prst="rect">
            <a:avLst/>
          </a:prstGeom>
          <a:ln>
            <a:noFill/>
          </a:ln>
          <a:effectLst>
            <a:outerShdw blurRad="292100" dist="139700" dir="2700000" algn="tl" rotWithShape="0">
              <a:srgbClr val="333333">
                <a:alpha val="65000"/>
              </a:srgbClr>
            </a:outerShdw>
          </a:effectLst>
        </p:spPr>
      </p:pic>
      <p:pic>
        <p:nvPicPr>
          <p:cNvPr id="15" name="Picture 14" descr="Diagram&#10;&#10;Description automatically generated with low confidence">
            <a:extLst>
              <a:ext uri="{FF2B5EF4-FFF2-40B4-BE49-F238E27FC236}">
                <a16:creationId xmlns:a16="http://schemas.microsoft.com/office/drawing/2014/main" id="{EC58AB1D-3142-DD99-9654-9E1558670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00" y="2046351"/>
            <a:ext cx="3657600" cy="1603248"/>
          </a:xfrm>
          <a:prstGeom prst="rect">
            <a:avLst/>
          </a:prstGeom>
          <a:ln>
            <a:noFill/>
          </a:ln>
          <a:effectLst>
            <a:outerShdw blurRad="292100" dist="139700" dir="2700000" algn="tl" rotWithShape="0">
              <a:srgbClr val="333333">
                <a:alpha val="65000"/>
              </a:srgbClr>
            </a:outerShdw>
          </a:effectLst>
        </p:spPr>
      </p:pic>
      <p:pic>
        <p:nvPicPr>
          <p:cNvPr id="17" name="Picture 16" descr="A picture containing text, tree, outdoor&#10;&#10;Description automatically generated">
            <a:extLst>
              <a:ext uri="{FF2B5EF4-FFF2-40B4-BE49-F238E27FC236}">
                <a16:creationId xmlns:a16="http://schemas.microsoft.com/office/drawing/2014/main" id="{FB6242C3-6EF9-AB9D-E048-3956AA8D78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43384">
            <a:off x="681100" y="4322026"/>
            <a:ext cx="2994440" cy="1992898"/>
          </a:xfrm>
          <a:prstGeom prst="rect">
            <a:avLst/>
          </a:prstGeom>
          <a:ln>
            <a:noFill/>
          </a:ln>
          <a:effectLst>
            <a:outerShdw blurRad="292100" dist="139700" dir="2700000" algn="tl" rotWithShape="0">
              <a:srgbClr val="333333">
                <a:alpha val="65000"/>
              </a:srgbClr>
            </a:outerShdw>
          </a:effectLst>
        </p:spPr>
      </p:pic>
      <p:pic>
        <p:nvPicPr>
          <p:cNvPr id="19" name="Picture 18" descr="A picture containing text, businesscard, screenshot, vector graphics&#10;&#10;Description automatically generated">
            <a:extLst>
              <a:ext uri="{FF2B5EF4-FFF2-40B4-BE49-F238E27FC236}">
                <a16:creationId xmlns:a16="http://schemas.microsoft.com/office/drawing/2014/main" id="{848A3ECD-66FD-F176-2CC4-C2D502CB6CE5}"/>
              </a:ext>
            </a:extLst>
          </p:cNvPr>
          <p:cNvPicPr>
            <a:picLocks noChangeAspect="1"/>
          </p:cNvPicPr>
          <p:nvPr/>
        </p:nvPicPr>
        <p:blipFill rotWithShape="1">
          <a:blip r:embed="rId6">
            <a:extLst>
              <a:ext uri="{28A0092B-C50C-407E-A947-70E740481C1C}">
                <a14:useLocalDpi xmlns:a14="http://schemas.microsoft.com/office/drawing/2010/main" val="0"/>
              </a:ext>
            </a:extLst>
          </a:blip>
          <a:srcRect l="4553" t="7870" r="4285" b="7098"/>
          <a:stretch/>
        </p:blipFill>
        <p:spPr>
          <a:xfrm>
            <a:off x="4259403" y="5167226"/>
            <a:ext cx="2328439" cy="1256582"/>
          </a:xfrm>
          <a:prstGeom prst="rect">
            <a:avLst/>
          </a:prstGeom>
          <a:ln>
            <a:noFill/>
          </a:ln>
          <a:effectLst>
            <a:outerShdw blurRad="292100" dist="139700" dir="2700000" algn="tl" rotWithShape="0">
              <a:srgbClr val="333333">
                <a:alpha val="65000"/>
              </a:srgbClr>
            </a:outerShdw>
          </a:effectLst>
        </p:spPr>
      </p:pic>
      <p:pic>
        <p:nvPicPr>
          <p:cNvPr id="21" name="Picture 20" descr="A person wearing a garment&#10;&#10;Description automatically generated with low confidence">
            <a:extLst>
              <a:ext uri="{FF2B5EF4-FFF2-40B4-BE49-F238E27FC236}">
                <a16:creationId xmlns:a16="http://schemas.microsoft.com/office/drawing/2014/main" id="{1CA33ADC-BB28-01BE-1FCA-4826F43B0D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5064" y="5133840"/>
            <a:ext cx="1384436" cy="1724159"/>
          </a:xfrm>
          <a:prstGeom prst="rect">
            <a:avLst/>
          </a:prstGeom>
          <a:ln>
            <a:noFill/>
          </a:ln>
          <a:effectLst>
            <a:outerShdw blurRad="292100" dist="139700" dir="2700000" algn="tl" rotWithShape="0">
              <a:srgbClr val="333333">
                <a:alpha val="65000"/>
              </a:srgbClr>
            </a:outerShdw>
          </a:effectLst>
        </p:spPr>
      </p:pic>
      <p:pic>
        <p:nvPicPr>
          <p:cNvPr id="23" name="Picture 22" descr="A picture containing water, outdoor, sky, boat&#10;&#10;Description automatically generated">
            <a:extLst>
              <a:ext uri="{FF2B5EF4-FFF2-40B4-BE49-F238E27FC236}">
                <a16:creationId xmlns:a16="http://schemas.microsoft.com/office/drawing/2014/main" id="{0BC3FBE1-CA35-4F50-50CD-65B23D9542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97205">
            <a:off x="4567360" y="2807573"/>
            <a:ext cx="2757550" cy="1723469"/>
          </a:xfrm>
          <a:prstGeom prst="rect">
            <a:avLst/>
          </a:prstGeom>
          <a:ln>
            <a:noFill/>
          </a:ln>
          <a:effectLst>
            <a:outerShdw blurRad="292100" dist="139700" dir="2700000" algn="tl" rotWithShape="0">
              <a:srgbClr val="333333">
                <a:alpha val="65000"/>
              </a:srgbClr>
            </a:outerShdw>
          </a:effectLst>
        </p:spPr>
      </p:pic>
      <p:pic>
        <p:nvPicPr>
          <p:cNvPr id="3" name="Picture 2" descr="Fuel gauge">
            <a:extLst>
              <a:ext uri="{FF2B5EF4-FFF2-40B4-BE49-F238E27FC236}">
                <a16:creationId xmlns:a16="http://schemas.microsoft.com/office/drawing/2014/main" id="{E8790C41-D019-1C6B-4029-17AAC4A2BB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60210">
            <a:off x="9275915" y="4928604"/>
            <a:ext cx="2676095" cy="1672559"/>
          </a:xfrm>
          <a:prstGeom prst="rect">
            <a:avLst/>
          </a:prstGeom>
          <a:ln>
            <a:noFill/>
          </a:ln>
          <a:effectLst>
            <a:outerShdw blurRad="292100" dist="139700" dir="2700000" algn="tl" rotWithShape="0">
              <a:srgbClr val="333333">
                <a:alpha val="65000"/>
              </a:srgbClr>
            </a:outerShdw>
          </a:effectLst>
        </p:spPr>
      </p:pic>
      <p:pic>
        <p:nvPicPr>
          <p:cNvPr id="5" name="Picture 4" descr="A person lifting weights in a gym&#10;&#10;Description automatically generated">
            <a:extLst>
              <a:ext uri="{FF2B5EF4-FFF2-40B4-BE49-F238E27FC236}">
                <a16:creationId xmlns:a16="http://schemas.microsoft.com/office/drawing/2014/main" id="{96367203-5D0F-BDD9-6000-F9DD7845E4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3623" y="514002"/>
            <a:ext cx="2884259" cy="1724159"/>
          </a:xfrm>
          <a:prstGeom prst="rect">
            <a:avLst/>
          </a:prstGeom>
          <a:ln>
            <a:noFill/>
          </a:ln>
          <a:effectLst>
            <a:outerShdw blurRad="292100" dist="139700" dir="2700000" algn="tl" rotWithShape="0">
              <a:srgbClr val="333333">
                <a:alpha val="65000"/>
              </a:srgbClr>
            </a:outerShdw>
          </a:effectLst>
        </p:spPr>
      </p:pic>
      <p:pic>
        <p:nvPicPr>
          <p:cNvPr id="7" name="Picture 6" descr="A black can with green and white text&#10;&#10;Description automatically generated">
            <a:extLst>
              <a:ext uri="{FF2B5EF4-FFF2-40B4-BE49-F238E27FC236}">
                <a16:creationId xmlns:a16="http://schemas.microsoft.com/office/drawing/2014/main" id="{8424F220-6759-ADE1-F318-7578FF507CF8}"/>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80430" y="2861563"/>
            <a:ext cx="1724159" cy="1724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245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3844-0C87-40E8-3E52-87986C45D85D}"/>
              </a:ext>
            </a:extLst>
          </p:cNvPr>
          <p:cNvSpPr>
            <a:spLocks noGrp="1"/>
          </p:cNvSpPr>
          <p:nvPr>
            <p:ph type="title"/>
          </p:nvPr>
        </p:nvSpPr>
        <p:spPr/>
        <p:txBody>
          <a:bodyPr/>
          <a:lstStyle/>
          <a:p>
            <a:r>
              <a:rPr lang="en-IE" dirty="0" err="1"/>
              <a:t>L’énergie</a:t>
            </a:r>
            <a:endParaRPr lang="en-IE" dirty="0"/>
          </a:p>
        </p:txBody>
      </p:sp>
      <p:sp>
        <p:nvSpPr>
          <p:cNvPr id="3" name="Text Placeholder 2">
            <a:extLst>
              <a:ext uri="{FF2B5EF4-FFF2-40B4-BE49-F238E27FC236}">
                <a16:creationId xmlns:a16="http://schemas.microsoft.com/office/drawing/2014/main" id="{8C25888D-DBFD-E76A-A851-57E8260C42A4}"/>
              </a:ext>
            </a:extLst>
          </p:cNvPr>
          <p:cNvSpPr>
            <a:spLocks noGrp="1"/>
          </p:cNvSpPr>
          <p:nvPr>
            <p:ph type="body" idx="28"/>
          </p:nvPr>
        </p:nvSpPr>
        <p:spPr/>
        <p:txBody>
          <a:bodyPr/>
          <a:lstStyle/>
          <a:p>
            <a:r>
              <a:rPr lang="en-IE" dirty="0"/>
              <a:t>Quelle </a:t>
            </a:r>
            <a:r>
              <a:rPr lang="en-IE" dirty="0" err="1"/>
              <a:t>est</a:t>
            </a:r>
            <a:r>
              <a:rPr lang="en-IE" dirty="0"/>
              <a:t> la source </a:t>
            </a:r>
            <a:r>
              <a:rPr lang="en-IE" dirty="0" err="1"/>
              <a:t>d’énergie</a:t>
            </a:r>
            <a:r>
              <a:rPr lang="en-IE" dirty="0"/>
              <a:t> la plus </a:t>
            </a:r>
            <a:r>
              <a:rPr lang="en-IE" dirty="0" err="1"/>
              <a:t>utilisée</a:t>
            </a:r>
            <a:r>
              <a:rPr lang="en-IE" dirty="0"/>
              <a:t> au monde ?</a:t>
            </a:r>
          </a:p>
        </p:txBody>
      </p:sp>
      <p:pic>
        <p:nvPicPr>
          <p:cNvPr id="5" name="Picture 4" descr="A picture containing rock, salamander, outdoor, person&#10;&#10;Description automatically generated">
            <a:extLst>
              <a:ext uri="{FF2B5EF4-FFF2-40B4-BE49-F238E27FC236}">
                <a16:creationId xmlns:a16="http://schemas.microsoft.com/office/drawing/2014/main" id="{F59BA905-68D7-8355-DF52-BA1AB9E08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765" y="3710585"/>
            <a:ext cx="1279999" cy="720000"/>
          </a:xfrm>
          <a:prstGeom prst="rect">
            <a:avLst/>
          </a:prstGeom>
        </p:spPr>
      </p:pic>
      <p:pic>
        <p:nvPicPr>
          <p:cNvPr id="6" name="Picture 5" descr="A picture containing plate, indoor, eaten&#10;&#10;Description automatically generated">
            <a:extLst>
              <a:ext uri="{FF2B5EF4-FFF2-40B4-BE49-F238E27FC236}">
                <a16:creationId xmlns:a16="http://schemas.microsoft.com/office/drawing/2014/main" id="{FBC7206B-C22D-5929-0C7C-86B7AE39F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765" y="5540288"/>
            <a:ext cx="1440000" cy="720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43919AE-49B9-748A-06B6-BE3F24185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765" y="1880882"/>
            <a:ext cx="1080422" cy="720000"/>
          </a:xfrm>
          <a:prstGeom prst="rect">
            <a:avLst/>
          </a:prstGeom>
        </p:spPr>
      </p:pic>
      <p:pic>
        <p:nvPicPr>
          <p:cNvPr id="8" name="Picture 7" descr="A group of wind turbines in a field&#10;&#10;Description automatically generated with low confidence">
            <a:extLst>
              <a:ext uri="{FF2B5EF4-FFF2-40B4-BE49-F238E27FC236}">
                <a16:creationId xmlns:a16="http://schemas.microsoft.com/office/drawing/2014/main" id="{29F1ED3B-A96F-836E-63A4-D46BB42AFC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8765" y="4627403"/>
            <a:ext cx="1120621" cy="720000"/>
          </a:xfrm>
          <a:prstGeom prst="rect">
            <a:avLst/>
          </a:prstGeom>
        </p:spPr>
      </p:pic>
      <p:pic>
        <p:nvPicPr>
          <p:cNvPr id="9" name="Picture 8" descr="A picture containing smoke, grass, outdoor, coming&#10;&#10;Description automatically generated">
            <a:extLst>
              <a:ext uri="{FF2B5EF4-FFF2-40B4-BE49-F238E27FC236}">
                <a16:creationId xmlns:a16="http://schemas.microsoft.com/office/drawing/2014/main" id="{DB297760-E412-B542-2A3C-C508CC13C6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8765" y="2795734"/>
            <a:ext cx="1352727" cy="720000"/>
          </a:xfrm>
          <a:prstGeom prst="rect">
            <a:avLst/>
          </a:prstGeom>
        </p:spPr>
      </p:pic>
      <p:sp>
        <p:nvSpPr>
          <p:cNvPr id="10" name="Content Placeholder 12">
            <a:extLst>
              <a:ext uri="{FF2B5EF4-FFF2-40B4-BE49-F238E27FC236}">
                <a16:creationId xmlns:a16="http://schemas.microsoft.com/office/drawing/2014/main" id="{585761A3-7C8C-0448-A353-2ABFF0AFA390}"/>
              </a:ext>
            </a:extLst>
          </p:cNvPr>
          <p:cNvSpPr>
            <a:spLocks noGrp="1"/>
          </p:cNvSpPr>
          <p:nvPr>
            <p:ph sz="quarter" idx="15"/>
          </p:nvPr>
        </p:nvSpPr>
        <p:spPr>
          <a:xfrm>
            <a:off x="1581836" y="2072607"/>
            <a:ext cx="4082363" cy="336550"/>
          </a:xfrm>
        </p:spPr>
        <p:txBody>
          <a:bodyPr/>
          <a:lstStyle/>
          <a:p>
            <a:pPr marL="0" lvl="1" indent="0" algn="r">
              <a:buNone/>
            </a:pPr>
            <a:r>
              <a:rPr lang="en-IE" dirty="0"/>
              <a:t>Natural (fossil) gas</a:t>
            </a:r>
          </a:p>
        </p:txBody>
      </p:sp>
      <p:sp>
        <p:nvSpPr>
          <p:cNvPr id="11" name="Content Placeholder 12">
            <a:extLst>
              <a:ext uri="{FF2B5EF4-FFF2-40B4-BE49-F238E27FC236}">
                <a16:creationId xmlns:a16="http://schemas.microsoft.com/office/drawing/2014/main" id="{A45E9114-4EBD-850A-38BA-348786B0AC05}"/>
              </a:ext>
            </a:extLst>
          </p:cNvPr>
          <p:cNvSpPr txBox="1">
            <a:spLocks/>
          </p:cNvSpPr>
          <p:nvPr/>
        </p:nvSpPr>
        <p:spPr>
          <a:xfrm>
            <a:off x="1581836" y="2989028"/>
            <a:ext cx="4082363" cy="336550"/>
          </a:xfrm>
          <a:prstGeom prst="rect">
            <a:avLst/>
          </a:prstGeom>
        </p:spPr>
        <p:txBody>
          <a:bodyPr vert="horz" lIns="0" tIns="0" rIns="0" bIns="0" rtlCol="0">
            <a:noAutofit/>
          </a:bodyPr>
          <a:lstStyle>
            <a:lvl1pPr marL="0" indent="0" algn="l" defTabSz="1219170" rtl="0" eaLnBrk="1" latinLnBrk="0" hangingPunct="1">
              <a:lnSpc>
                <a:spcPct val="100000"/>
              </a:lnSpc>
              <a:spcBef>
                <a:spcPts val="800"/>
              </a:spcBef>
              <a:spcAft>
                <a:spcPts val="0"/>
              </a:spcAft>
              <a:buFont typeface="Arial" panose="020B0604020202020204" pitchFamily="34" charset="0"/>
              <a:buNone/>
              <a:defRPr sz="2133" b="1" i="0" kern="1200">
                <a:solidFill>
                  <a:schemeClr val="accent1"/>
                </a:solidFill>
                <a:latin typeface="+mn-lt"/>
                <a:ea typeface="+mn-ea"/>
                <a:cs typeface="+mn-cs"/>
              </a:defRPr>
            </a:lvl1pPr>
            <a:lvl2pPr marL="239178" indent="-239178" algn="l" defTabSz="1219170" rtl="0" eaLnBrk="1" latinLnBrk="0" hangingPunct="1">
              <a:lnSpc>
                <a:spcPct val="100000"/>
              </a:lnSpc>
              <a:spcBef>
                <a:spcPts val="800"/>
              </a:spcBef>
              <a:spcAft>
                <a:spcPts val="0"/>
              </a:spcAft>
              <a:buFont typeface="Arial" panose="020B0604020202020204" pitchFamily="34" charset="0"/>
              <a:buChar char="•"/>
              <a:tabLst/>
              <a:defRPr sz="1867" kern="1200">
                <a:solidFill>
                  <a:schemeClr val="tx2"/>
                </a:solidFill>
                <a:latin typeface="+mn-lt"/>
                <a:ea typeface="+mn-ea"/>
                <a:cs typeface="+mn-cs"/>
              </a:defRPr>
            </a:lvl2pPr>
            <a:lvl3pPr marL="480472" indent="-232828" algn="l" defTabSz="1219170" rtl="0" eaLnBrk="1" latinLnBrk="0" hangingPunct="1">
              <a:lnSpc>
                <a:spcPct val="100000"/>
              </a:lnSpc>
              <a:spcBef>
                <a:spcPts val="800"/>
              </a:spcBef>
              <a:spcAft>
                <a:spcPts val="0"/>
              </a:spcAft>
              <a:buFont typeface="Arial" panose="020B0604020202020204" pitchFamily="34" charset="0"/>
              <a:buChar char="•"/>
              <a:tabLst/>
              <a:defRPr sz="1467" kern="1200">
                <a:solidFill>
                  <a:schemeClr val="tx2"/>
                </a:solidFill>
                <a:latin typeface="+mn-lt"/>
                <a:ea typeface="+mn-ea"/>
                <a:cs typeface="+mn-cs"/>
              </a:defRPr>
            </a:lvl3pPr>
            <a:lvl4pPr marL="711182" indent="-230712" algn="l" defTabSz="1219170" rtl="0" eaLnBrk="1" latinLnBrk="0" hangingPunct="1">
              <a:lnSpc>
                <a:spcPct val="100000"/>
              </a:lnSpc>
              <a:spcBef>
                <a:spcPts val="400"/>
              </a:spcBef>
              <a:spcAft>
                <a:spcPts val="0"/>
              </a:spcAft>
              <a:buFont typeface="Wingdings" panose="05000000000000000000" pitchFamily="2" charset="2"/>
              <a:buChar char="§"/>
              <a:tabLst/>
              <a:defRPr sz="1467" kern="1200">
                <a:solidFill>
                  <a:schemeClr val="tx2">
                    <a:lumMod val="60000"/>
                    <a:lumOff val="40000"/>
                  </a:schemeClr>
                </a:solidFill>
                <a:latin typeface="+mn-lt"/>
                <a:ea typeface="+mn-ea"/>
                <a:cs typeface="+mn-cs"/>
              </a:defRPr>
            </a:lvl4pPr>
            <a:lvl5pPr marL="952476" indent="-241294" algn="l" defTabSz="1219170" rtl="0" eaLnBrk="1" latinLnBrk="0" hangingPunct="1">
              <a:lnSpc>
                <a:spcPct val="100000"/>
              </a:lnSpc>
              <a:spcBef>
                <a:spcPts val="400"/>
              </a:spcBef>
              <a:spcAft>
                <a:spcPts val="0"/>
              </a:spcAft>
              <a:buFont typeface="Wingdings" panose="05000000000000000000" pitchFamily="2" charset="2"/>
              <a:buChar char="§"/>
              <a:tabLst/>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marL="0" lvl="1" indent="0" algn="r">
              <a:buFont typeface="Arial" panose="020B0604020202020204" pitchFamily="34" charset="0"/>
              <a:buNone/>
            </a:pPr>
            <a:r>
              <a:rPr lang="en-IE" dirty="0"/>
              <a:t>Nuclear power</a:t>
            </a:r>
          </a:p>
        </p:txBody>
      </p:sp>
      <p:sp>
        <p:nvSpPr>
          <p:cNvPr id="12" name="Content Placeholder 12">
            <a:extLst>
              <a:ext uri="{FF2B5EF4-FFF2-40B4-BE49-F238E27FC236}">
                <a16:creationId xmlns:a16="http://schemas.microsoft.com/office/drawing/2014/main" id="{DC662551-CD8F-55CB-BB20-57180BF1B75B}"/>
              </a:ext>
            </a:extLst>
          </p:cNvPr>
          <p:cNvSpPr txBox="1">
            <a:spLocks/>
          </p:cNvSpPr>
          <p:nvPr/>
        </p:nvSpPr>
        <p:spPr>
          <a:xfrm>
            <a:off x="1581836" y="3902310"/>
            <a:ext cx="4082363" cy="336550"/>
          </a:xfrm>
          <a:prstGeom prst="rect">
            <a:avLst/>
          </a:prstGeom>
        </p:spPr>
        <p:txBody>
          <a:bodyPr vert="horz" lIns="0" tIns="0" rIns="0" bIns="0" rtlCol="0">
            <a:noAutofit/>
          </a:bodyPr>
          <a:lstStyle>
            <a:lvl1pPr marL="0" indent="0" algn="l" defTabSz="1219170" rtl="0" eaLnBrk="1" latinLnBrk="0" hangingPunct="1">
              <a:lnSpc>
                <a:spcPct val="100000"/>
              </a:lnSpc>
              <a:spcBef>
                <a:spcPts val="800"/>
              </a:spcBef>
              <a:spcAft>
                <a:spcPts val="0"/>
              </a:spcAft>
              <a:buFont typeface="Arial" panose="020B0604020202020204" pitchFamily="34" charset="0"/>
              <a:buNone/>
              <a:defRPr sz="2133" b="1" i="0" kern="1200">
                <a:solidFill>
                  <a:schemeClr val="accent1"/>
                </a:solidFill>
                <a:latin typeface="+mn-lt"/>
                <a:ea typeface="+mn-ea"/>
                <a:cs typeface="+mn-cs"/>
              </a:defRPr>
            </a:lvl1pPr>
            <a:lvl2pPr marL="239178" indent="-239178" algn="l" defTabSz="1219170" rtl="0" eaLnBrk="1" latinLnBrk="0" hangingPunct="1">
              <a:lnSpc>
                <a:spcPct val="100000"/>
              </a:lnSpc>
              <a:spcBef>
                <a:spcPts val="800"/>
              </a:spcBef>
              <a:spcAft>
                <a:spcPts val="0"/>
              </a:spcAft>
              <a:buFont typeface="Arial" panose="020B0604020202020204" pitchFamily="34" charset="0"/>
              <a:buChar char="•"/>
              <a:tabLst/>
              <a:defRPr sz="1867" kern="1200">
                <a:solidFill>
                  <a:schemeClr val="tx2"/>
                </a:solidFill>
                <a:latin typeface="+mn-lt"/>
                <a:ea typeface="+mn-ea"/>
                <a:cs typeface="+mn-cs"/>
              </a:defRPr>
            </a:lvl2pPr>
            <a:lvl3pPr marL="480472" indent="-232828" algn="l" defTabSz="1219170" rtl="0" eaLnBrk="1" latinLnBrk="0" hangingPunct="1">
              <a:lnSpc>
                <a:spcPct val="100000"/>
              </a:lnSpc>
              <a:spcBef>
                <a:spcPts val="800"/>
              </a:spcBef>
              <a:spcAft>
                <a:spcPts val="0"/>
              </a:spcAft>
              <a:buFont typeface="Arial" panose="020B0604020202020204" pitchFamily="34" charset="0"/>
              <a:buChar char="•"/>
              <a:tabLst/>
              <a:defRPr sz="1467" kern="1200">
                <a:solidFill>
                  <a:schemeClr val="tx2"/>
                </a:solidFill>
                <a:latin typeface="+mn-lt"/>
                <a:ea typeface="+mn-ea"/>
                <a:cs typeface="+mn-cs"/>
              </a:defRPr>
            </a:lvl3pPr>
            <a:lvl4pPr marL="711182" indent="-230712" algn="l" defTabSz="1219170" rtl="0" eaLnBrk="1" latinLnBrk="0" hangingPunct="1">
              <a:lnSpc>
                <a:spcPct val="100000"/>
              </a:lnSpc>
              <a:spcBef>
                <a:spcPts val="400"/>
              </a:spcBef>
              <a:spcAft>
                <a:spcPts val="0"/>
              </a:spcAft>
              <a:buFont typeface="Wingdings" panose="05000000000000000000" pitchFamily="2" charset="2"/>
              <a:buChar char="§"/>
              <a:tabLst/>
              <a:defRPr sz="1467" kern="1200">
                <a:solidFill>
                  <a:schemeClr val="tx2">
                    <a:lumMod val="60000"/>
                    <a:lumOff val="40000"/>
                  </a:schemeClr>
                </a:solidFill>
                <a:latin typeface="+mn-lt"/>
                <a:ea typeface="+mn-ea"/>
                <a:cs typeface="+mn-cs"/>
              </a:defRPr>
            </a:lvl4pPr>
            <a:lvl5pPr marL="952476" indent="-241294" algn="l" defTabSz="1219170" rtl="0" eaLnBrk="1" latinLnBrk="0" hangingPunct="1">
              <a:lnSpc>
                <a:spcPct val="100000"/>
              </a:lnSpc>
              <a:spcBef>
                <a:spcPts val="400"/>
              </a:spcBef>
              <a:spcAft>
                <a:spcPts val="0"/>
              </a:spcAft>
              <a:buFont typeface="Wingdings" panose="05000000000000000000" pitchFamily="2" charset="2"/>
              <a:buChar char="§"/>
              <a:tabLst/>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marL="0" lvl="1" indent="0" algn="r">
              <a:buFont typeface="Arial" panose="020B0604020202020204" pitchFamily="34" charset="0"/>
              <a:buNone/>
            </a:pPr>
            <a:r>
              <a:rPr lang="en-IE" dirty="0"/>
              <a:t>Coal</a:t>
            </a:r>
          </a:p>
        </p:txBody>
      </p:sp>
      <p:sp>
        <p:nvSpPr>
          <p:cNvPr id="13" name="Content Placeholder 12">
            <a:extLst>
              <a:ext uri="{FF2B5EF4-FFF2-40B4-BE49-F238E27FC236}">
                <a16:creationId xmlns:a16="http://schemas.microsoft.com/office/drawing/2014/main" id="{59F8CC08-E85B-F890-1CD9-72C27134A68B}"/>
              </a:ext>
            </a:extLst>
          </p:cNvPr>
          <p:cNvSpPr txBox="1">
            <a:spLocks/>
          </p:cNvSpPr>
          <p:nvPr/>
        </p:nvSpPr>
        <p:spPr>
          <a:xfrm>
            <a:off x="1581836" y="4815592"/>
            <a:ext cx="4082363" cy="336550"/>
          </a:xfrm>
          <a:prstGeom prst="rect">
            <a:avLst/>
          </a:prstGeom>
        </p:spPr>
        <p:txBody>
          <a:bodyPr vert="horz" lIns="0" tIns="0" rIns="0" bIns="0" rtlCol="0">
            <a:noAutofit/>
          </a:bodyPr>
          <a:lstStyle>
            <a:lvl1pPr marL="0" indent="0" algn="l" defTabSz="1219170" rtl="0" eaLnBrk="1" latinLnBrk="0" hangingPunct="1">
              <a:lnSpc>
                <a:spcPct val="100000"/>
              </a:lnSpc>
              <a:spcBef>
                <a:spcPts val="800"/>
              </a:spcBef>
              <a:spcAft>
                <a:spcPts val="0"/>
              </a:spcAft>
              <a:buFont typeface="Arial" panose="020B0604020202020204" pitchFamily="34" charset="0"/>
              <a:buNone/>
              <a:defRPr sz="2133" b="1" i="0" kern="1200">
                <a:solidFill>
                  <a:schemeClr val="accent1"/>
                </a:solidFill>
                <a:latin typeface="+mn-lt"/>
                <a:ea typeface="+mn-ea"/>
                <a:cs typeface="+mn-cs"/>
              </a:defRPr>
            </a:lvl1pPr>
            <a:lvl2pPr marL="239178" indent="-239178" algn="l" defTabSz="1219170" rtl="0" eaLnBrk="1" latinLnBrk="0" hangingPunct="1">
              <a:lnSpc>
                <a:spcPct val="100000"/>
              </a:lnSpc>
              <a:spcBef>
                <a:spcPts val="800"/>
              </a:spcBef>
              <a:spcAft>
                <a:spcPts val="0"/>
              </a:spcAft>
              <a:buFont typeface="Arial" panose="020B0604020202020204" pitchFamily="34" charset="0"/>
              <a:buChar char="•"/>
              <a:tabLst/>
              <a:defRPr sz="1867" kern="1200">
                <a:solidFill>
                  <a:schemeClr val="tx2"/>
                </a:solidFill>
                <a:latin typeface="+mn-lt"/>
                <a:ea typeface="+mn-ea"/>
                <a:cs typeface="+mn-cs"/>
              </a:defRPr>
            </a:lvl2pPr>
            <a:lvl3pPr marL="480472" indent="-232828" algn="l" defTabSz="1219170" rtl="0" eaLnBrk="1" latinLnBrk="0" hangingPunct="1">
              <a:lnSpc>
                <a:spcPct val="100000"/>
              </a:lnSpc>
              <a:spcBef>
                <a:spcPts val="800"/>
              </a:spcBef>
              <a:spcAft>
                <a:spcPts val="0"/>
              </a:spcAft>
              <a:buFont typeface="Arial" panose="020B0604020202020204" pitchFamily="34" charset="0"/>
              <a:buChar char="•"/>
              <a:tabLst/>
              <a:defRPr sz="1467" kern="1200">
                <a:solidFill>
                  <a:schemeClr val="tx2"/>
                </a:solidFill>
                <a:latin typeface="+mn-lt"/>
                <a:ea typeface="+mn-ea"/>
                <a:cs typeface="+mn-cs"/>
              </a:defRPr>
            </a:lvl3pPr>
            <a:lvl4pPr marL="711182" indent="-230712" algn="l" defTabSz="1219170" rtl="0" eaLnBrk="1" latinLnBrk="0" hangingPunct="1">
              <a:lnSpc>
                <a:spcPct val="100000"/>
              </a:lnSpc>
              <a:spcBef>
                <a:spcPts val="400"/>
              </a:spcBef>
              <a:spcAft>
                <a:spcPts val="0"/>
              </a:spcAft>
              <a:buFont typeface="Wingdings" panose="05000000000000000000" pitchFamily="2" charset="2"/>
              <a:buChar char="§"/>
              <a:tabLst/>
              <a:defRPr sz="1467" kern="1200">
                <a:solidFill>
                  <a:schemeClr val="tx2">
                    <a:lumMod val="60000"/>
                    <a:lumOff val="40000"/>
                  </a:schemeClr>
                </a:solidFill>
                <a:latin typeface="+mn-lt"/>
                <a:ea typeface="+mn-ea"/>
                <a:cs typeface="+mn-cs"/>
              </a:defRPr>
            </a:lvl4pPr>
            <a:lvl5pPr marL="952476" indent="-241294" algn="l" defTabSz="1219170" rtl="0" eaLnBrk="1" latinLnBrk="0" hangingPunct="1">
              <a:lnSpc>
                <a:spcPct val="100000"/>
              </a:lnSpc>
              <a:spcBef>
                <a:spcPts val="400"/>
              </a:spcBef>
              <a:spcAft>
                <a:spcPts val="0"/>
              </a:spcAft>
              <a:buFont typeface="Wingdings" panose="05000000000000000000" pitchFamily="2" charset="2"/>
              <a:buChar char="§"/>
              <a:tabLst/>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marL="0" lvl="1" indent="0" algn="r">
              <a:buFont typeface="Arial" panose="020B0604020202020204" pitchFamily="34" charset="0"/>
              <a:buNone/>
            </a:pPr>
            <a:r>
              <a:rPr lang="en-IE" dirty="0"/>
              <a:t>Renewables</a:t>
            </a:r>
          </a:p>
        </p:txBody>
      </p:sp>
      <p:sp>
        <p:nvSpPr>
          <p:cNvPr id="14" name="Content Placeholder 12">
            <a:extLst>
              <a:ext uri="{FF2B5EF4-FFF2-40B4-BE49-F238E27FC236}">
                <a16:creationId xmlns:a16="http://schemas.microsoft.com/office/drawing/2014/main" id="{2E03AD61-E363-2B73-18E0-720605089059}"/>
              </a:ext>
            </a:extLst>
          </p:cNvPr>
          <p:cNvSpPr txBox="1">
            <a:spLocks/>
          </p:cNvSpPr>
          <p:nvPr/>
        </p:nvSpPr>
        <p:spPr>
          <a:xfrm>
            <a:off x="1581836" y="5732013"/>
            <a:ext cx="4082363" cy="336550"/>
          </a:xfrm>
          <a:prstGeom prst="rect">
            <a:avLst/>
          </a:prstGeom>
        </p:spPr>
        <p:txBody>
          <a:bodyPr vert="horz" lIns="0" tIns="0" rIns="0" bIns="0" rtlCol="0">
            <a:noAutofit/>
          </a:bodyPr>
          <a:lstStyle>
            <a:lvl1pPr marL="0" indent="0" algn="l" defTabSz="1219170" rtl="0" eaLnBrk="1" latinLnBrk="0" hangingPunct="1">
              <a:lnSpc>
                <a:spcPct val="100000"/>
              </a:lnSpc>
              <a:spcBef>
                <a:spcPts val="800"/>
              </a:spcBef>
              <a:spcAft>
                <a:spcPts val="0"/>
              </a:spcAft>
              <a:buFont typeface="Arial" panose="020B0604020202020204" pitchFamily="34" charset="0"/>
              <a:buNone/>
              <a:defRPr sz="2133" b="1" i="0" kern="1200">
                <a:solidFill>
                  <a:schemeClr val="accent1"/>
                </a:solidFill>
                <a:latin typeface="+mn-lt"/>
                <a:ea typeface="+mn-ea"/>
                <a:cs typeface="+mn-cs"/>
              </a:defRPr>
            </a:lvl1pPr>
            <a:lvl2pPr marL="239178" indent="-239178" algn="l" defTabSz="1219170" rtl="0" eaLnBrk="1" latinLnBrk="0" hangingPunct="1">
              <a:lnSpc>
                <a:spcPct val="100000"/>
              </a:lnSpc>
              <a:spcBef>
                <a:spcPts val="800"/>
              </a:spcBef>
              <a:spcAft>
                <a:spcPts val="0"/>
              </a:spcAft>
              <a:buFont typeface="Arial" panose="020B0604020202020204" pitchFamily="34" charset="0"/>
              <a:buChar char="•"/>
              <a:tabLst/>
              <a:defRPr sz="1867" kern="1200">
                <a:solidFill>
                  <a:schemeClr val="tx2"/>
                </a:solidFill>
                <a:latin typeface="+mn-lt"/>
                <a:ea typeface="+mn-ea"/>
                <a:cs typeface="+mn-cs"/>
              </a:defRPr>
            </a:lvl2pPr>
            <a:lvl3pPr marL="480472" indent="-232828" algn="l" defTabSz="1219170" rtl="0" eaLnBrk="1" latinLnBrk="0" hangingPunct="1">
              <a:lnSpc>
                <a:spcPct val="100000"/>
              </a:lnSpc>
              <a:spcBef>
                <a:spcPts val="800"/>
              </a:spcBef>
              <a:spcAft>
                <a:spcPts val="0"/>
              </a:spcAft>
              <a:buFont typeface="Arial" panose="020B0604020202020204" pitchFamily="34" charset="0"/>
              <a:buChar char="•"/>
              <a:tabLst/>
              <a:defRPr sz="1467" kern="1200">
                <a:solidFill>
                  <a:schemeClr val="tx2"/>
                </a:solidFill>
                <a:latin typeface="+mn-lt"/>
                <a:ea typeface="+mn-ea"/>
                <a:cs typeface="+mn-cs"/>
              </a:defRPr>
            </a:lvl3pPr>
            <a:lvl4pPr marL="711182" indent="-230712" algn="l" defTabSz="1219170" rtl="0" eaLnBrk="1" latinLnBrk="0" hangingPunct="1">
              <a:lnSpc>
                <a:spcPct val="100000"/>
              </a:lnSpc>
              <a:spcBef>
                <a:spcPts val="400"/>
              </a:spcBef>
              <a:spcAft>
                <a:spcPts val="0"/>
              </a:spcAft>
              <a:buFont typeface="Wingdings" panose="05000000000000000000" pitchFamily="2" charset="2"/>
              <a:buChar char="§"/>
              <a:tabLst/>
              <a:defRPr sz="1467" kern="1200">
                <a:solidFill>
                  <a:schemeClr val="tx2">
                    <a:lumMod val="60000"/>
                    <a:lumOff val="40000"/>
                  </a:schemeClr>
                </a:solidFill>
                <a:latin typeface="+mn-lt"/>
                <a:ea typeface="+mn-ea"/>
                <a:cs typeface="+mn-cs"/>
              </a:defRPr>
            </a:lvl4pPr>
            <a:lvl5pPr marL="952476" indent="-241294" algn="l" defTabSz="1219170" rtl="0" eaLnBrk="1" latinLnBrk="0" hangingPunct="1">
              <a:lnSpc>
                <a:spcPct val="100000"/>
              </a:lnSpc>
              <a:spcBef>
                <a:spcPts val="400"/>
              </a:spcBef>
              <a:spcAft>
                <a:spcPts val="0"/>
              </a:spcAft>
              <a:buFont typeface="Wingdings" panose="05000000000000000000" pitchFamily="2" charset="2"/>
              <a:buChar char="§"/>
              <a:tabLst/>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marL="0" lvl="1" indent="0" algn="r">
              <a:buFont typeface="Arial" panose="020B0604020202020204" pitchFamily="34" charset="0"/>
              <a:buNone/>
            </a:pPr>
            <a:r>
              <a:rPr lang="en-IE" dirty="0"/>
              <a:t>Oil</a:t>
            </a:r>
          </a:p>
        </p:txBody>
      </p:sp>
      <p:pic>
        <p:nvPicPr>
          <p:cNvPr id="15" name="Picture 14" descr="A picture containing tree, water, mountain, nature&#10;&#10;Description automatically generated">
            <a:extLst>
              <a:ext uri="{FF2B5EF4-FFF2-40B4-BE49-F238E27FC236}">
                <a16:creationId xmlns:a16="http://schemas.microsoft.com/office/drawing/2014/main" id="{60B618A1-D3CD-D0F9-139C-5413AEC68A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9386" y="4627403"/>
            <a:ext cx="1695850" cy="720000"/>
          </a:xfrm>
          <a:prstGeom prst="rect">
            <a:avLst/>
          </a:prstGeom>
        </p:spPr>
      </p:pic>
      <p:pic>
        <p:nvPicPr>
          <p:cNvPr id="16" name="Picture 15" descr="A picture containing outdoor, solar cell&#10;&#10;Description automatically generated">
            <a:extLst>
              <a:ext uri="{FF2B5EF4-FFF2-40B4-BE49-F238E27FC236}">
                <a16:creationId xmlns:a16="http://schemas.microsoft.com/office/drawing/2014/main" id="{66F444D2-2ACD-31F0-4E6B-4B88FF58C2D3}"/>
              </a:ext>
            </a:extLst>
          </p:cNvPr>
          <p:cNvPicPr>
            <a:picLocks noChangeAspect="1"/>
          </p:cNvPicPr>
          <p:nvPr/>
        </p:nvPicPr>
        <p:blipFill rotWithShape="1">
          <a:blip r:embed="rId8">
            <a:extLst>
              <a:ext uri="{28A0092B-C50C-407E-A947-70E740481C1C}">
                <a14:useLocalDpi xmlns:a14="http://schemas.microsoft.com/office/drawing/2010/main" val="0"/>
              </a:ext>
            </a:extLst>
          </a:blip>
          <a:srcRect l="15362"/>
          <a:stretch/>
        </p:blipFill>
        <p:spPr>
          <a:xfrm>
            <a:off x="8342221" y="4627403"/>
            <a:ext cx="1964844" cy="720000"/>
          </a:xfrm>
          <a:prstGeom prst="rect">
            <a:avLst/>
          </a:prstGeom>
        </p:spPr>
      </p:pic>
      <p:pic>
        <p:nvPicPr>
          <p:cNvPr id="18" name="Graphic 17" descr="Question Mark with solid fill">
            <a:extLst>
              <a:ext uri="{FF2B5EF4-FFF2-40B4-BE49-F238E27FC236}">
                <a16:creationId xmlns:a16="http://schemas.microsoft.com/office/drawing/2014/main" id="{1B27D953-235E-7F0D-1ADB-31DBD4C479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26236" y="3280353"/>
            <a:ext cx="1580464" cy="1580464"/>
          </a:xfrm>
          <a:prstGeom prst="rect">
            <a:avLst/>
          </a:prstGeom>
        </p:spPr>
      </p:pic>
    </p:spTree>
    <p:extLst>
      <p:ext uri="{BB962C8B-B14F-4D97-AF65-F5344CB8AC3E}">
        <p14:creationId xmlns:p14="http://schemas.microsoft.com/office/powerpoint/2010/main" val="226948860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6EB1-A8A3-6A22-E002-09E5E8B36AEC}"/>
              </a:ext>
            </a:extLst>
          </p:cNvPr>
          <p:cNvSpPr>
            <a:spLocks noGrp="1"/>
          </p:cNvSpPr>
          <p:nvPr>
            <p:ph type="title"/>
          </p:nvPr>
        </p:nvSpPr>
        <p:spPr/>
        <p:txBody>
          <a:bodyPr/>
          <a:lstStyle/>
          <a:p>
            <a:r>
              <a:rPr lang="en-IE" dirty="0" err="1"/>
              <a:t>L’énergie</a:t>
            </a:r>
            <a:endParaRPr lang="en-IE" dirty="0"/>
          </a:p>
        </p:txBody>
      </p:sp>
      <p:sp>
        <p:nvSpPr>
          <p:cNvPr id="10" name="Content Placeholder 9">
            <a:extLst>
              <a:ext uri="{FF2B5EF4-FFF2-40B4-BE49-F238E27FC236}">
                <a16:creationId xmlns:a16="http://schemas.microsoft.com/office/drawing/2014/main" id="{51E1FFCE-1E33-B40F-92BE-6463C2C41A07}"/>
              </a:ext>
            </a:extLst>
          </p:cNvPr>
          <p:cNvSpPr>
            <a:spLocks noGrp="1"/>
          </p:cNvSpPr>
          <p:nvPr>
            <p:ph type="body" idx="28"/>
          </p:nvPr>
        </p:nvSpPr>
        <p:spPr/>
        <p:txBody>
          <a:bodyPr/>
          <a:lstStyle/>
          <a:p>
            <a:r>
              <a:rPr lang="en-IE" dirty="0" err="1"/>
              <a:t>L’énergie</a:t>
            </a:r>
            <a:r>
              <a:rPr lang="en-IE" dirty="0"/>
              <a:t> </a:t>
            </a:r>
            <a:r>
              <a:rPr lang="en-IE" dirty="0" err="1"/>
              <a:t>primaire</a:t>
            </a:r>
            <a:endParaRPr lang="en-IE" dirty="0"/>
          </a:p>
        </p:txBody>
      </p:sp>
      <p:sp>
        <p:nvSpPr>
          <p:cNvPr id="13" name="Content Placeholder 12">
            <a:extLst>
              <a:ext uri="{FF2B5EF4-FFF2-40B4-BE49-F238E27FC236}">
                <a16:creationId xmlns:a16="http://schemas.microsoft.com/office/drawing/2014/main" id="{4D11E517-D07D-1366-E4D3-8B2BCE233DE3}"/>
              </a:ext>
            </a:extLst>
          </p:cNvPr>
          <p:cNvSpPr>
            <a:spLocks noGrp="1"/>
          </p:cNvSpPr>
          <p:nvPr>
            <p:ph sz="quarter" idx="15"/>
          </p:nvPr>
        </p:nvSpPr>
        <p:spPr>
          <a:xfrm>
            <a:off x="7982636" y="1757363"/>
            <a:ext cx="3853875" cy="4032333"/>
          </a:xfrm>
        </p:spPr>
        <p:txBody>
          <a:bodyPr/>
          <a:lstStyle/>
          <a:p>
            <a:pPr marL="0" lvl="1" indent="0">
              <a:buNone/>
            </a:pPr>
            <a:r>
              <a:rPr lang="en-IE" dirty="0"/>
              <a:t>Le monde </a:t>
            </a:r>
            <a:r>
              <a:rPr lang="en-IE" dirty="0" err="1"/>
              <a:t>consomme</a:t>
            </a:r>
            <a:r>
              <a:rPr lang="en-IE" dirty="0"/>
              <a:t> </a:t>
            </a:r>
            <a:r>
              <a:rPr lang="en-IE" dirty="0" err="1"/>
              <a:t>principalement</a:t>
            </a:r>
            <a:r>
              <a:rPr lang="en-IE" dirty="0"/>
              <a:t> de </a:t>
            </a:r>
            <a:r>
              <a:rPr lang="en-IE" dirty="0" err="1"/>
              <a:t>l’énergie</a:t>
            </a:r>
            <a:r>
              <a:rPr lang="en-IE" dirty="0"/>
              <a:t> </a:t>
            </a:r>
            <a:r>
              <a:rPr lang="en-IE" b="1" dirty="0" err="1"/>
              <a:t>fossile</a:t>
            </a:r>
            <a:endParaRPr lang="en-IE" b="1" dirty="0"/>
          </a:p>
          <a:p>
            <a:pPr marL="0" lvl="1" indent="0">
              <a:buNone/>
            </a:pPr>
            <a:r>
              <a:rPr lang="en-IE" dirty="0"/>
              <a:t>Le </a:t>
            </a:r>
            <a:r>
              <a:rPr lang="en-IE" dirty="0" err="1"/>
              <a:t>reste</a:t>
            </a:r>
            <a:r>
              <a:rPr lang="en-IE" dirty="0"/>
              <a:t> = </a:t>
            </a:r>
            <a:r>
              <a:rPr lang="en-IE" b="1" dirty="0"/>
              <a:t>18%</a:t>
            </a:r>
          </a:p>
          <a:p>
            <a:pPr marL="0" lvl="1" indent="0">
              <a:buNone/>
            </a:pPr>
            <a:endParaRPr lang="en-IE" dirty="0"/>
          </a:p>
          <a:p>
            <a:pPr marL="0" lvl="1" indent="0">
              <a:buNone/>
            </a:pPr>
            <a:endParaRPr lang="en-IE" dirty="0"/>
          </a:p>
          <a:p>
            <a:pPr marL="0" lvl="1" indent="0">
              <a:buNone/>
            </a:pPr>
            <a:endParaRPr lang="en-IE" dirty="0"/>
          </a:p>
          <a:p>
            <a:pPr marL="0" lvl="1" indent="0">
              <a:buNone/>
            </a:pPr>
            <a:endParaRPr lang="en-IE" dirty="0"/>
          </a:p>
          <a:p>
            <a:pPr marL="0" lvl="1" indent="0">
              <a:buNone/>
            </a:pPr>
            <a:r>
              <a:rPr lang="en-IE" dirty="0" err="1"/>
              <a:t>Charbon</a:t>
            </a:r>
            <a:r>
              <a:rPr lang="en-IE" dirty="0"/>
              <a:t>, </a:t>
            </a:r>
            <a:r>
              <a:rPr lang="en-IE" dirty="0" err="1"/>
              <a:t>pétrole</a:t>
            </a:r>
            <a:r>
              <a:rPr lang="en-IE" dirty="0"/>
              <a:t>, et </a:t>
            </a:r>
            <a:r>
              <a:rPr lang="en-IE" dirty="0" err="1"/>
              <a:t>gaz</a:t>
            </a:r>
            <a:r>
              <a:rPr lang="en-IE" dirty="0"/>
              <a:t> = </a:t>
            </a:r>
            <a:r>
              <a:rPr lang="en-IE" b="1" dirty="0"/>
              <a:t>82%</a:t>
            </a:r>
          </a:p>
          <a:p>
            <a:pPr marL="0" lvl="1" indent="0">
              <a:buNone/>
            </a:pPr>
            <a:endParaRPr lang="en-IE" dirty="0"/>
          </a:p>
        </p:txBody>
      </p:sp>
      <p:pic>
        <p:nvPicPr>
          <p:cNvPr id="11" name="Content Placeholder 7" descr="Chart&#10;&#10;Description automatically generated">
            <a:extLst>
              <a:ext uri="{FF2B5EF4-FFF2-40B4-BE49-F238E27FC236}">
                <a16:creationId xmlns:a16="http://schemas.microsoft.com/office/drawing/2014/main" id="{A9A8C21B-0CB8-D975-46E9-A44A57AF6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89" y="1596325"/>
            <a:ext cx="7297957" cy="5151499"/>
          </a:xfrm>
          <a:prstGeom prst="rect">
            <a:avLst/>
          </a:prstGeom>
        </p:spPr>
      </p:pic>
      <p:grpSp>
        <p:nvGrpSpPr>
          <p:cNvPr id="27" name="Group 26">
            <a:extLst>
              <a:ext uri="{FF2B5EF4-FFF2-40B4-BE49-F238E27FC236}">
                <a16:creationId xmlns:a16="http://schemas.microsoft.com/office/drawing/2014/main" id="{02358BA9-281E-2A8B-252E-E754DAB466D7}"/>
              </a:ext>
            </a:extLst>
          </p:cNvPr>
          <p:cNvGrpSpPr/>
          <p:nvPr/>
        </p:nvGrpSpPr>
        <p:grpSpPr>
          <a:xfrm>
            <a:off x="7449498" y="3200400"/>
            <a:ext cx="4444846" cy="2657475"/>
            <a:chOff x="7449498" y="3200400"/>
            <a:chExt cx="4444846" cy="2657475"/>
          </a:xfrm>
        </p:grpSpPr>
        <p:pic>
          <p:nvPicPr>
            <p:cNvPr id="15" name="Picture 14" descr="A picture containing rock, salamander, outdoor, person&#10;&#10;Description automatically generated">
              <a:extLst>
                <a:ext uri="{FF2B5EF4-FFF2-40B4-BE49-F238E27FC236}">
                  <a16:creationId xmlns:a16="http://schemas.microsoft.com/office/drawing/2014/main" id="{ADDB8F48-0331-465F-65B8-D5500A95F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5068" y="4792856"/>
              <a:ext cx="1279999" cy="720000"/>
            </a:xfrm>
            <a:prstGeom prst="rect">
              <a:avLst/>
            </a:prstGeom>
          </p:spPr>
        </p:pic>
        <p:pic>
          <p:nvPicPr>
            <p:cNvPr id="17" name="Picture 16" descr="A picture containing plate, indoor, eaten&#10;&#10;Description automatically generated">
              <a:extLst>
                <a:ext uri="{FF2B5EF4-FFF2-40B4-BE49-F238E27FC236}">
                  <a16:creationId xmlns:a16="http://schemas.microsoft.com/office/drawing/2014/main" id="{122DF09B-8D99-566D-6329-526A081BD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4495" y="4792856"/>
              <a:ext cx="1440000" cy="72000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8F3590BD-3DF7-F180-18F4-AD427DD00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3922" y="4792856"/>
              <a:ext cx="1080422" cy="720000"/>
            </a:xfrm>
            <a:prstGeom prst="rect">
              <a:avLst/>
            </a:prstGeom>
          </p:spPr>
        </p:pic>
        <p:sp>
          <p:nvSpPr>
            <p:cNvPr id="20" name="Right Brace 19">
              <a:extLst>
                <a:ext uri="{FF2B5EF4-FFF2-40B4-BE49-F238E27FC236}">
                  <a16:creationId xmlns:a16="http://schemas.microsoft.com/office/drawing/2014/main" id="{AED5FBD7-8EDD-9E02-592A-F6700A17870B}"/>
                </a:ext>
              </a:extLst>
            </p:cNvPr>
            <p:cNvSpPr/>
            <p:nvPr/>
          </p:nvSpPr>
          <p:spPr>
            <a:xfrm>
              <a:off x="7449498" y="3200400"/>
              <a:ext cx="342900" cy="26574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grpSp>
      <p:grpSp>
        <p:nvGrpSpPr>
          <p:cNvPr id="32" name="Group 31">
            <a:extLst>
              <a:ext uri="{FF2B5EF4-FFF2-40B4-BE49-F238E27FC236}">
                <a16:creationId xmlns:a16="http://schemas.microsoft.com/office/drawing/2014/main" id="{95957528-40B7-BDBA-E2CC-9CB55B555695}"/>
              </a:ext>
            </a:extLst>
          </p:cNvPr>
          <p:cNvGrpSpPr/>
          <p:nvPr/>
        </p:nvGrpSpPr>
        <p:grpSpPr>
          <a:xfrm>
            <a:off x="8498778" y="2815552"/>
            <a:ext cx="2821589" cy="1139521"/>
            <a:chOff x="7824800" y="2768849"/>
            <a:chExt cx="2821589" cy="1139521"/>
          </a:xfrm>
        </p:grpSpPr>
        <p:pic>
          <p:nvPicPr>
            <p:cNvPr id="22" name="Picture 21" descr="A picture containing tree, water, mountain, nature&#10;&#10;Description automatically generated">
              <a:extLst>
                <a:ext uri="{FF2B5EF4-FFF2-40B4-BE49-F238E27FC236}">
                  <a16:creationId xmlns:a16="http://schemas.microsoft.com/office/drawing/2014/main" id="{D87A8C7F-7E7D-54A3-2382-7C6FF73F2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4800" y="2768849"/>
              <a:ext cx="1271888" cy="540000"/>
            </a:xfrm>
            <a:prstGeom prst="rect">
              <a:avLst/>
            </a:prstGeom>
          </p:spPr>
        </p:pic>
        <p:pic>
          <p:nvPicPr>
            <p:cNvPr id="24" name="Picture 23" descr="A group of wind turbines in a field&#10;&#10;Description automatically generated with low confidence">
              <a:extLst>
                <a:ext uri="{FF2B5EF4-FFF2-40B4-BE49-F238E27FC236}">
                  <a16:creationId xmlns:a16="http://schemas.microsoft.com/office/drawing/2014/main" id="{BC4BDD3B-BAED-7ABA-AB17-A41CB30D2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0499" y="3368370"/>
              <a:ext cx="840466" cy="540000"/>
            </a:xfrm>
            <a:prstGeom prst="rect">
              <a:avLst/>
            </a:prstGeom>
          </p:spPr>
        </p:pic>
        <p:pic>
          <p:nvPicPr>
            <p:cNvPr id="26" name="Picture 25" descr="A picture containing smoke, grass, outdoor, coming&#10;&#10;Description automatically generated">
              <a:extLst>
                <a:ext uri="{FF2B5EF4-FFF2-40B4-BE49-F238E27FC236}">
                  <a16:creationId xmlns:a16="http://schemas.microsoft.com/office/drawing/2014/main" id="{0BBF3319-DF15-73CC-501E-93E6805100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2799" y="3368370"/>
              <a:ext cx="1014545" cy="540000"/>
            </a:xfrm>
            <a:prstGeom prst="rect">
              <a:avLst/>
            </a:prstGeom>
          </p:spPr>
        </p:pic>
        <p:pic>
          <p:nvPicPr>
            <p:cNvPr id="29" name="Picture 28" descr="A picture containing outdoor, solar cell&#10;&#10;Description automatically generated">
              <a:extLst>
                <a:ext uri="{FF2B5EF4-FFF2-40B4-BE49-F238E27FC236}">
                  <a16:creationId xmlns:a16="http://schemas.microsoft.com/office/drawing/2014/main" id="{36FDE02E-8EA3-C5AC-E44A-88B69FCF2FC1}"/>
                </a:ext>
              </a:extLst>
            </p:cNvPr>
            <p:cNvPicPr>
              <a:picLocks noChangeAspect="1"/>
            </p:cNvPicPr>
            <p:nvPr/>
          </p:nvPicPr>
          <p:blipFill rotWithShape="1">
            <a:blip r:embed="rId9">
              <a:extLst>
                <a:ext uri="{28A0092B-C50C-407E-A947-70E740481C1C}">
                  <a14:useLocalDpi xmlns:a14="http://schemas.microsoft.com/office/drawing/2010/main" val="0"/>
                </a:ext>
              </a:extLst>
            </a:blip>
            <a:srcRect l="15362"/>
            <a:stretch/>
          </p:blipFill>
          <p:spPr>
            <a:xfrm>
              <a:off x="9172756" y="2768849"/>
              <a:ext cx="1473633" cy="540000"/>
            </a:xfrm>
            <a:prstGeom prst="rect">
              <a:avLst/>
            </a:prstGeom>
          </p:spPr>
        </p:pic>
        <p:pic>
          <p:nvPicPr>
            <p:cNvPr id="31" name="Picture 30" descr="A picture containing sky, outdoor, building, factory&#10;&#10;Description automatically generated">
              <a:extLst>
                <a:ext uri="{FF2B5EF4-FFF2-40B4-BE49-F238E27FC236}">
                  <a16:creationId xmlns:a16="http://schemas.microsoft.com/office/drawing/2014/main" id="{43E7DD5E-6D18-F3C5-6BC7-003B9AF27F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9178" y="3368370"/>
              <a:ext cx="811019" cy="540000"/>
            </a:xfrm>
            <a:prstGeom prst="rect">
              <a:avLst/>
            </a:prstGeom>
          </p:spPr>
        </p:pic>
      </p:grpSp>
    </p:spTree>
    <p:extLst>
      <p:ext uri="{BB962C8B-B14F-4D97-AF65-F5344CB8AC3E}">
        <p14:creationId xmlns:p14="http://schemas.microsoft.com/office/powerpoint/2010/main" val="24860546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animEffect transition="in" filter="fade">
                                      <p:cBhvr>
                                        <p:cTn id="13" dur="500"/>
                                        <p:tgtEl>
                                          <p:spTgt spid="1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500"/>
                                        <p:tgtEl>
                                          <p:spTgt spid="1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FCD5-B692-66C7-6388-F7E973192723}"/>
              </a:ext>
            </a:extLst>
          </p:cNvPr>
          <p:cNvSpPr>
            <a:spLocks noGrp="1"/>
          </p:cNvSpPr>
          <p:nvPr>
            <p:ph type="title"/>
          </p:nvPr>
        </p:nvSpPr>
        <p:spPr/>
        <p:txBody>
          <a:bodyPr/>
          <a:lstStyle/>
          <a:p>
            <a:r>
              <a:rPr lang="en-IE" dirty="0" err="1"/>
              <a:t>L’énergie</a:t>
            </a:r>
            <a:endParaRPr lang="en-IE" dirty="0"/>
          </a:p>
        </p:txBody>
      </p:sp>
      <p:sp>
        <p:nvSpPr>
          <p:cNvPr id="3" name="Text Placeholder 2">
            <a:extLst>
              <a:ext uri="{FF2B5EF4-FFF2-40B4-BE49-F238E27FC236}">
                <a16:creationId xmlns:a16="http://schemas.microsoft.com/office/drawing/2014/main" id="{8F96E15F-B5F4-154E-8AD0-38538FB73EC2}"/>
              </a:ext>
            </a:extLst>
          </p:cNvPr>
          <p:cNvSpPr>
            <a:spLocks noGrp="1"/>
          </p:cNvSpPr>
          <p:nvPr>
            <p:ph type="body" idx="28"/>
          </p:nvPr>
        </p:nvSpPr>
        <p:spPr/>
        <p:txBody>
          <a:bodyPr/>
          <a:lstStyle/>
          <a:p>
            <a:r>
              <a:rPr lang="en-IE" dirty="0" err="1"/>
              <a:t>Primaire</a:t>
            </a:r>
            <a:r>
              <a:rPr lang="en-IE" dirty="0"/>
              <a:t>, </a:t>
            </a:r>
            <a:r>
              <a:rPr lang="en-IE" dirty="0" err="1"/>
              <a:t>secondaire</a:t>
            </a:r>
            <a:r>
              <a:rPr lang="en-IE" dirty="0"/>
              <a:t>, finale… </a:t>
            </a:r>
            <a:r>
              <a:rPr lang="en-IE" dirty="0" err="1"/>
              <a:t>une</a:t>
            </a:r>
            <a:r>
              <a:rPr lang="en-IE" dirty="0"/>
              <a:t> clarification </a:t>
            </a:r>
            <a:r>
              <a:rPr lang="en-IE" dirty="0" err="1"/>
              <a:t>est</a:t>
            </a:r>
            <a:r>
              <a:rPr lang="en-IE" dirty="0"/>
              <a:t> </a:t>
            </a:r>
            <a:r>
              <a:rPr lang="en-IE" dirty="0" err="1"/>
              <a:t>nécessaire</a:t>
            </a:r>
            <a:endParaRPr lang="en-IE" dirty="0"/>
          </a:p>
        </p:txBody>
      </p:sp>
      <p:pic>
        <p:nvPicPr>
          <p:cNvPr id="6" name="Content Placeholder 5" descr="Diagram&#10;&#10;Description automatically generated">
            <a:extLst>
              <a:ext uri="{FF2B5EF4-FFF2-40B4-BE49-F238E27FC236}">
                <a16:creationId xmlns:a16="http://schemas.microsoft.com/office/drawing/2014/main" id="{5E4BDD56-F9C5-9329-D600-E241ABA82991}"/>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2305051" y="1710011"/>
            <a:ext cx="7581898" cy="4374604"/>
          </a:xfrm>
        </p:spPr>
      </p:pic>
      <p:sp>
        <p:nvSpPr>
          <p:cNvPr id="4" name="Rectangle 3">
            <a:extLst>
              <a:ext uri="{FF2B5EF4-FFF2-40B4-BE49-F238E27FC236}">
                <a16:creationId xmlns:a16="http://schemas.microsoft.com/office/drawing/2014/main" id="{5ED17C69-DE4A-CE9E-3577-A2ED3AF3C24B}"/>
              </a:ext>
            </a:extLst>
          </p:cNvPr>
          <p:cNvSpPr/>
          <p:nvPr/>
        </p:nvSpPr>
        <p:spPr>
          <a:xfrm>
            <a:off x="3848100" y="2247900"/>
            <a:ext cx="1895475" cy="349567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5" name="Rectangle 4">
            <a:extLst>
              <a:ext uri="{FF2B5EF4-FFF2-40B4-BE49-F238E27FC236}">
                <a16:creationId xmlns:a16="http://schemas.microsoft.com/office/drawing/2014/main" id="{2F2151FF-A939-3547-7F23-A601984A53D5}"/>
              </a:ext>
            </a:extLst>
          </p:cNvPr>
          <p:cNvSpPr/>
          <p:nvPr/>
        </p:nvSpPr>
        <p:spPr>
          <a:xfrm>
            <a:off x="5743575" y="2247900"/>
            <a:ext cx="1895475" cy="349567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Rectangle 6">
            <a:extLst>
              <a:ext uri="{FF2B5EF4-FFF2-40B4-BE49-F238E27FC236}">
                <a16:creationId xmlns:a16="http://schemas.microsoft.com/office/drawing/2014/main" id="{46D7DCBA-975B-56C8-C149-B567567DD03D}"/>
              </a:ext>
            </a:extLst>
          </p:cNvPr>
          <p:cNvSpPr/>
          <p:nvPr/>
        </p:nvSpPr>
        <p:spPr>
          <a:xfrm>
            <a:off x="7639050" y="2247900"/>
            <a:ext cx="2352675" cy="349567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9036577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9239-06C3-E674-B1C8-A9D15A317BEF}"/>
              </a:ext>
            </a:extLst>
          </p:cNvPr>
          <p:cNvSpPr>
            <a:spLocks noGrp="1"/>
          </p:cNvSpPr>
          <p:nvPr>
            <p:ph type="title"/>
          </p:nvPr>
        </p:nvSpPr>
        <p:spPr/>
        <p:txBody>
          <a:bodyPr/>
          <a:lstStyle/>
          <a:p>
            <a:r>
              <a:rPr lang="en-IE" dirty="0" err="1"/>
              <a:t>L’énergie</a:t>
            </a:r>
            <a:endParaRPr lang="en-IE" dirty="0"/>
          </a:p>
        </p:txBody>
      </p:sp>
      <p:sp>
        <p:nvSpPr>
          <p:cNvPr id="3" name="Text Placeholder 2">
            <a:extLst>
              <a:ext uri="{FF2B5EF4-FFF2-40B4-BE49-F238E27FC236}">
                <a16:creationId xmlns:a16="http://schemas.microsoft.com/office/drawing/2014/main" id="{322964D1-C8AD-DD25-3054-26CAB2E2E186}"/>
              </a:ext>
            </a:extLst>
          </p:cNvPr>
          <p:cNvSpPr>
            <a:spLocks noGrp="1"/>
          </p:cNvSpPr>
          <p:nvPr>
            <p:ph type="body" idx="28"/>
          </p:nvPr>
        </p:nvSpPr>
        <p:spPr/>
        <p:txBody>
          <a:bodyPr/>
          <a:lstStyle/>
          <a:p>
            <a:r>
              <a:rPr lang="en-IE" dirty="0"/>
              <a:t>Conversion</a:t>
            </a:r>
          </a:p>
        </p:txBody>
      </p:sp>
      <p:sp>
        <p:nvSpPr>
          <p:cNvPr id="4" name="Content Placeholder 3">
            <a:extLst>
              <a:ext uri="{FF2B5EF4-FFF2-40B4-BE49-F238E27FC236}">
                <a16:creationId xmlns:a16="http://schemas.microsoft.com/office/drawing/2014/main" id="{D06FF9D3-A56B-1446-B6E1-4892CF4F8F41}"/>
              </a:ext>
            </a:extLst>
          </p:cNvPr>
          <p:cNvSpPr>
            <a:spLocks noGrp="1"/>
          </p:cNvSpPr>
          <p:nvPr>
            <p:ph sz="quarter" idx="15"/>
          </p:nvPr>
        </p:nvSpPr>
        <p:spPr/>
        <p:txBody>
          <a:bodyPr/>
          <a:lstStyle/>
          <a:p>
            <a:endParaRPr lang="en-IE"/>
          </a:p>
        </p:txBody>
      </p:sp>
      <p:pic>
        <p:nvPicPr>
          <p:cNvPr id="6" name="Picture 5">
            <a:extLst>
              <a:ext uri="{FF2B5EF4-FFF2-40B4-BE49-F238E27FC236}">
                <a16:creationId xmlns:a16="http://schemas.microsoft.com/office/drawing/2014/main" id="{593D69E0-7E6F-901A-9DFB-BB9F5638CBA6}"/>
              </a:ext>
            </a:extLst>
          </p:cNvPr>
          <p:cNvPicPr>
            <a:picLocks noChangeAspect="1"/>
          </p:cNvPicPr>
          <p:nvPr/>
        </p:nvPicPr>
        <p:blipFill>
          <a:blip r:embed="rId2"/>
          <a:stretch>
            <a:fillRect/>
          </a:stretch>
        </p:blipFill>
        <p:spPr>
          <a:xfrm>
            <a:off x="2466975" y="193938"/>
            <a:ext cx="9442006" cy="6470124"/>
          </a:xfrm>
          <a:prstGeom prst="rect">
            <a:avLst/>
          </a:prstGeom>
        </p:spPr>
      </p:pic>
      <p:sp>
        <p:nvSpPr>
          <p:cNvPr id="8" name="TextBox 7">
            <a:extLst>
              <a:ext uri="{FF2B5EF4-FFF2-40B4-BE49-F238E27FC236}">
                <a16:creationId xmlns:a16="http://schemas.microsoft.com/office/drawing/2014/main" id="{ABCF5A3A-6304-2081-63BF-D8DFBC113679}"/>
              </a:ext>
            </a:extLst>
          </p:cNvPr>
          <p:cNvSpPr txBox="1"/>
          <p:nvPr/>
        </p:nvSpPr>
        <p:spPr>
          <a:xfrm>
            <a:off x="7496628" y="6533257"/>
            <a:ext cx="6720114" cy="261610"/>
          </a:xfrm>
          <a:prstGeom prst="rect">
            <a:avLst/>
          </a:prstGeom>
          <a:noFill/>
        </p:spPr>
        <p:txBody>
          <a:bodyPr wrap="square">
            <a:spAutoFit/>
          </a:bodyPr>
          <a:lstStyle/>
          <a:p>
            <a:r>
              <a:rPr lang="en-IE" sz="1100" dirty="0">
                <a:hlinkClick r:id="rId3"/>
              </a:rPr>
              <a:t>https://www.ipcc.ch/report/sixth-assessment-report-working-group-3/</a:t>
            </a:r>
            <a:r>
              <a:rPr lang="en-IE" sz="1100" dirty="0"/>
              <a:t> </a:t>
            </a:r>
          </a:p>
        </p:txBody>
      </p:sp>
    </p:spTree>
    <p:extLst>
      <p:ext uri="{BB962C8B-B14F-4D97-AF65-F5344CB8AC3E}">
        <p14:creationId xmlns:p14="http://schemas.microsoft.com/office/powerpoint/2010/main" val="422642468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2520-6BA7-E7F3-5172-3B468F461ACF}"/>
              </a:ext>
            </a:extLst>
          </p:cNvPr>
          <p:cNvSpPr>
            <a:spLocks noGrp="1"/>
          </p:cNvSpPr>
          <p:nvPr>
            <p:ph type="title"/>
          </p:nvPr>
        </p:nvSpPr>
        <p:spPr/>
        <p:txBody>
          <a:bodyPr/>
          <a:lstStyle/>
          <a:p>
            <a:r>
              <a:rPr lang="en-IE" dirty="0" err="1"/>
              <a:t>L’énergie</a:t>
            </a:r>
            <a:r>
              <a:rPr lang="en-IE" dirty="0"/>
              <a:t> </a:t>
            </a:r>
            <a:r>
              <a:rPr lang="en-IE" dirty="0" err="1"/>
              <a:t>est</a:t>
            </a:r>
            <a:r>
              <a:rPr lang="en-IE" dirty="0"/>
              <a:t> </a:t>
            </a:r>
            <a:r>
              <a:rPr lang="en-IE" dirty="0" err="1"/>
              <a:t>partout</a:t>
            </a:r>
            <a:r>
              <a:rPr lang="en-IE" dirty="0"/>
              <a:t> !</a:t>
            </a:r>
          </a:p>
        </p:txBody>
      </p:sp>
      <p:grpSp>
        <p:nvGrpSpPr>
          <p:cNvPr id="15" name="Group 14">
            <a:extLst>
              <a:ext uri="{FF2B5EF4-FFF2-40B4-BE49-F238E27FC236}">
                <a16:creationId xmlns:a16="http://schemas.microsoft.com/office/drawing/2014/main" id="{CFE0BB09-26BB-657C-3B85-0ADBB298709F}"/>
              </a:ext>
            </a:extLst>
          </p:cNvPr>
          <p:cNvGrpSpPr/>
          <p:nvPr/>
        </p:nvGrpSpPr>
        <p:grpSpPr>
          <a:xfrm>
            <a:off x="480000" y="1166969"/>
            <a:ext cx="1790700" cy="1563111"/>
            <a:chOff x="480000" y="1022032"/>
            <a:chExt cx="1790700" cy="1563111"/>
          </a:xfrm>
        </p:grpSpPr>
        <p:pic>
          <p:nvPicPr>
            <p:cNvPr id="7" name="Picture 6" descr="A picture containing stone&#10;&#10;Description automatically generated">
              <a:extLst>
                <a:ext uri="{FF2B5EF4-FFF2-40B4-BE49-F238E27FC236}">
                  <a16:creationId xmlns:a16="http://schemas.microsoft.com/office/drawing/2014/main" id="{24CFB4DF-4EA5-3046-17EE-48C54058C35C}"/>
                </a:ext>
              </a:extLst>
            </p:cNvPr>
            <p:cNvPicPr>
              <a:picLocks noChangeAspect="1"/>
            </p:cNvPicPr>
            <p:nvPr/>
          </p:nvPicPr>
          <p:blipFill rotWithShape="1">
            <a:blip r:embed="rId2">
              <a:extLst>
                <a:ext uri="{28A0092B-C50C-407E-A947-70E740481C1C}">
                  <a14:useLocalDpi xmlns:a14="http://schemas.microsoft.com/office/drawing/2010/main" val="0"/>
                </a:ext>
              </a:extLst>
            </a:blip>
            <a:srcRect l="8338" r="21713"/>
            <a:stretch/>
          </p:blipFill>
          <p:spPr>
            <a:xfrm>
              <a:off x="480000" y="1022032"/>
              <a:ext cx="1790700" cy="1440000"/>
            </a:xfrm>
            <a:prstGeom prst="rect">
              <a:avLst/>
            </a:prstGeom>
          </p:spPr>
        </p:pic>
        <p:sp>
          <p:nvSpPr>
            <p:cNvPr id="12" name="TextBox 11">
              <a:extLst>
                <a:ext uri="{FF2B5EF4-FFF2-40B4-BE49-F238E27FC236}">
                  <a16:creationId xmlns:a16="http://schemas.microsoft.com/office/drawing/2014/main" id="{C3AA0B1E-4278-8BDF-2B90-558AB8C87F9D}"/>
                </a:ext>
              </a:extLst>
            </p:cNvPr>
            <p:cNvSpPr txBox="1"/>
            <p:nvPr/>
          </p:nvSpPr>
          <p:spPr>
            <a:xfrm>
              <a:off x="480000" y="2462032"/>
              <a:ext cx="1358325"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Cotton field ©John Deere</a:t>
              </a:r>
            </a:p>
          </p:txBody>
        </p:sp>
      </p:grpSp>
      <p:grpSp>
        <p:nvGrpSpPr>
          <p:cNvPr id="16" name="Group 15">
            <a:extLst>
              <a:ext uri="{FF2B5EF4-FFF2-40B4-BE49-F238E27FC236}">
                <a16:creationId xmlns:a16="http://schemas.microsoft.com/office/drawing/2014/main" id="{7C91D81B-7177-A3D5-920D-3F594A450CCD}"/>
              </a:ext>
            </a:extLst>
          </p:cNvPr>
          <p:cNvGrpSpPr/>
          <p:nvPr/>
        </p:nvGrpSpPr>
        <p:grpSpPr>
          <a:xfrm>
            <a:off x="9501457" y="1169490"/>
            <a:ext cx="2232558" cy="1560590"/>
            <a:chOff x="4176990" y="1433512"/>
            <a:chExt cx="2232558" cy="1560590"/>
          </a:xfrm>
        </p:grpSpPr>
        <p:pic>
          <p:nvPicPr>
            <p:cNvPr id="9" name="Picture 8">
              <a:extLst>
                <a:ext uri="{FF2B5EF4-FFF2-40B4-BE49-F238E27FC236}">
                  <a16:creationId xmlns:a16="http://schemas.microsoft.com/office/drawing/2014/main" id="{29AD3465-7DA1-44BC-E48A-9E6ECFA8C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990" y="1433512"/>
              <a:ext cx="2232558" cy="1440000"/>
            </a:xfrm>
            <a:prstGeom prst="rect">
              <a:avLst/>
            </a:prstGeom>
          </p:spPr>
        </p:pic>
        <p:sp>
          <p:nvSpPr>
            <p:cNvPr id="13" name="TextBox 12">
              <a:extLst>
                <a:ext uri="{FF2B5EF4-FFF2-40B4-BE49-F238E27FC236}">
                  <a16:creationId xmlns:a16="http://schemas.microsoft.com/office/drawing/2014/main" id="{C990EFCA-AFAC-FC0A-C2F2-C12AC68D4D56}"/>
                </a:ext>
              </a:extLst>
            </p:cNvPr>
            <p:cNvSpPr txBox="1"/>
            <p:nvPr/>
          </p:nvSpPr>
          <p:spPr>
            <a:xfrm>
              <a:off x="4176990" y="2870991"/>
              <a:ext cx="2181818"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Cement kiln, where temperatures reach 1450°C</a:t>
              </a:r>
            </a:p>
          </p:txBody>
        </p:sp>
      </p:grpSp>
      <p:grpSp>
        <p:nvGrpSpPr>
          <p:cNvPr id="17" name="Group 16">
            <a:extLst>
              <a:ext uri="{FF2B5EF4-FFF2-40B4-BE49-F238E27FC236}">
                <a16:creationId xmlns:a16="http://schemas.microsoft.com/office/drawing/2014/main" id="{8DB72455-96AC-77DC-635B-5127CD473B09}"/>
              </a:ext>
            </a:extLst>
          </p:cNvPr>
          <p:cNvGrpSpPr/>
          <p:nvPr/>
        </p:nvGrpSpPr>
        <p:grpSpPr>
          <a:xfrm>
            <a:off x="9057434" y="4848078"/>
            <a:ext cx="2676581" cy="2086122"/>
            <a:chOff x="8072104" y="1014825"/>
            <a:chExt cx="2676581" cy="2086122"/>
          </a:xfrm>
        </p:grpSpPr>
        <p:pic>
          <p:nvPicPr>
            <p:cNvPr id="11" name="Picture 10" descr="A picture containing outdoor, factory&#10;&#10;Description automatically generated">
              <a:extLst>
                <a:ext uri="{FF2B5EF4-FFF2-40B4-BE49-F238E27FC236}">
                  <a16:creationId xmlns:a16="http://schemas.microsoft.com/office/drawing/2014/main" id="{699ABED5-13F6-975E-7AA8-03B6E3B1DFD8}"/>
                </a:ext>
              </a:extLst>
            </p:cNvPr>
            <p:cNvPicPr>
              <a:picLocks noChangeAspect="1"/>
            </p:cNvPicPr>
            <p:nvPr/>
          </p:nvPicPr>
          <p:blipFill rotWithShape="1">
            <a:blip r:embed="rId4">
              <a:extLst>
                <a:ext uri="{28A0092B-C50C-407E-A947-70E740481C1C}">
                  <a14:useLocalDpi xmlns:a14="http://schemas.microsoft.com/office/drawing/2010/main" val="0"/>
                </a:ext>
              </a:extLst>
            </a:blip>
            <a:srcRect b="-44869"/>
            <a:stretch/>
          </p:blipFill>
          <p:spPr>
            <a:xfrm>
              <a:off x="8072104" y="1014825"/>
              <a:ext cx="2676581" cy="2086122"/>
            </a:xfrm>
            <a:prstGeom prst="rect">
              <a:avLst/>
            </a:prstGeom>
            <a:solidFill>
              <a:schemeClr val="bg1"/>
            </a:solidFill>
          </p:spPr>
        </p:pic>
        <p:sp>
          <p:nvSpPr>
            <p:cNvPr id="14" name="TextBox 13">
              <a:extLst>
                <a:ext uri="{FF2B5EF4-FFF2-40B4-BE49-F238E27FC236}">
                  <a16:creationId xmlns:a16="http://schemas.microsoft.com/office/drawing/2014/main" id="{1972092E-D13B-4E56-0097-1DE0920D03A3}"/>
                </a:ext>
              </a:extLst>
            </p:cNvPr>
            <p:cNvSpPr txBox="1"/>
            <p:nvPr/>
          </p:nvSpPr>
          <p:spPr>
            <a:xfrm>
              <a:off x="8087021" y="2454825"/>
              <a:ext cx="2545080"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A rolling mill, commonly using &gt;100 MW</a:t>
              </a:r>
            </a:p>
          </p:txBody>
        </p:sp>
      </p:grpSp>
      <p:grpSp>
        <p:nvGrpSpPr>
          <p:cNvPr id="22" name="Group 21">
            <a:extLst>
              <a:ext uri="{FF2B5EF4-FFF2-40B4-BE49-F238E27FC236}">
                <a16:creationId xmlns:a16="http://schemas.microsoft.com/office/drawing/2014/main" id="{9C5E036C-3F57-D726-8063-A93B7C788773}"/>
              </a:ext>
            </a:extLst>
          </p:cNvPr>
          <p:cNvGrpSpPr/>
          <p:nvPr/>
        </p:nvGrpSpPr>
        <p:grpSpPr>
          <a:xfrm>
            <a:off x="7032147" y="1172397"/>
            <a:ext cx="2162162" cy="1561926"/>
            <a:chOff x="411480" y="3156078"/>
            <a:chExt cx="2162162" cy="1561926"/>
          </a:xfrm>
        </p:grpSpPr>
        <p:pic>
          <p:nvPicPr>
            <p:cNvPr id="20" name="Picture 19" descr="A picture containing factory, outdoor, power shovel, construction&#10;&#10;Description automatically generated">
              <a:extLst>
                <a:ext uri="{FF2B5EF4-FFF2-40B4-BE49-F238E27FC236}">
                  <a16:creationId xmlns:a16="http://schemas.microsoft.com/office/drawing/2014/main" id="{0C36D2CA-FF83-E1C8-CEB9-37187FCE59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 y="3156078"/>
              <a:ext cx="2162162" cy="1440000"/>
            </a:xfrm>
            <a:prstGeom prst="rect">
              <a:avLst/>
            </a:prstGeom>
          </p:spPr>
        </p:pic>
        <p:sp>
          <p:nvSpPr>
            <p:cNvPr id="21" name="TextBox 20">
              <a:extLst>
                <a:ext uri="{FF2B5EF4-FFF2-40B4-BE49-F238E27FC236}">
                  <a16:creationId xmlns:a16="http://schemas.microsoft.com/office/drawing/2014/main" id="{CE7B760C-1EAC-57E4-D56E-3A0F8BAEFE6A}"/>
                </a:ext>
              </a:extLst>
            </p:cNvPr>
            <p:cNvSpPr txBox="1"/>
            <p:nvPr/>
          </p:nvSpPr>
          <p:spPr>
            <a:xfrm>
              <a:off x="411480" y="4594893"/>
              <a:ext cx="2068534"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Electric arc furnace in </a:t>
              </a:r>
              <a:r>
                <a:rPr lang="en-IE" sz="800" dirty="0" err="1">
                  <a:solidFill>
                    <a:schemeClr val="tx2">
                      <a:lumMod val="60000"/>
                      <a:lumOff val="40000"/>
                    </a:schemeClr>
                  </a:solidFill>
                  <a:latin typeface="+mn-lt"/>
                </a:rPr>
                <a:t>Belval</a:t>
              </a:r>
              <a:r>
                <a:rPr lang="en-IE" sz="800" dirty="0">
                  <a:solidFill>
                    <a:schemeClr val="tx2">
                      <a:lumMod val="60000"/>
                      <a:lumOff val="40000"/>
                    </a:schemeClr>
                  </a:solidFill>
                  <a:latin typeface="+mn-lt"/>
                </a:rPr>
                <a:t> ©ArcelorMittal</a:t>
              </a:r>
            </a:p>
          </p:txBody>
        </p:sp>
      </p:grpSp>
      <p:grpSp>
        <p:nvGrpSpPr>
          <p:cNvPr id="39" name="Group 38">
            <a:extLst>
              <a:ext uri="{FF2B5EF4-FFF2-40B4-BE49-F238E27FC236}">
                <a16:creationId xmlns:a16="http://schemas.microsoft.com/office/drawing/2014/main" id="{28FA7665-0EC4-5814-F10A-FA6124BEBEEF}"/>
              </a:ext>
            </a:extLst>
          </p:cNvPr>
          <p:cNvGrpSpPr/>
          <p:nvPr/>
        </p:nvGrpSpPr>
        <p:grpSpPr>
          <a:xfrm>
            <a:off x="480000" y="3004728"/>
            <a:ext cx="2559037" cy="1564459"/>
            <a:chOff x="480000" y="2893816"/>
            <a:chExt cx="2559037" cy="1564459"/>
          </a:xfrm>
        </p:grpSpPr>
        <p:pic>
          <p:nvPicPr>
            <p:cNvPr id="24" name="Picture 23" descr="A picture containing music, indoor, piano, electric organ&#10;&#10;Description automatically generated">
              <a:extLst>
                <a:ext uri="{FF2B5EF4-FFF2-40B4-BE49-F238E27FC236}">
                  <a16:creationId xmlns:a16="http://schemas.microsoft.com/office/drawing/2014/main" id="{9DF7C774-9988-8760-ECCB-176C59D7B0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00" y="2893816"/>
              <a:ext cx="2559037" cy="1440000"/>
            </a:xfrm>
            <a:prstGeom prst="rect">
              <a:avLst/>
            </a:prstGeom>
          </p:spPr>
        </p:pic>
        <p:sp>
          <p:nvSpPr>
            <p:cNvPr id="31" name="TextBox 30">
              <a:extLst>
                <a:ext uri="{FF2B5EF4-FFF2-40B4-BE49-F238E27FC236}">
                  <a16:creationId xmlns:a16="http://schemas.microsoft.com/office/drawing/2014/main" id="{92C8C3D0-2555-4A35-380F-C5747A0F606D}"/>
                </a:ext>
              </a:extLst>
            </p:cNvPr>
            <p:cNvSpPr txBox="1"/>
            <p:nvPr/>
          </p:nvSpPr>
          <p:spPr>
            <a:xfrm>
              <a:off x="480000" y="4335164"/>
              <a:ext cx="2315588"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Laptop production line</a:t>
              </a:r>
            </a:p>
          </p:txBody>
        </p:sp>
      </p:grpSp>
      <p:grpSp>
        <p:nvGrpSpPr>
          <p:cNvPr id="40" name="Group 39">
            <a:extLst>
              <a:ext uri="{FF2B5EF4-FFF2-40B4-BE49-F238E27FC236}">
                <a16:creationId xmlns:a16="http://schemas.microsoft.com/office/drawing/2014/main" id="{36D30561-F5CB-FC47-3716-0A60D3E00A6F}"/>
              </a:ext>
            </a:extLst>
          </p:cNvPr>
          <p:cNvGrpSpPr/>
          <p:nvPr/>
        </p:nvGrpSpPr>
        <p:grpSpPr>
          <a:xfrm>
            <a:off x="3454394" y="3004728"/>
            <a:ext cx="2181818" cy="1564459"/>
            <a:chOff x="3258838" y="2893816"/>
            <a:chExt cx="2181818" cy="1564459"/>
          </a:xfrm>
        </p:grpSpPr>
        <p:pic>
          <p:nvPicPr>
            <p:cNvPr id="26" name="Picture 25" descr="A picture containing tree, outdoor, truck, military vehicle&#10;&#10;Description automatically generated">
              <a:extLst>
                <a:ext uri="{FF2B5EF4-FFF2-40B4-BE49-F238E27FC236}">
                  <a16:creationId xmlns:a16="http://schemas.microsoft.com/office/drawing/2014/main" id="{566E1971-5336-1C19-D788-C60A671BCA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838" y="2893816"/>
              <a:ext cx="2181818" cy="1440000"/>
            </a:xfrm>
            <a:prstGeom prst="rect">
              <a:avLst/>
            </a:prstGeom>
          </p:spPr>
        </p:pic>
        <p:sp>
          <p:nvSpPr>
            <p:cNvPr id="32" name="TextBox 31">
              <a:extLst>
                <a:ext uri="{FF2B5EF4-FFF2-40B4-BE49-F238E27FC236}">
                  <a16:creationId xmlns:a16="http://schemas.microsoft.com/office/drawing/2014/main" id="{5E1E4278-468C-C375-083A-E561855E1044}"/>
                </a:ext>
              </a:extLst>
            </p:cNvPr>
            <p:cNvSpPr txBox="1"/>
            <p:nvPr/>
          </p:nvSpPr>
          <p:spPr>
            <a:xfrm>
              <a:off x="3258838" y="4335164"/>
              <a:ext cx="1541762"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Timber being shipped</a:t>
              </a:r>
            </a:p>
          </p:txBody>
        </p:sp>
      </p:grpSp>
      <p:grpSp>
        <p:nvGrpSpPr>
          <p:cNvPr id="41" name="Group 40">
            <a:extLst>
              <a:ext uri="{FF2B5EF4-FFF2-40B4-BE49-F238E27FC236}">
                <a16:creationId xmlns:a16="http://schemas.microsoft.com/office/drawing/2014/main" id="{2ACD25D3-2F8A-4F6B-09C6-52F83CED1E39}"/>
              </a:ext>
            </a:extLst>
          </p:cNvPr>
          <p:cNvGrpSpPr/>
          <p:nvPr/>
        </p:nvGrpSpPr>
        <p:grpSpPr>
          <a:xfrm>
            <a:off x="6051569" y="3004728"/>
            <a:ext cx="2545080" cy="1564459"/>
            <a:chOff x="5468668" y="2893816"/>
            <a:chExt cx="2545080" cy="1564459"/>
          </a:xfrm>
        </p:grpSpPr>
        <p:pic>
          <p:nvPicPr>
            <p:cNvPr id="28" name="Picture 27" descr="A picture containing grass, sky, outdoor, nature&#10;&#10;Description automatically generated">
              <a:extLst>
                <a:ext uri="{FF2B5EF4-FFF2-40B4-BE49-F238E27FC236}">
                  <a16:creationId xmlns:a16="http://schemas.microsoft.com/office/drawing/2014/main" id="{92C1303C-F74C-4BB7-4A3F-1DCE228F3E92}"/>
                </a:ext>
              </a:extLst>
            </p:cNvPr>
            <p:cNvPicPr>
              <a:picLocks noChangeAspect="1"/>
            </p:cNvPicPr>
            <p:nvPr/>
          </p:nvPicPr>
          <p:blipFill rotWithShape="1">
            <a:blip r:embed="rId8">
              <a:extLst>
                <a:ext uri="{28A0092B-C50C-407E-A947-70E740481C1C}">
                  <a14:useLocalDpi xmlns:a14="http://schemas.microsoft.com/office/drawing/2010/main" val="0"/>
                </a:ext>
              </a:extLst>
            </a:blip>
            <a:srcRect l="721"/>
            <a:stretch/>
          </p:blipFill>
          <p:spPr>
            <a:xfrm>
              <a:off x="5468668" y="2893816"/>
              <a:ext cx="2545080" cy="1440000"/>
            </a:xfrm>
            <a:prstGeom prst="rect">
              <a:avLst/>
            </a:prstGeom>
          </p:spPr>
        </p:pic>
        <p:sp>
          <p:nvSpPr>
            <p:cNvPr id="33" name="TextBox 32">
              <a:extLst>
                <a:ext uri="{FF2B5EF4-FFF2-40B4-BE49-F238E27FC236}">
                  <a16:creationId xmlns:a16="http://schemas.microsoft.com/office/drawing/2014/main" id="{E8594A60-D883-1E5A-0BB6-3E3202250F7C}"/>
                </a:ext>
              </a:extLst>
            </p:cNvPr>
            <p:cNvSpPr txBox="1"/>
            <p:nvPr/>
          </p:nvSpPr>
          <p:spPr>
            <a:xfrm>
              <a:off x="5468668" y="4335164"/>
              <a:ext cx="1541762" cy="123111"/>
            </a:xfrm>
            <a:prstGeom prst="rect">
              <a:avLst/>
            </a:prstGeom>
            <a:noFill/>
          </p:spPr>
          <p:txBody>
            <a:bodyPr wrap="square" lIns="0" tIns="0" rIns="0" bIns="0" rtlCol="0" anchor="b">
              <a:spAutoFit/>
            </a:bodyPr>
            <a:lstStyle/>
            <a:p>
              <a:pPr algn="l"/>
              <a:r>
                <a:rPr lang="en-IE" sz="800" dirty="0" err="1">
                  <a:solidFill>
                    <a:schemeClr val="tx2">
                      <a:lumMod val="60000"/>
                      <a:lumOff val="40000"/>
                    </a:schemeClr>
                  </a:solidFill>
                  <a:latin typeface="+mn-lt"/>
                </a:rPr>
                <a:t>Garzweiler</a:t>
              </a:r>
              <a:r>
                <a:rPr lang="en-IE" sz="800" dirty="0">
                  <a:solidFill>
                    <a:schemeClr val="tx2">
                      <a:lumMod val="60000"/>
                      <a:lumOff val="40000"/>
                    </a:schemeClr>
                  </a:solidFill>
                  <a:latin typeface="+mn-lt"/>
                </a:rPr>
                <a:t> lignite mine</a:t>
              </a:r>
            </a:p>
          </p:txBody>
        </p:sp>
      </p:grpSp>
      <p:grpSp>
        <p:nvGrpSpPr>
          <p:cNvPr id="38" name="Group 37">
            <a:extLst>
              <a:ext uri="{FF2B5EF4-FFF2-40B4-BE49-F238E27FC236}">
                <a16:creationId xmlns:a16="http://schemas.microsoft.com/office/drawing/2014/main" id="{5027B021-54AA-0419-52B8-0CE9C8B21109}"/>
              </a:ext>
            </a:extLst>
          </p:cNvPr>
          <p:cNvGrpSpPr/>
          <p:nvPr/>
        </p:nvGrpSpPr>
        <p:grpSpPr>
          <a:xfrm>
            <a:off x="9034015" y="3004728"/>
            <a:ext cx="2700000" cy="1564459"/>
            <a:chOff x="8536249" y="2893816"/>
            <a:chExt cx="2700000" cy="1564459"/>
          </a:xfrm>
        </p:grpSpPr>
        <p:pic>
          <p:nvPicPr>
            <p:cNvPr id="30" name="Picture 29" descr="A picture containing sky, outdoor&#10;&#10;Description automatically generated">
              <a:extLst>
                <a:ext uri="{FF2B5EF4-FFF2-40B4-BE49-F238E27FC236}">
                  <a16:creationId xmlns:a16="http://schemas.microsoft.com/office/drawing/2014/main" id="{484BC911-BADD-C13C-2148-6606458245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6249" y="2893816"/>
              <a:ext cx="2700000" cy="1440000"/>
            </a:xfrm>
            <a:prstGeom prst="rect">
              <a:avLst/>
            </a:prstGeom>
          </p:spPr>
        </p:pic>
        <p:sp>
          <p:nvSpPr>
            <p:cNvPr id="34" name="TextBox 33">
              <a:extLst>
                <a:ext uri="{FF2B5EF4-FFF2-40B4-BE49-F238E27FC236}">
                  <a16:creationId xmlns:a16="http://schemas.microsoft.com/office/drawing/2014/main" id="{8274EE66-6728-F80E-D6FC-5FC480D8DC63}"/>
                </a:ext>
              </a:extLst>
            </p:cNvPr>
            <p:cNvSpPr txBox="1"/>
            <p:nvPr/>
          </p:nvSpPr>
          <p:spPr>
            <a:xfrm>
              <a:off x="8536249" y="4335164"/>
              <a:ext cx="2415576"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Shipping relies almost entirely on fossil fuels</a:t>
              </a:r>
            </a:p>
          </p:txBody>
        </p:sp>
      </p:grpSp>
      <p:grpSp>
        <p:nvGrpSpPr>
          <p:cNvPr id="50" name="Group 49">
            <a:extLst>
              <a:ext uri="{FF2B5EF4-FFF2-40B4-BE49-F238E27FC236}">
                <a16:creationId xmlns:a16="http://schemas.microsoft.com/office/drawing/2014/main" id="{522933D4-F7C1-173B-C910-DF15BBB1B051}"/>
              </a:ext>
            </a:extLst>
          </p:cNvPr>
          <p:cNvGrpSpPr/>
          <p:nvPr/>
        </p:nvGrpSpPr>
        <p:grpSpPr>
          <a:xfrm>
            <a:off x="480000" y="4847296"/>
            <a:ext cx="2560000" cy="1561926"/>
            <a:chOff x="480000" y="4620663"/>
            <a:chExt cx="2560000" cy="1561926"/>
          </a:xfrm>
        </p:grpSpPr>
        <p:pic>
          <p:nvPicPr>
            <p:cNvPr id="36" name="Picture 35" descr="A large group of cars in a traffic jam&#10;&#10;Description automatically generated with low confidence">
              <a:extLst>
                <a:ext uri="{FF2B5EF4-FFF2-40B4-BE49-F238E27FC236}">
                  <a16:creationId xmlns:a16="http://schemas.microsoft.com/office/drawing/2014/main" id="{993A4A92-8CBB-9F39-29D0-4719ADCBB2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000" y="4620663"/>
              <a:ext cx="2560000" cy="1440000"/>
            </a:xfrm>
            <a:prstGeom prst="rect">
              <a:avLst/>
            </a:prstGeom>
          </p:spPr>
        </p:pic>
        <p:sp>
          <p:nvSpPr>
            <p:cNvPr id="37" name="TextBox 36">
              <a:extLst>
                <a:ext uri="{FF2B5EF4-FFF2-40B4-BE49-F238E27FC236}">
                  <a16:creationId xmlns:a16="http://schemas.microsoft.com/office/drawing/2014/main" id="{1E9F3E63-217C-649D-604C-97E72DC87C93}"/>
                </a:ext>
              </a:extLst>
            </p:cNvPr>
            <p:cNvSpPr txBox="1"/>
            <p:nvPr/>
          </p:nvSpPr>
          <p:spPr>
            <a:xfrm>
              <a:off x="480000" y="6059478"/>
              <a:ext cx="2545080"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Traffic jam</a:t>
              </a:r>
            </a:p>
          </p:txBody>
        </p:sp>
      </p:grpSp>
      <p:grpSp>
        <p:nvGrpSpPr>
          <p:cNvPr id="45" name="Group 44">
            <a:extLst>
              <a:ext uri="{FF2B5EF4-FFF2-40B4-BE49-F238E27FC236}">
                <a16:creationId xmlns:a16="http://schemas.microsoft.com/office/drawing/2014/main" id="{CA461DC6-1B98-EEDC-0145-CDEA20482B73}"/>
              </a:ext>
            </a:extLst>
          </p:cNvPr>
          <p:cNvGrpSpPr/>
          <p:nvPr/>
        </p:nvGrpSpPr>
        <p:grpSpPr>
          <a:xfrm>
            <a:off x="4804998" y="1171993"/>
            <a:ext cx="1920000" cy="1562330"/>
            <a:chOff x="3414982" y="4618142"/>
            <a:chExt cx="1920000" cy="1562330"/>
          </a:xfrm>
        </p:grpSpPr>
        <p:pic>
          <p:nvPicPr>
            <p:cNvPr id="43" name="Picture 42" descr="A picture containing indoor, metal&#10;&#10;Description automatically generated">
              <a:extLst>
                <a:ext uri="{FF2B5EF4-FFF2-40B4-BE49-F238E27FC236}">
                  <a16:creationId xmlns:a16="http://schemas.microsoft.com/office/drawing/2014/main" id="{9F3554FA-C58B-3462-4D70-0023958F13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4982" y="4618142"/>
              <a:ext cx="1920000" cy="1440000"/>
            </a:xfrm>
            <a:prstGeom prst="rect">
              <a:avLst/>
            </a:prstGeom>
          </p:spPr>
        </p:pic>
        <p:sp>
          <p:nvSpPr>
            <p:cNvPr id="44" name="TextBox 43">
              <a:extLst>
                <a:ext uri="{FF2B5EF4-FFF2-40B4-BE49-F238E27FC236}">
                  <a16:creationId xmlns:a16="http://schemas.microsoft.com/office/drawing/2014/main" id="{BA73AC96-60BD-37B3-FEF8-A69D849DE6FF}"/>
                </a:ext>
              </a:extLst>
            </p:cNvPr>
            <p:cNvSpPr txBox="1"/>
            <p:nvPr/>
          </p:nvSpPr>
          <p:spPr>
            <a:xfrm>
              <a:off x="3414982" y="6057361"/>
              <a:ext cx="1541762"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A plant-based milk factory</a:t>
              </a:r>
            </a:p>
          </p:txBody>
        </p:sp>
      </p:grpSp>
      <p:grpSp>
        <p:nvGrpSpPr>
          <p:cNvPr id="49" name="Group 48">
            <a:extLst>
              <a:ext uri="{FF2B5EF4-FFF2-40B4-BE49-F238E27FC236}">
                <a16:creationId xmlns:a16="http://schemas.microsoft.com/office/drawing/2014/main" id="{28F3B872-0367-C9FD-19D2-D99759E281F6}"/>
              </a:ext>
            </a:extLst>
          </p:cNvPr>
          <p:cNvGrpSpPr/>
          <p:nvPr/>
        </p:nvGrpSpPr>
        <p:grpSpPr>
          <a:xfrm>
            <a:off x="6291008" y="4847296"/>
            <a:ext cx="2307076" cy="1562329"/>
            <a:chOff x="5596800" y="4618142"/>
            <a:chExt cx="2307076" cy="1562329"/>
          </a:xfrm>
        </p:grpSpPr>
        <p:pic>
          <p:nvPicPr>
            <p:cNvPr id="47" name="Picture 46" descr="A picture containing building, factory&#10;&#10;Description automatically generated">
              <a:extLst>
                <a:ext uri="{FF2B5EF4-FFF2-40B4-BE49-F238E27FC236}">
                  <a16:creationId xmlns:a16="http://schemas.microsoft.com/office/drawing/2014/main" id="{FE4FE7E7-03FD-A292-62D4-7AD75C201A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96800" y="4618142"/>
              <a:ext cx="2307076" cy="1440000"/>
            </a:xfrm>
            <a:prstGeom prst="rect">
              <a:avLst/>
            </a:prstGeom>
          </p:spPr>
        </p:pic>
        <p:sp>
          <p:nvSpPr>
            <p:cNvPr id="48" name="TextBox 47">
              <a:extLst>
                <a:ext uri="{FF2B5EF4-FFF2-40B4-BE49-F238E27FC236}">
                  <a16:creationId xmlns:a16="http://schemas.microsoft.com/office/drawing/2014/main" id="{6A2361D0-C373-0C99-982F-44BF48FD613A}"/>
                </a:ext>
              </a:extLst>
            </p:cNvPr>
            <p:cNvSpPr txBox="1"/>
            <p:nvPr/>
          </p:nvSpPr>
          <p:spPr>
            <a:xfrm>
              <a:off x="5596800" y="6057360"/>
              <a:ext cx="1541762"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Textile factory in Bangladesh</a:t>
              </a:r>
            </a:p>
          </p:txBody>
        </p:sp>
      </p:grpSp>
      <p:grpSp>
        <p:nvGrpSpPr>
          <p:cNvPr id="55" name="Group 54">
            <a:extLst>
              <a:ext uri="{FF2B5EF4-FFF2-40B4-BE49-F238E27FC236}">
                <a16:creationId xmlns:a16="http://schemas.microsoft.com/office/drawing/2014/main" id="{D6E76435-52BA-112A-5846-8A19BE874802}"/>
              </a:ext>
            </a:extLst>
          </p:cNvPr>
          <p:cNvGrpSpPr/>
          <p:nvPr/>
        </p:nvGrpSpPr>
        <p:grpSpPr>
          <a:xfrm>
            <a:off x="2577849" y="1168936"/>
            <a:ext cx="1920000" cy="1562328"/>
            <a:chOff x="8165694" y="4618142"/>
            <a:chExt cx="1920000" cy="1562328"/>
          </a:xfrm>
        </p:grpSpPr>
        <p:pic>
          <p:nvPicPr>
            <p:cNvPr id="52" name="Picture 51" descr="A picture containing wall, indoor, white, furniture&#10;&#10;Description automatically generated">
              <a:extLst>
                <a:ext uri="{FF2B5EF4-FFF2-40B4-BE49-F238E27FC236}">
                  <a16:creationId xmlns:a16="http://schemas.microsoft.com/office/drawing/2014/main" id="{12651FD6-A3F9-DF74-7B1E-CBB443E06B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5694" y="4618142"/>
              <a:ext cx="1920000" cy="1440000"/>
            </a:xfrm>
            <a:prstGeom prst="rect">
              <a:avLst/>
            </a:prstGeom>
          </p:spPr>
        </p:pic>
        <p:sp>
          <p:nvSpPr>
            <p:cNvPr id="54" name="TextBox 53">
              <a:extLst>
                <a:ext uri="{FF2B5EF4-FFF2-40B4-BE49-F238E27FC236}">
                  <a16:creationId xmlns:a16="http://schemas.microsoft.com/office/drawing/2014/main" id="{40A25347-B687-FEDC-063B-57E37B6C4171}"/>
                </a:ext>
              </a:extLst>
            </p:cNvPr>
            <p:cNvSpPr txBox="1"/>
            <p:nvPr/>
          </p:nvSpPr>
          <p:spPr>
            <a:xfrm>
              <a:off x="8165694" y="6057359"/>
              <a:ext cx="1541762"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A gas boiler</a:t>
              </a:r>
            </a:p>
          </p:txBody>
        </p:sp>
      </p:grpSp>
      <p:grpSp>
        <p:nvGrpSpPr>
          <p:cNvPr id="59" name="Group 58">
            <a:extLst>
              <a:ext uri="{FF2B5EF4-FFF2-40B4-BE49-F238E27FC236}">
                <a16:creationId xmlns:a16="http://schemas.microsoft.com/office/drawing/2014/main" id="{5FC36245-4A94-960C-2C6B-66DAC9478E3A}"/>
              </a:ext>
            </a:extLst>
          </p:cNvPr>
          <p:cNvGrpSpPr/>
          <p:nvPr/>
        </p:nvGrpSpPr>
        <p:grpSpPr>
          <a:xfrm>
            <a:off x="3480300" y="4847296"/>
            <a:ext cx="2332308" cy="1562518"/>
            <a:chOff x="-653277" y="1869779"/>
            <a:chExt cx="2332308" cy="1562518"/>
          </a:xfrm>
        </p:grpSpPr>
        <p:pic>
          <p:nvPicPr>
            <p:cNvPr id="57" name="Picture 56" descr="A picture containing factory, building, outdoor, old&#10;&#10;Description automatically generated">
              <a:extLst>
                <a:ext uri="{FF2B5EF4-FFF2-40B4-BE49-F238E27FC236}">
                  <a16:creationId xmlns:a16="http://schemas.microsoft.com/office/drawing/2014/main" id="{7E816947-B350-12BC-CF36-381307725A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3277" y="1869779"/>
              <a:ext cx="2332308" cy="1440000"/>
            </a:xfrm>
            <a:prstGeom prst="rect">
              <a:avLst/>
            </a:prstGeom>
          </p:spPr>
        </p:pic>
        <p:sp>
          <p:nvSpPr>
            <p:cNvPr id="58" name="TextBox 57">
              <a:extLst>
                <a:ext uri="{FF2B5EF4-FFF2-40B4-BE49-F238E27FC236}">
                  <a16:creationId xmlns:a16="http://schemas.microsoft.com/office/drawing/2014/main" id="{122CC398-D7E0-EC06-600E-FD2681994C52}"/>
                </a:ext>
              </a:extLst>
            </p:cNvPr>
            <p:cNvSpPr txBox="1"/>
            <p:nvPr/>
          </p:nvSpPr>
          <p:spPr>
            <a:xfrm>
              <a:off x="-653277" y="3309186"/>
              <a:ext cx="1995418" cy="123111"/>
            </a:xfrm>
            <a:prstGeom prst="rect">
              <a:avLst/>
            </a:prstGeom>
            <a:noFill/>
          </p:spPr>
          <p:txBody>
            <a:bodyPr wrap="square" lIns="0" tIns="0" rIns="0" bIns="0" rtlCol="0" anchor="b">
              <a:spAutoFit/>
            </a:bodyPr>
            <a:lstStyle/>
            <a:p>
              <a:pPr algn="l"/>
              <a:r>
                <a:rPr lang="en-IE" sz="800" dirty="0">
                  <a:solidFill>
                    <a:schemeClr val="tx2">
                      <a:lumMod val="60000"/>
                      <a:lumOff val="40000"/>
                    </a:schemeClr>
                  </a:solidFill>
                  <a:latin typeface="+mn-lt"/>
                </a:rPr>
                <a:t>Plastics refinery in Finland</a:t>
              </a:r>
            </a:p>
          </p:txBody>
        </p:sp>
      </p:grpSp>
    </p:spTree>
    <p:extLst>
      <p:ext uri="{BB962C8B-B14F-4D97-AF65-F5344CB8AC3E}">
        <p14:creationId xmlns:p14="http://schemas.microsoft.com/office/powerpoint/2010/main" val="169554476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226D527-DD05-C3D7-30F9-B32347C9DEAD}"/>
              </a:ext>
            </a:extLst>
          </p:cNvPr>
          <p:cNvSpPr>
            <a:spLocks noGrp="1"/>
          </p:cNvSpPr>
          <p:nvPr>
            <p:ph type="ctrTitle"/>
          </p:nvPr>
        </p:nvSpPr>
        <p:spPr/>
        <p:txBody>
          <a:bodyPr/>
          <a:lstStyle/>
          <a:p>
            <a:r>
              <a:rPr lang="en-IE" dirty="0"/>
              <a:t>Le constat</a:t>
            </a:r>
          </a:p>
        </p:txBody>
      </p:sp>
      <p:sp>
        <p:nvSpPr>
          <p:cNvPr id="13" name="Subtitle 12">
            <a:extLst>
              <a:ext uri="{FF2B5EF4-FFF2-40B4-BE49-F238E27FC236}">
                <a16:creationId xmlns:a16="http://schemas.microsoft.com/office/drawing/2014/main" id="{E7F9E1B9-3629-ACF2-3069-47F70B5CE1BA}"/>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372522453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6ABB-5E88-0603-0F5E-9C5DEC508DBA}"/>
              </a:ext>
            </a:extLst>
          </p:cNvPr>
          <p:cNvSpPr>
            <a:spLocks noGrp="1"/>
          </p:cNvSpPr>
          <p:nvPr>
            <p:ph type="title"/>
          </p:nvPr>
        </p:nvSpPr>
        <p:spPr/>
        <p:txBody>
          <a:bodyPr/>
          <a:lstStyle/>
          <a:p>
            <a:r>
              <a:rPr lang="en-IE" dirty="0" err="1"/>
              <a:t>L’énergie</a:t>
            </a:r>
            <a:endParaRPr lang="en-IE" dirty="0"/>
          </a:p>
        </p:txBody>
      </p:sp>
      <p:sp>
        <p:nvSpPr>
          <p:cNvPr id="4" name="Content Placeholder 3">
            <a:extLst>
              <a:ext uri="{FF2B5EF4-FFF2-40B4-BE49-F238E27FC236}">
                <a16:creationId xmlns:a16="http://schemas.microsoft.com/office/drawing/2014/main" id="{75B0BE45-5918-70C3-58CF-2A305689135D}"/>
              </a:ext>
            </a:extLst>
          </p:cNvPr>
          <p:cNvSpPr>
            <a:spLocks noGrp="1"/>
          </p:cNvSpPr>
          <p:nvPr>
            <p:ph sz="quarter" idx="15"/>
          </p:nvPr>
        </p:nvSpPr>
        <p:spPr>
          <a:xfrm>
            <a:off x="480000" y="1881188"/>
            <a:ext cx="2665061" cy="4032333"/>
          </a:xfrm>
        </p:spPr>
        <p:txBody>
          <a:bodyPr/>
          <a:lstStyle/>
          <a:p>
            <a:pPr marL="0" lvl="1" indent="0">
              <a:buNone/>
            </a:pPr>
            <a:r>
              <a:rPr lang="fr-FR" dirty="0"/>
              <a:t>La quasi-totalité de l’énergie au Luxembourg est importée (93%)</a:t>
            </a:r>
          </a:p>
          <a:p>
            <a:pPr marL="0" lvl="1" indent="0">
              <a:buNone/>
            </a:pPr>
            <a:r>
              <a:rPr lang="fr-FR" dirty="0"/>
              <a:t>
Principalement du </a:t>
            </a:r>
            <a:r>
              <a:rPr lang="fr-FR" b="1" dirty="0">
                <a:solidFill>
                  <a:srgbClr val="14375A"/>
                </a:solidFill>
              </a:rPr>
              <a:t>pétrole</a:t>
            </a:r>
            <a:r>
              <a:rPr lang="fr-FR" dirty="0"/>
              <a:t>, puis du </a:t>
            </a:r>
            <a:r>
              <a:rPr lang="fr-FR" b="1" dirty="0">
                <a:solidFill>
                  <a:srgbClr val="FAA519"/>
                </a:solidFill>
              </a:rPr>
              <a:t>gaz</a:t>
            </a:r>
            <a:r>
              <a:rPr lang="fr-FR" dirty="0"/>
              <a:t> et de l’</a:t>
            </a:r>
            <a:r>
              <a:rPr lang="fr-FR" b="1" dirty="0">
                <a:solidFill>
                  <a:srgbClr val="D73C41"/>
                </a:solidFill>
              </a:rPr>
              <a:t>électricité</a:t>
            </a:r>
          </a:p>
          <a:p>
            <a:pPr marL="0" lvl="1" indent="0">
              <a:buNone/>
            </a:pPr>
            <a:r>
              <a:rPr lang="fr-FR" dirty="0"/>
              <a:t>
La quasi-totalité des 7% produits localement est renouvelable</a:t>
            </a:r>
            <a:endParaRPr lang="en-IE" dirty="0"/>
          </a:p>
        </p:txBody>
      </p:sp>
      <p:pic>
        <p:nvPicPr>
          <p:cNvPr id="6" name="Picture 5">
            <a:extLst>
              <a:ext uri="{FF2B5EF4-FFF2-40B4-BE49-F238E27FC236}">
                <a16:creationId xmlns:a16="http://schemas.microsoft.com/office/drawing/2014/main" id="{B9ABA07B-81CC-7C13-AEEC-E006B620CE50}"/>
              </a:ext>
            </a:extLst>
          </p:cNvPr>
          <p:cNvPicPr>
            <a:picLocks noChangeAspect="1"/>
          </p:cNvPicPr>
          <p:nvPr/>
        </p:nvPicPr>
        <p:blipFill rotWithShape="1">
          <a:blip r:embed="rId2"/>
          <a:srcRect l="1208"/>
          <a:stretch/>
        </p:blipFill>
        <p:spPr>
          <a:xfrm>
            <a:off x="3145062" y="1137185"/>
            <a:ext cx="9046938" cy="4848520"/>
          </a:xfrm>
          <a:prstGeom prst="rect">
            <a:avLst/>
          </a:prstGeom>
        </p:spPr>
      </p:pic>
      <p:grpSp>
        <p:nvGrpSpPr>
          <p:cNvPr id="29" name="Group 28">
            <a:extLst>
              <a:ext uri="{FF2B5EF4-FFF2-40B4-BE49-F238E27FC236}">
                <a16:creationId xmlns:a16="http://schemas.microsoft.com/office/drawing/2014/main" id="{75ACF52A-E52F-821C-D50F-A5D694D6123E}"/>
              </a:ext>
            </a:extLst>
          </p:cNvPr>
          <p:cNvGrpSpPr/>
          <p:nvPr/>
        </p:nvGrpSpPr>
        <p:grpSpPr>
          <a:xfrm>
            <a:off x="2338151" y="190339"/>
            <a:ext cx="3867822" cy="1257824"/>
            <a:chOff x="2338151" y="190339"/>
            <a:chExt cx="3867822" cy="1257824"/>
          </a:xfrm>
        </p:grpSpPr>
        <p:cxnSp>
          <p:nvCxnSpPr>
            <p:cNvPr id="12" name="Straight Arrow Connector 11">
              <a:extLst>
                <a:ext uri="{FF2B5EF4-FFF2-40B4-BE49-F238E27FC236}">
                  <a16:creationId xmlns:a16="http://schemas.microsoft.com/office/drawing/2014/main" id="{375DF902-BBCA-863A-303C-0DAA7C163B11}"/>
                </a:ext>
              </a:extLst>
            </p:cNvPr>
            <p:cNvCxnSpPr>
              <a:cxnSpLocks/>
            </p:cNvCxnSpPr>
            <p:nvPr/>
          </p:nvCxnSpPr>
          <p:spPr>
            <a:xfrm>
              <a:off x="3357563" y="910339"/>
              <a:ext cx="409575" cy="537824"/>
            </a:xfrm>
            <a:prstGeom prst="straightConnector1">
              <a:avLst/>
            </a:prstGeom>
            <a:ln w="28575">
              <a:solidFill>
                <a:srgbClr val="D73C4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90AABB8-F74E-8CCD-A4B6-421FEC7D1EBD}"/>
                </a:ext>
              </a:extLst>
            </p:cNvPr>
            <p:cNvCxnSpPr>
              <a:cxnSpLocks/>
            </p:cNvCxnSpPr>
            <p:nvPr/>
          </p:nvCxnSpPr>
          <p:spPr>
            <a:xfrm>
              <a:off x="3963372" y="897999"/>
              <a:ext cx="0" cy="550164"/>
            </a:xfrm>
            <a:prstGeom prst="straightConnector1">
              <a:avLst/>
            </a:prstGeom>
            <a:ln w="28575">
              <a:solidFill>
                <a:srgbClr val="FAA519"/>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plate, indoor, eaten&#10;&#10;Description automatically generated">
              <a:extLst>
                <a:ext uri="{FF2B5EF4-FFF2-40B4-BE49-F238E27FC236}">
                  <a16:creationId xmlns:a16="http://schemas.microsoft.com/office/drawing/2014/main" id="{236AD43E-6C63-35D7-5E84-0BD8795F5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5973" y="190339"/>
              <a:ext cx="1440000" cy="720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71D9A8A3-0359-8BA2-9117-439180C0DF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062" y="190339"/>
              <a:ext cx="1080422" cy="720000"/>
            </a:xfrm>
            <a:prstGeom prst="rect">
              <a:avLst/>
            </a:prstGeom>
          </p:spPr>
        </p:pic>
        <p:pic>
          <p:nvPicPr>
            <p:cNvPr id="10" name="Picture 9" descr="A picture containing sky, outdoor, transport, crane&#10;&#10;Description automatically generated">
              <a:extLst>
                <a:ext uri="{FF2B5EF4-FFF2-40B4-BE49-F238E27FC236}">
                  <a16:creationId xmlns:a16="http://schemas.microsoft.com/office/drawing/2014/main" id="{E76202D9-196F-24B3-BCE0-576FDC076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8151" y="190339"/>
              <a:ext cx="1080422" cy="720000"/>
            </a:xfrm>
            <a:prstGeom prst="rect">
              <a:avLst/>
            </a:prstGeom>
          </p:spPr>
        </p:pic>
        <p:cxnSp>
          <p:nvCxnSpPr>
            <p:cNvPr id="18" name="Straight Arrow Connector 17">
              <a:extLst>
                <a:ext uri="{FF2B5EF4-FFF2-40B4-BE49-F238E27FC236}">
                  <a16:creationId xmlns:a16="http://schemas.microsoft.com/office/drawing/2014/main" id="{9825FE80-4E31-FE71-7E35-546D5CF30370}"/>
                </a:ext>
              </a:extLst>
            </p:cNvPr>
            <p:cNvCxnSpPr>
              <a:cxnSpLocks/>
            </p:cNvCxnSpPr>
            <p:nvPr/>
          </p:nvCxnSpPr>
          <p:spPr>
            <a:xfrm flipH="1">
              <a:off x="4405676" y="910339"/>
              <a:ext cx="690199" cy="537824"/>
            </a:xfrm>
            <a:prstGeom prst="straightConnector1">
              <a:avLst/>
            </a:prstGeom>
            <a:ln w="28575">
              <a:solidFill>
                <a:srgbClr val="14375A"/>
              </a:solidFill>
              <a:tailEnd type="triangle"/>
            </a:ln>
          </p:spPr>
          <p:style>
            <a:lnRef idx="1">
              <a:schemeClr val="accent1"/>
            </a:lnRef>
            <a:fillRef idx="0">
              <a:schemeClr val="accent1"/>
            </a:fillRef>
            <a:effectRef idx="0">
              <a:schemeClr val="accent1"/>
            </a:effectRef>
            <a:fontRef idx="minor">
              <a:schemeClr val="tx1"/>
            </a:fontRef>
          </p:style>
        </p:cxnSp>
      </p:grpSp>
      <p:pic>
        <p:nvPicPr>
          <p:cNvPr id="26" name="Picture 25" descr="Chart, bar chart, waterfall chart&#10;&#10;Description automatically generated">
            <a:extLst>
              <a:ext uri="{FF2B5EF4-FFF2-40B4-BE49-F238E27FC236}">
                <a16:creationId xmlns:a16="http://schemas.microsoft.com/office/drawing/2014/main" id="{703D638B-35F6-406C-34C7-3378057200F0}"/>
              </a:ext>
            </a:extLst>
          </p:cNvPr>
          <p:cNvPicPr>
            <a:picLocks noChangeAspect="1"/>
          </p:cNvPicPr>
          <p:nvPr/>
        </p:nvPicPr>
        <p:blipFill rotWithShape="1">
          <a:blip r:embed="rId6">
            <a:extLst>
              <a:ext uri="{28A0092B-C50C-407E-A947-70E740481C1C}">
                <a14:useLocalDpi xmlns:a14="http://schemas.microsoft.com/office/drawing/2010/main" val="0"/>
              </a:ext>
            </a:extLst>
          </a:blip>
          <a:srcRect b="-39416"/>
          <a:stretch/>
        </p:blipFill>
        <p:spPr>
          <a:xfrm>
            <a:off x="7067324" y="794808"/>
            <a:ext cx="5124676" cy="6243496"/>
          </a:xfrm>
          <a:prstGeom prst="rect">
            <a:avLst/>
          </a:prstGeom>
          <a:solidFill>
            <a:schemeClr val="bg1"/>
          </a:solidFill>
        </p:spPr>
      </p:pic>
      <p:sp>
        <p:nvSpPr>
          <p:cNvPr id="28" name="TextBox 27">
            <a:extLst>
              <a:ext uri="{FF2B5EF4-FFF2-40B4-BE49-F238E27FC236}">
                <a16:creationId xmlns:a16="http://schemas.microsoft.com/office/drawing/2014/main" id="{7398E781-7505-CC31-BD65-47E550F01B29}"/>
              </a:ext>
            </a:extLst>
          </p:cNvPr>
          <p:cNvSpPr txBox="1"/>
          <p:nvPr/>
        </p:nvSpPr>
        <p:spPr>
          <a:xfrm>
            <a:off x="0" y="6432421"/>
            <a:ext cx="6974681" cy="415498"/>
          </a:xfrm>
          <a:prstGeom prst="rect">
            <a:avLst/>
          </a:prstGeom>
          <a:noFill/>
        </p:spPr>
        <p:txBody>
          <a:bodyPr wrap="square">
            <a:spAutoFit/>
          </a:bodyPr>
          <a:lstStyle/>
          <a:p>
            <a:r>
              <a:rPr lang="en-IE" sz="1050" dirty="0">
                <a:hlinkClick r:id="rId7"/>
              </a:rPr>
              <a:t>https://ec.europa.eu/eurostat/cache/sankey/energy/sankey.html?geos=LU&amp;year=2020&amp;unit=GJ&amp;fuels=TOTAL&amp;highlight=_&amp;nodeDisagg=0101000000000&amp;flowDisagg=true&amp;translateX=0&amp;translateY=0&amp;scale=1&amp;language=EN</a:t>
            </a:r>
            <a:r>
              <a:rPr lang="en-IE" sz="1050" dirty="0"/>
              <a:t> </a:t>
            </a:r>
          </a:p>
        </p:txBody>
      </p:sp>
      <p:grpSp>
        <p:nvGrpSpPr>
          <p:cNvPr id="39" name="Group 38">
            <a:extLst>
              <a:ext uri="{FF2B5EF4-FFF2-40B4-BE49-F238E27FC236}">
                <a16:creationId xmlns:a16="http://schemas.microsoft.com/office/drawing/2014/main" id="{82AF2157-6484-B6E8-88F1-D1488C12E384}"/>
              </a:ext>
            </a:extLst>
          </p:cNvPr>
          <p:cNvGrpSpPr/>
          <p:nvPr/>
        </p:nvGrpSpPr>
        <p:grpSpPr>
          <a:xfrm>
            <a:off x="7072993" y="2898987"/>
            <a:ext cx="2016821" cy="1889760"/>
            <a:chOff x="7072993" y="2898987"/>
            <a:chExt cx="2016821" cy="1889760"/>
          </a:xfrm>
        </p:grpSpPr>
        <p:sp>
          <p:nvSpPr>
            <p:cNvPr id="33" name="Arrow: Right 32">
              <a:extLst>
                <a:ext uri="{FF2B5EF4-FFF2-40B4-BE49-F238E27FC236}">
                  <a16:creationId xmlns:a16="http://schemas.microsoft.com/office/drawing/2014/main" id="{84DC8372-3EB2-C242-4FA2-E9A1704E503D}"/>
                </a:ext>
              </a:extLst>
            </p:cNvPr>
            <p:cNvSpPr/>
            <p:nvPr/>
          </p:nvSpPr>
          <p:spPr>
            <a:xfrm>
              <a:off x="7072993" y="3326607"/>
              <a:ext cx="797620" cy="174840"/>
            </a:xfrm>
            <a:prstGeom prst="rightArrow">
              <a:avLst/>
            </a:prstGeom>
            <a:solidFill>
              <a:srgbClr val="D73C4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5" name="Rectangle 34">
              <a:extLst>
                <a:ext uri="{FF2B5EF4-FFF2-40B4-BE49-F238E27FC236}">
                  <a16:creationId xmlns:a16="http://schemas.microsoft.com/office/drawing/2014/main" id="{1C322A8C-EA93-63B1-70ED-8430BD1E8ACE}"/>
                </a:ext>
              </a:extLst>
            </p:cNvPr>
            <p:cNvSpPr/>
            <p:nvPr/>
          </p:nvSpPr>
          <p:spPr>
            <a:xfrm>
              <a:off x="7870614" y="2898987"/>
              <a:ext cx="1219200" cy="1889760"/>
            </a:xfrm>
            <a:prstGeom prst="rect">
              <a:avLst/>
            </a:prstGeom>
            <a:noFill/>
            <a:ln>
              <a:solidFill>
                <a:srgbClr val="D73C41"/>
              </a:solidFill>
            </a:ln>
          </p:spPr>
          <p:style>
            <a:lnRef idx="2">
              <a:schemeClr val="accent6"/>
            </a:lnRef>
            <a:fillRef idx="1">
              <a:schemeClr val="lt1"/>
            </a:fillRef>
            <a:effectRef idx="0">
              <a:schemeClr val="accent6"/>
            </a:effectRef>
            <a:fontRef idx="minor">
              <a:schemeClr val="dk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grpSp>
        <p:nvGrpSpPr>
          <p:cNvPr id="38" name="Group 37">
            <a:extLst>
              <a:ext uri="{FF2B5EF4-FFF2-40B4-BE49-F238E27FC236}">
                <a16:creationId xmlns:a16="http://schemas.microsoft.com/office/drawing/2014/main" id="{97DEDC36-847C-EB46-3507-E0155CBD0659}"/>
              </a:ext>
            </a:extLst>
          </p:cNvPr>
          <p:cNvGrpSpPr/>
          <p:nvPr/>
        </p:nvGrpSpPr>
        <p:grpSpPr>
          <a:xfrm>
            <a:off x="7072993" y="3116579"/>
            <a:ext cx="2878172" cy="1889760"/>
            <a:chOff x="7072993" y="3116579"/>
            <a:chExt cx="2878172" cy="1889760"/>
          </a:xfrm>
        </p:grpSpPr>
        <p:sp>
          <p:nvSpPr>
            <p:cNvPr id="34" name="Arrow: Right 33">
              <a:extLst>
                <a:ext uri="{FF2B5EF4-FFF2-40B4-BE49-F238E27FC236}">
                  <a16:creationId xmlns:a16="http://schemas.microsoft.com/office/drawing/2014/main" id="{4C6CE7F3-5BAB-A565-448B-7A401A6D72C9}"/>
                </a:ext>
              </a:extLst>
            </p:cNvPr>
            <p:cNvSpPr/>
            <p:nvPr/>
          </p:nvSpPr>
          <p:spPr>
            <a:xfrm>
              <a:off x="7072993" y="3820992"/>
              <a:ext cx="2302344" cy="65208"/>
            </a:xfrm>
            <a:prstGeom prst="rightArrow">
              <a:avLst/>
            </a:prstGeom>
            <a:solidFill>
              <a:srgbClr val="D73C4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7" name="Rectangle 36">
              <a:extLst>
                <a:ext uri="{FF2B5EF4-FFF2-40B4-BE49-F238E27FC236}">
                  <a16:creationId xmlns:a16="http://schemas.microsoft.com/office/drawing/2014/main" id="{71E22BD0-A95A-B2FE-A062-A54CF6D1FBE8}"/>
                </a:ext>
              </a:extLst>
            </p:cNvPr>
            <p:cNvSpPr/>
            <p:nvPr/>
          </p:nvSpPr>
          <p:spPr>
            <a:xfrm>
              <a:off x="9301553" y="3116579"/>
              <a:ext cx="649612" cy="1889760"/>
            </a:xfrm>
            <a:prstGeom prst="rect">
              <a:avLst/>
            </a:prstGeom>
            <a:noFill/>
            <a:ln>
              <a:solidFill>
                <a:srgbClr val="D73C41"/>
              </a:solidFill>
            </a:ln>
          </p:spPr>
          <p:style>
            <a:lnRef idx="2">
              <a:schemeClr val="accent6"/>
            </a:lnRef>
            <a:fillRef idx="1">
              <a:schemeClr val="lt1"/>
            </a:fillRef>
            <a:effectRef idx="0">
              <a:schemeClr val="accent6"/>
            </a:effectRef>
            <a:fontRef idx="minor">
              <a:schemeClr val="dk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sp>
        <p:nvSpPr>
          <p:cNvPr id="40" name="TextBox 39">
            <a:extLst>
              <a:ext uri="{FF2B5EF4-FFF2-40B4-BE49-F238E27FC236}">
                <a16:creationId xmlns:a16="http://schemas.microsoft.com/office/drawing/2014/main" id="{C8A3F021-74B7-9649-A77E-087AA4442955}"/>
              </a:ext>
            </a:extLst>
          </p:cNvPr>
          <p:cNvSpPr txBox="1"/>
          <p:nvPr/>
        </p:nvSpPr>
        <p:spPr>
          <a:xfrm>
            <a:off x="8606651" y="370663"/>
            <a:ext cx="1389804" cy="246221"/>
          </a:xfrm>
          <a:prstGeom prst="rect">
            <a:avLst/>
          </a:prstGeom>
          <a:noFill/>
        </p:spPr>
        <p:txBody>
          <a:bodyPr wrap="none" lIns="0" tIns="0" rIns="0" bIns="0" rtlCol="0" anchor="b">
            <a:spAutoFit/>
          </a:bodyPr>
          <a:lstStyle/>
          <a:p>
            <a:pPr algn="l"/>
            <a:r>
              <a:rPr lang="en-IE" sz="1600" dirty="0">
                <a:solidFill>
                  <a:srgbClr val="D73C41"/>
                </a:solidFill>
                <a:latin typeface="+mn-lt"/>
              </a:rPr>
              <a:t>And electricity?</a:t>
            </a:r>
          </a:p>
        </p:txBody>
      </p:sp>
      <p:sp>
        <p:nvSpPr>
          <p:cNvPr id="3" name="Text Placeholder 2">
            <a:extLst>
              <a:ext uri="{FF2B5EF4-FFF2-40B4-BE49-F238E27FC236}">
                <a16:creationId xmlns:a16="http://schemas.microsoft.com/office/drawing/2014/main" id="{0654471B-005A-4A03-D2E1-AE57A617019B}"/>
              </a:ext>
            </a:extLst>
          </p:cNvPr>
          <p:cNvSpPr>
            <a:spLocks noGrp="1"/>
          </p:cNvSpPr>
          <p:nvPr>
            <p:ph type="body" idx="28"/>
          </p:nvPr>
        </p:nvSpPr>
        <p:spPr/>
        <p:txBody>
          <a:bodyPr/>
          <a:lstStyle/>
          <a:p>
            <a:r>
              <a:rPr lang="en-IE" dirty="0"/>
              <a:t>Et au Luxembourg?</a:t>
            </a:r>
          </a:p>
        </p:txBody>
      </p:sp>
    </p:spTree>
    <p:extLst>
      <p:ext uri="{BB962C8B-B14F-4D97-AF65-F5344CB8AC3E}">
        <p14:creationId xmlns:p14="http://schemas.microsoft.com/office/powerpoint/2010/main" val="39164692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29"/>
                                        </p:tgtEl>
                                        <p:attrNameLst>
                                          <p:attrName>style.opacity</p:attrName>
                                        </p:attrNameLst>
                                      </p:cBhvr>
                                      <p:to>
                                        <p:strVal val="0.25"/>
                                      </p:to>
                                    </p:set>
                                    <p:animEffect filter="image" prLst="opacity: 0.25">
                                      <p:cBhvr rctx="IE">
                                        <p:cTn id="17" dur="indefinite"/>
                                        <p:tgtEl>
                                          <p:spTgt spid="29"/>
                                        </p:tgtEl>
                                      </p:cBhvr>
                                    </p:animEffect>
                                  </p:childTnLst>
                                </p:cTn>
                              </p:par>
                              <p:par>
                                <p:cTn id="18" presetID="9" presetClass="emph" presetSubtype="0" nodeType="withEffect">
                                  <p:stCondLst>
                                    <p:cond delay="0"/>
                                  </p:stCondLst>
                                  <p:childTnLst>
                                    <p:set>
                                      <p:cBhvr>
                                        <p:cTn id="19" dur="indefinite"/>
                                        <p:tgtEl>
                                          <p:spTgt spid="6"/>
                                        </p:tgtEl>
                                        <p:attrNameLst>
                                          <p:attrName>style.opacity</p:attrName>
                                        </p:attrNameLst>
                                      </p:cBhvr>
                                      <p:to>
                                        <p:strVal val="0.25"/>
                                      </p:to>
                                    </p:set>
                                    <p:animEffect filter="image" prLst="opacity: 0.25">
                                      <p:cBhvr rctx="IE">
                                        <p:cTn id="20" dur="indefinite"/>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6F55-F49D-E598-48DC-52353D234C03}"/>
              </a:ext>
            </a:extLst>
          </p:cNvPr>
          <p:cNvSpPr>
            <a:spLocks noGrp="1"/>
          </p:cNvSpPr>
          <p:nvPr>
            <p:ph type="title"/>
          </p:nvPr>
        </p:nvSpPr>
        <p:spPr/>
        <p:txBody>
          <a:bodyPr/>
          <a:lstStyle/>
          <a:p>
            <a:r>
              <a:rPr lang="en-IE" dirty="0" err="1"/>
              <a:t>L’énergie</a:t>
            </a:r>
            <a:endParaRPr lang="en-IE" dirty="0"/>
          </a:p>
        </p:txBody>
      </p:sp>
      <p:sp>
        <p:nvSpPr>
          <p:cNvPr id="3" name="Text Placeholder 2">
            <a:extLst>
              <a:ext uri="{FF2B5EF4-FFF2-40B4-BE49-F238E27FC236}">
                <a16:creationId xmlns:a16="http://schemas.microsoft.com/office/drawing/2014/main" id="{CD51EE90-EC3F-0CD5-5C5E-CC7856BF93E5}"/>
              </a:ext>
            </a:extLst>
          </p:cNvPr>
          <p:cNvSpPr>
            <a:spLocks noGrp="1"/>
          </p:cNvSpPr>
          <p:nvPr>
            <p:ph type="body" idx="28"/>
          </p:nvPr>
        </p:nvSpPr>
        <p:spPr/>
        <p:txBody>
          <a:bodyPr/>
          <a:lstStyle/>
          <a:p>
            <a:r>
              <a:rPr lang="en-IE" dirty="0"/>
              <a:t>Part </a:t>
            </a:r>
            <a:r>
              <a:rPr lang="en-IE" dirty="0" err="1"/>
              <a:t>d’énergie</a:t>
            </a:r>
            <a:r>
              <a:rPr lang="en-IE" dirty="0"/>
              <a:t> </a:t>
            </a:r>
            <a:r>
              <a:rPr lang="en-IE" dirty="0" err="1"/>
              <a:t>fossile</a:t>
            </a:r>
            <a:endParaRPr lang="en-IE" dirty="0"/>
          </a:p>
        </p:txBody>
      </p:sp>
      <p:sp>
        <p:nvSpPr>
          <p:cNvPr id="13" name="Content Placeholder 12">
            <a:extLst>
              <a:ext uri="{FF2B5EF4-FFF2-40B4-BE49-F238E27FC236}">
                <a16:creationId xmlns:a16="http://schemas.microsoft.com/office/drawing/2014/main" id="{09A34ADD-C943-3FA1-DD34-E4339415422E}"/>
              </a:ext>
            </a:extLst>
          </p:cNvPr>
          <p:cNvSpPr>
            <a:spLocks noGrp="1"/>
          </p:cNvSpPr>
          <p:nvPr>
            <p:ph sz="quarter" idx="15"/>
          </p:nvPr>
        </p:nvSpPr>
        <p:spPr>
          <a:xfrm>
            <a:off x="480000" y="1881188"/>
            <a:ext cx="3625102" cy="4032333"/>
          </a:xfrm>
        </p:spPr>
        <p:txBody>
          <a:bodyPr/>
          <a:lstStyle/>
          <a:p>
            <a:pPr marL="0" lvl="1" indent="0">
              <a:buNone/>
            </a:pPr>
            <a:r>
              <a:rPr lang="fr-FR" dirty="0"/>
              <a:t>Les énergies fossiles représentent 81% de l’énergie primaire dans le monde, mais il existe </a:t>
            </a:r>
            <a:r>
              <a:rPr lang="fr-FR" b="1" dirty="0"/>
              <a:t>d’énormes variations</a:t>
            </a:r>
            <a:r>
              <a:rPr lang="fr-FR" dirty="0"/>
              <a:t> selon les régions</a:t>
            </a:r>
          </a:p>
          <a:p>
            <a:pPr marL="0" lvl="1" indent="0">
              <a:buNone/>
            </a:pPr>
            <a:endParaRPr lang="en-IE" dirty="0"/>
          </a:p>
          <a:p>
            <a:pPr indent="-239178"/>
            <a:r>
              <a:rPr lang="en-IE" dirty="0" err="1"/>
              <a:t>Exemples</a:t>
            </a:r>
            <a:endParaRPr lang="en-IE" dirty="0"/>
          </a:p>
          <a:p>
            <a:pPr marL="0" lvl="1" indent="0">
              <a:buNone/>
            </a:pPr>
            <a:r>
              <a:rPr lang="fr-FR" dirty="0"/>
              <a:t>La </a:t>
            </a:r>
            <a:r>
              <a:rPr lang="fr-FR" b="1" dirty="0"/>
              <a:t>France</a:t>
            </a:r>
            <a:r>
              <a:rPr lang="fr-FR" dirty="0"/>
              <a:t> utilise une part importante d’énergie nucléaire et est fortement électrifiée</a:t>
            </a:r>
          </a:p>
          <a:p>
            <a:pPr marL="0" lvl="1" indent="0">
              <a:buNone/>
            </a:pPr>
            <a:r>
              <a:rPr lang="fr-FR" b="1" dirty="0"/>
              <a:t>La Norvège </a:t>
            </a:r>
            <a:r>
              <a:rPr lang="fr-FR" dirty="0"/>
              <a:t>n’utilise que 28% d’énergies fossiles, tout le reste provient de sources d’énergie renouvelables (hydroélectricité)</a:t>
            </a:r>
            <a:endParaRPr lang="en-IE" dirty="0"/>
          </a:p>
        </p:txBody>
      </p:sp>
      <p:pic>
        <p:nvPicPr>
          <p:cNvPr id="5" name="Picture 4" descr="A graph of energy consumption&#10;&#10;Description automatically generated">
            <a:extLst>
              <a:ext uri="{FF2B5EF4-FFF2-40B4-BE49-F238E27FC236}">
                <a16:creationId xmlns:a16="http://schemas.microsoft.com/office/drawing/2014/main" id="{226A4499-A4A7-7BC8-9D08-54D7740AF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0451" y="0"/>
            <a:ext cx="7392898" cy="6858000"/>
          </a:xfrm>
          <a:prstGeom prst="rect">
            <a:avLst/>
          </a:prstGeom>
        </p:spPr>
      </p:pic>
      <p:sp>
        <p:nvSpPr>
          <p:cNvPr id="7" name="TextBox 6">
            <a:extLst>
              <a:ext uri="{FF2B5EF4-FFF2-40B4-BE49-F238E27FC236}">
                <a16:creationId xmlns:a16="http://schemas.microsoft.com/office/drawing/2014/main" id="{8F3E92DA-5487-AC35-647F-304CA3D97A9B}"/>
              </a:ext>
            </a:extLst>
          </p:cNvPr>
          <p:cNvSpPr txBox="1"/>
          <p:nvPr/>
        </p:nvSpPr>
        <p:spPr>
          <a:xfrm rot="16200000">
            <a:off x="8552112" y="3228945"/>
            <a:ext cx="6719886" cy="400110"/>
          </a:xfrm>
          <a:prstGeom prst="rect">
            <a:avLst/>
          </a:prstGeom>
          <a:noFill/>
        </p:spPr>
        <p:txBody>
          <a:bodyPr wrap="square">
            <a:spAutoFit/>
          </a:bodyPr>
          <a:lstStyle/>
          <a:p>
            <a:r>
              <a:rPr lang="en-IE" sz="1000" dirty="0">
                <a:hlinkClick r:id="rId3"/>
              </a:rPr>
              <a:t>https://ourworldindata.org/grapher/fossil-fuels-share-energy?tab=chart&amp;country=USA~CAN~FRA~DEU~GBR~LUX~OWID_WRL~NOR~BEL</a:t>
            </a:r>
            <a:r>
              <a:rPr lang="en-IE" sz="1000" dirty="0"/>
              <a:t> </a:t>
            </a:r>
          </a:p>
        </p:txBody>
      </p:sp>
    </p:spTree>
    <p:extLst>
      <p:ext uri="{BB962C8B-B14F-4D97-AF65-F5344CB8AC3E}">
        <p14:creationId xmlns:p14="http://schemas.microsoft.com/office/powerpoint/2010/main" val="268004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animEffect transition="in" filter="fade">
                                      <p:cBhvr>
                                        <p:cTn id="15" dur="500"/>
                                        <p:tgtEl>
                                          <p:spTgt spid="1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4" end="4"/>
                                            </p:txEl>
                                          </p:spTgt>
                                        </p:tgtEl>
                                        <p:attrNameLst>
                                          <p:attrName>style.visibility</p:attrName>
                                        </p:attrNameLst>
                                      </p:cBhvr>
                                      <p:to>
                                        <p:strVal val="visible"/>
                                      </p:to>
                                    </p:set>
                                    <p:animEffect transition="in" filter="fade">
                                      <p:cBhvr>
                                        <p:cTn id="18"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2C6-35FE-8A86-79E2-E1320E557943}"/>
              </a:ext>
            </a:extLst>
          </p:cNvPr>
          <p:cNvSpPr>
            <a:spLocks noGrp="1"/>
          </p:cNvSpPr>
          <p:nvPr>
            <p:ph type="title"/>
          </p:nvPr>
        </p:nvSpPr>
        <p:spPr/>
        <p:txBody>
          <a:bodyPr/>
          <a:lstStyle/>
          <a:p>
            <a:r>
              <a:rPr lang="en-IE" dirty="0" err="1"/>
              <a:t>L’énergie</a:t>
            </a:r>
            <a:endParaRPr lang="en-IE" dirty="0"/>
          </a:p>
        </p:txBody>
      </p:sp>
      <p:sp>
        <p:nvSpPr>
          <p:cNvPr id="3" name="Text Placeholder 2">
            <a:extLst>
              <a:ext uri="{FF2B5EF4-FFF2-40B4-BE49-F238E27FC236}">
                <a16:creationId xmlns:a16="http://schemas.microsoft.com/office/drawing/2014/main" id="{67D75CB1-29D3-FED3-616C-C93B194867AC}"/>
              </a:ext>
            </a:extLst>
          </p:cNvPr>
          <p:cNvSpPr>
            <a:spLocks noGrp="1"/>
          </p:cNvSpPr>
          <p:nvPr>
            <p:ph type="body" idx="28"/>
          </p:nvPr>
        </p:nvSpPr>
        <p:spPr/>
        <p:txBody>
          <a:bodyPr/>
          <a:lstStyle/>
          <a:p>
            <a:r>
              <a:rPr lang="fr-FR" dirty="0"/>
              <a:t>Et ce n’est que l’énergie que nous consommons : voici « l’énergie grise »</a:t>
            </a:r>
            <a:endParaRPr lang="en-IE" dirty="0"/>
          </a:p>
        </p:txBody>
      </p:sp>
      <p:sp>
        <p:nvSpPr>
          <p:cNvPr id="11" name="Content Placeholder 10">
            <a:extLst>
              <a:ext uri="{FF2B5EF4-FFF2-40B4-BE49-F238E27FC236}">
                <a16:creationId xmlns:a16="http://schemas.microsoft.com/office/drawing/2014/main" id="{003798E9-AFC8-A974-741B-5A7A3C230CC5}"/>
              </a:ext>
            </a:extLst>
          </p:cNvPr>
          <p:cNvSpPr>
            <a:spLocks noGrp="1"/>
          </p:cNvSpPr>
          <p:nvPr>
            <p:ph sz="quarter" idx="15"/>
          </p:nvPr>
        </p:nvSpPr>
        <p:spPr>
          <a:xfrm>
            <a:off x="478369" y="1881186"/>
            <a:ext cx="6229558" cy="4550094"/>
          </a:xfrm>
        </p:spPr>
        <p:txBody>
          <a:bodyPr>
            <a:normAutofit/>
          </a:bodyPr>
          <a:lstStyle/>
          <a:p>
            <a:pPr marL="0" lvl="1" indent="0">
              <a:buNone/>
            </a:pPr>
            <a:r>
              <a:rPr lang="fr-FR" dirty="0"/>
              <a:t>Le jus d’orange n’a peut-être pas de lien direct avec l’énergie, mais l’énergie est nécessaire pour...
…la production d’engrais
…l’irrigation
…l’emballage et la production
…le traitement du jus
…le transport
</a:t>
            </a:r>
            <a:r>
              <a:rPr lang="fr-FR" b="1" dirty="0"/>
              <a:t>Et tout ce qui se passe en dehors du Luxembourg !</a:t>
            </a:r>
            <a:endParaRPr lang="en-IE" b="1" dirty="0"/>
          </a:p>
          <a:p>
            <a:pPr marL="0" lvl="1" indent="0">
              <a:buNone/>
            </a:pPr>
            <a:endParaRPr lang="en-IE" dirty="0"/>
          </a:p>
        </p:txBody>
      </p:sp>
      <p:pic>
        <p:nvPicPr>
          <p:cNvPr id="12" name="Content Placeholder 6">
            <a:extLst>
              <a:ext uri="{FF2B5EF4-FFF2-40B4-BE49-F238E27FC236}">
                <a16:creationId xmlns:a16="http://schemas.microsoft.com/office/drawing/2014/main" id="{3EDF8E86-49FD-F5CD-8813-92B6708D7369}"/>
              </a:ext>
            </a:extLst>
          </p:cNvPr>
          <p:cNvPicPr>
            <a:picLocks noGrp="1" noChangeAspect="1"/>
          </p:cNvPicPr>
          <p:nvPr>
            <p:ph sz="quarter" idx="16"/>
          </p:nvPr>
        </p:nvPicPr>
        <p:blipFill>
          <a:blip r:embed="rId2"/>
          <a:stretch>
            <a:fillRect/>
          </a:stretch>
        </p:blipFill>
        <p:spPr>
          <a:xfrm>
            <a:off x="6955450" y="1881188"/>
            <a:ext cx="4204063" cy="4032250"/>
          </a:xfrm>
          <a:prstGeom prst="rect">
            <a:avLst/>
          </a:prstGeom>
        </p:spPr>
      </p:pic>
      <p:graphicFrame>
        <p:nvGraphicFramePr>
          <p:cNvPr id="15" name="Diagram 14">
            <a:extLst>
              <a:ext uri="{FF2B5EF4-FFF2-40B4-BE49-F238E27FC236}">
                <a16:creationId xmlns:a16="http://schemas.microsoft.com/office/drawing/2014/main" id="{2A0B7A33-C073-BE3C-ACF2-132C152B9B0C}"/>
              </a:ext>
            </a:extLst>
          </p:cNvPr>
          <p:cNvGraphicFramePr/>
          <p:nvPr/>
        </p:nvGraphicFramePr>
        <p:xfrm>
          <a:off x="-739986" y="4995007"/>
          <a:ext cx="8465820" cy="1283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689373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025442F-4144-1910-8B0B-F72901053600}"/>
              </a:ext>
            </a:extLst>
          </p:cNvPr>
          <p:cNvSpPr>
            <a:spLocks noGrp="1"/>
          </p:cNvSpPr>
          <p:nvPr>
            <p:ph type="ctrTitle"/>
          </p:nvPr>
        </p:nvSpPr>
        <p:spPr/>
        <p:txBody>
          <a:bodyPr/>
          <a:lstStyle/>
          <a:p>
            <a:r>
              <a:rPr lang="en-IE" dirty="0"/>
              <a:t>Il faut </a:t>
            </a:r>
            <a:r>
              <a:rPr lang="en-IE" dirty="0" err="1"/>
              <a:t>qu’on</a:t>
            </a:r>
            <a:r>
              <a:rPr lang="en-IE" dirty="0"/>
              <a:t> parle !</a:t>
            </a:r>
          </a:p>
        </p:txBody>
      </p:sp>
      <p:sp>
        <p:nvSpPr>
          <p:cNvPr id="13" name="Subtitle 12">
            <a:extLst>
              <a:ext uri="{FF2B5EF4-FFF2-40B4-BE49-F238E27FC236}">
                <a16:creationId xmlns:a16="http://schemas.microsoft.com/office/drawing/2014/main" id="{66D83C98-43AD-8A25-257A-D32987664D43}"/>
              </a:ext>
            </a:extLst>
          </p:cNvPr>
          <p:cNvSpPr>
            <a:spLocks noGrp="1"/>
          </p:cNvSpPr>
          <p:nvPr>
            <p:ph type="subTitle" idx="1"/>
          </p:nvPr>
        </p:nvSpPr>
        <p:spPr/>
        <p:txBody>
          <a:bodyPr/>
          <a:lstStyle/>
          <a:p>
            <a:r>
              <a:rPr lang="en-IE" b="0" dirty="0"/>
              <a:t>…</a:t>
            </a:r>
            <a:r>
              <a:rPr lang="en-IE" b="0" dirty="0" err="1"/>
              <a:t>d’énergie</a:t>
            </a:r>
            <a:r>
              <a:rPr lang="en-IE" b="0" dirty="0"/>
              <a:t> et </a:t>
            </a:r>
            <a:r>
              <a:rPr lang="en-IE" dirty="0" err="1"/>
              <a:t>d’électricité</a:t>
            </a:r>
            <a:endParaRPr lang="en-IE" dirty="0"/>
          </a:p>
        </p:txBody>
      </p:sp>
    </p:spTree>
    <p:extLst>
      <p:ext uri="{BB962C8B-B14F-4D97-AF65-F5344CB8AC3E}">
        <p14:creationId xmlns:p14="http://schemas.microsoft.com/office/powerpoint/2010/main" val="38017671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BDE4-A9AA-6CE5-6A1F-B8E1E4E45141}"/>
              </a:ext>
            </a:extLst>
          </p:cNvPr>
          <p:cNvSpPr>
            <a:spLocks noGrp="1"/>
          </p:cNvSpPr>
          <p:nvPr>
            <p:ph type="title"/>
          </p:nvPr>
        </p:nvSpPr>
        <p:spPr/>
        <p:txBody>
          <a:bodyPr/>
          <a:lstStyle/>
          <a:p>
            <a:r>
              <a:rPr lang="en-IE" dirty="0" err="1"/>
              <a:t>L’électricité</a:t>
            </a:r>
            <a:r>
              <a:rPr lang="en-IE" dirty="0"/>
              <a:t> et la </a:t>
            </a:r>
            <a:r>
              <a:rPr lang="en-IE" dirty="0" err="1"/>
              <a:t>décarbonation</a:t>
            </a:r>
            <a:endParaRPr lang="en-IE" dirty="0"/>
          </a:p>
        </p:txBody>
      </p:sp>
      <p:sp>
        <p:nvSpPr>
          <p:cNvPr id="4" name="Content Placeholder 3">
            <a:extLst>
              <a:ext uri="{FF2B5EF4-FFF2-40B4-BE49-F238E27FC236}">
                <a16:creationId xmlns:a16="http://schemas.microsoft.com/office/drawing/2014/main" id="{CCB96481-4AF3-D0A9-C17E-93C3E382A8AD}"/>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99E840CD-AC45-D16F-D630-7379EF5220B0}"/>
              </a:ext>
            </a:extLst>
          </p:cNvPr>
          <p:cNvSpPr>
            <a:spLocks noGrp="1"/>
          </p:cNvSpPr>
          <p:nvPr>
            <p:ph type="body" idx="28"/>
          </p:nvPr>
        </p:nvSpPr>
        <p:spPr/>
        <p:txBody>
          <a:bodyPr/>
          <a:lstStyle/>
          <a:p>
            <a:r>
              <a:rPr lang="en-IE" dirty="0"/>
              <a:t>Leviers de </a:t>
            </a:r>
            <a:r>
              <a:rPr lang="en-IE" dirty="0" err="1"/>
              <a:t>décarbonation</a:t>
            </a:r>
            <a:endParaRPr lang="en-IE" dirty="0"/>
          </a:p>
        </p:txBody>
      </p:sp>
      <p:sp>
        <p:nvSpPr>
          <p:cNvPr id="11" name="Content Placeholder 10">
            <a:extLst>
              <a:ext uri="{FF2B5EF4-FFF2-40B4-BE49-F238E27FC236}">
                <a16:creationId xmlns:a16="http://schemas.microsoft.com/office/drawing/2014/main" id="{6F13AC10-BE20-EC8F-B2FA-7A13EFE41F33}"/>
              </a:ext>
            </a:extLst>
          </p:cNvPr>
          <p:cNvSpPr>
            <a:spLocks noGrp="1"/>
          </p:cNvSpPr>
          <p:nvPr>
            <p:ph sz="quarter" idx="15"/>
          </p:nvPr>
        </p:nvSpPr>
        <p:spPr>
          <a:xfrm>
            <a:off x="478369" y="1881186"/>
            <a:ext cx="3788831" cy="4032251"/>
          </a:xfrm>
        </p:spPr>
        <p:txBody>
          <a:bodyPr/>
          <a:lstStyle/>
          <a:p>
            <a:r>
              <a:rPr lang="en-IE" dirty="0" err="1"/>
              <a:t>Selon</a:t>
            </a:r>
            <a:r>
              <a:rPr lang="en-IE" dirty="0"/>
              <a:t> le GIEC*</a:t>
            </a:r>
          </a:p>
          <a:p>
            <a:pPr marL="0" lvl="1" indent="0">
              <a:buNone/>
            </a:pPr>
            <a:r>
              <a:rPr lang="fr-FR" dirty="0"/>
              <a:t>L’approvisionnement en énergie doit augmenter </a:t>
            </a:r>
            <a:r>
              <a:rPr lang="fr-FR" b="1" dirty="0"/>
              <a:t>le moins possible</a:t>
            </a:r>
            <a:endParaRPr lang="fr-FR" dirty="0"/>
          </a:p>
          <a:p>
            <a:pPr marL="0" lvl="1" indent="0">
              <a:buNone/>
            </a:pPr>
            <a:r>
              <a:rPr lang="fr-FR" dirty="0"/>
              <a:t>L’électricité deviendra notre principal vecteur énergétique dès 2050</a:t>
            </a:r>
          </a:p>
          <a:p>
            <a:pPr marL="0" lvl="1" indent="0">
              <a:buNone/>
            </a:pPr>
            <a:r>
              <a:rPr lang="fr-FR" dirty="0"/>
              <a:t>Cette électricité et les autres vecteurs énergétiques seront à faible émission de carbone</a:t>
            </a:r>
          </a:p>
          <a:p>
            <a:pPr marL="0" lvl="1" indent="0">
              <a:buNone/>
            </a:pPr>
            <a:endParaRPr lang="en-IE" dirty="0"/>
          </a:p>
          <a:p>
            <a:pPr indent="-239178"/>
            <a:r>
              <a:rPr lang="en-IE" dirty="0" err="1"/>
              <a:t>Seule</a:t>
            </a:r>
            <a:r>
              <a:rPr lang="en-IE" dirty="0"/>
              <a:t> </a:t>
            </a:r>
            <a:r>
              <a:rPr lang="en-IE" dirty="0" err="1"/>
              <a:t>cette</a:t>
            </a:r>
            <a:r>
              <a:rPr lang="en-IE" dirty="0"/>
              <a:t> </a:t>
            </a:r>
            <a:r>
              <a:rPr lang="en-IE" dirty="0" err="1"/>
              <a:t>combinaison</a:t>
            </a:r>
            <a:r>
              <a:rPr lang="en-IE" dirty="0"/>
              <a:t> de </a:t>
            </a:r>
            <a:r>
              <a:rPr lang="en-IE" dirty="0" err="1"/>
              <a:t>mesures</a:t>
            </a:r>
            <a:r>
              <a:rPr lang="en-IE" dirty="0"/>
              <a:t> </a:t>
            </a:r>
            <a:r>
              <a:rPr lang="en-IE" dirty="0" err="1"/>
              <a:t>limitera</a:t>
            </a:r>
            <a:r>
              <a:rPr lang="en-IE" dirty="0"/>
              <a:t> le </a:t>
            </a:r>
            <a:r>
              <a:rPr lang="en-IE" dirty="0" err="1"/>
              <a:t>réchauffement</a:t>
            </a:r>
            <a:endParaRPr lang="en-IE" dirty="0"/>
          </a:p>
          <a:p>
            <a:pPr marL="0" lvl="1" indent="0">
              <a:buNone/>
            </a:pPr>
            <a:endParaRPr lang="en-IE" dirty="0"/>
          </a:p>
        </p:txBody>
      </p:sp>
      <p:pic>
        <p:nvPicPr>
          <p:cNvPr id="12" name="Content Placeholder 8">
            <a:extLst>
              <a:ext uri="{FF2B5EF4-FFF2-40B4-BE49-F238E27FC236}">
                <a16:creationId xmlns:a16="http://schemas.microsoft.com/office/drawing/2014/main" id="{9EB17AF8-D55F-E03F-E604-353026F62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822279"/>
            <a:ext cx="7924800" cy="5213441"/>
          </a:xfrm>
          <a:prstGeom prst="rect">
            <a:avLst/>
          </a:prstGeom>
        </p:spPr>
      </p:pic>
      <p:sp>
        <p:nvSpPr>
          <p:cNvPr id="14" name="TextBox 13">
            <a:extLst>
              <a:ext uri="{FF2B5EF4-FFF2-40B4-BE49-F238E27FC236}">
                <a16:creationId xmlns:a16="http://schemas.microsoft.com/office/drawing/2014/main" id="{77E5CFF3-4057-D9D3-1D3D-75B0724E1439}"/>
              </a:ext>
            </a:extLst>
          </p:cNvPr>
          <p:cNvSpPr txBox="1"/>
          <p:nvPr/>
        </p:nvSpPr>
        <p:spPr>
          <a:xfrm>
            <a:off x="0" y="6396335"/>
            <a:ext cx="7924800" cy="461665"/>
          </a:xfrm>
          <a:prstGeom prst="rect">
            <a:avLst/>
          </a:prstGeom>
          <a:noFill/>
        </p:spPr>
        <p:txBody>
          <a:bodyPr wrap="square">
            <a:spAutoFit/>
          </a:bodyPr>
          <a:lstStyle/>
          <a:p>
            <a:r>
              <a:rPr lang="en-IE" sz="1200" dirty="0">
                <a:hlinkClick r:id="rId3">
                  <a:extLst>
                    <a:ext uri="{A12FA001-AC4F-418D-AE19-62706E023703}">
                      <ahyp:hlinkClr xmlns:ahyp="http://schemas.microsoft.com/office/drawing/2018/hyperlinkcolor" val="tx"/>
                    </a:ext>
                  </a:extLst>
                </a:hlinkClick>
              </a:rPr>
              <a:t>*Groupe </a:t>
            </a:r>
            <a:r>
              <a:rPr lang="en-IE" sz="1200" dirty="0" err="1">
                <a:hlinkClick r:id="rId3">
                  <a:extLst>
                    <a:ext uri="{A12FA001-AC4F-418D-AE19-62706E023703}">
                      <ahyp:hlinkClr xmlns:ahyp="http://schemas.microsoft.com/office/drawing/2018/hyperlinkcolor" val="tx"/>
                    </a:ext>
                  </a:extLst>
                </a:hlinkClick>
              </a:rPr>
              <a:t>intergouvernemental</a:t>
            </a:r>
            <a:r>
              <a:rPr lang="en-IE" sz="1200" dirty="0">
                <a:hlinkClick r:id="rId3">
                  <a:extLst>
                    <a:ext uri="{A12FA001-AC4F-418D-AE19-62706E023703}">
                      <ahyp:hlinkClr xmlns:ahyp="http://schemas.microsoft.com/office/drawing/2018/hyperlinkcolor" val="tx"/>
                    </a:ext>
                  </a:extLst>
                </a:hlinkClick>
              </a:rPr>
              <a:t> </a:t>
            </a:r>
            <a:r>
              <a:rPr lang="en-IE" sz="1200" dirty="0" err="1">
                <a:hlinkClick r:id="rId3">
                  <a:extLst>
                    <a:ext uri="{A12FA001-AC4F-418D-AE19-62706E023703}">
                      <ahyp:hlinkClr xmlns:ahyp="http://schemas.microsoft.com/office/drawing/2018/hyperlinkcolor" val="tx"/>
                    </a:ext>
                  </a:extLst>
                </a:hlinkClick>
              </a:rPr>
              <a:t>d’experts</a:t>
            </a:r>
            <a:r>
              <a:rPr lang="en-IE" sz="1200" dirty="0">
                <a:hlinkClick r:id="rId3">
                  <a:extLst>
                    <a:ext uri="{A12FA001-AC4F-418D-AE19-62706E023703}">
                      <ahyp:hlinkClr xmlns:ahyp="http://schemas.microsoft.com/office/drawing/2018/hyperlinkcolor" val="tx"/>
                    </a:ext>
                  </a:extLst>
                </a:hlinkClick>
              </a:rPr>
              <a:t> sur le </a:t>
            </a:r>
            <a:r>
              <a:rPr lang="en-IE" sz="1200" dirty="0" err="1">
                <a:hlinkClick r:id="rId3">
                  <a:extLst>
                    <a:ext uri="{A12FA001-AC4F-418D-AE19-62706E023703}">
                      <ahyp:hlinkClr xmlns:ahyp="http://schemas.microsoft.com/office/drawing/2018/hyperlinkcolor" val="tx"/>
                    </a:ext>
                  </a:extLst>
                </a:hlinkClick>
              </a:rPr>
              <a:t>climat</a:t>
            </a:r>
            <a:r>
              <a:rPr lang="en-IE" sz="1200" dirty="0">
                <a:hlinkClick r:id="rId3">
                  <a:extLst>
                    <a:ext uri="{A12FA001-AC4F-418D-AE19-62706E023703}">
                      <ahyp:hlinkClr xmlns:ahyp="http://schemas.microsoft.com/office/drawing/2018/hyperlinkcolor" val="tx"/>
                    </a:ext>
                  </a:extLst>
                </a:hlinkClick>
              </a:rPr>
              <a:t> (GIEC </a:t>
            </a:r>
            <a:r>
              <a:rPr lang="en-IE" sz="1200" dirty="0" err="1">
                <a:hlinkClick r:id="rId3">
                  <a:extLst>
                    <a:ext uri="{A12FA001-AC4F-418D-AE19-62706E023703}">
                      <ahyp:hlinkClr xmlns:ahyp="http://schemas.microsoft.com/office/drawing/2018/hyperlinkcolor" val="tx"/>
                    </a:ext>
                  </a:extLst>
                </a:hlinkClick>
              </a:rPr>
              <a:t>en</a:t>
            </a:r>
            <a:r>
              <a:rPr lang="en-IE" sz="1200" dirty="0">
                <a:hlinkClick r:id="rId3">
                  <a:extLst>
                    <a:ext uri="{A12FA001-AC4F-418D-AE19-62706E023703}">
                      <ahyp:hlinkClr xmlns:ahyp="http://schemas.microsoft.com/office/drawing/2018/hyperlinkcolor" val="tx"/>
                    </a:ext>
                  </a:extLst>
                </a:hlinkClick>
              </a:rPr>
              <a:t> français, IPCC </a:t>
            </a:r>
            <a:r>
              <a:rPr lang="en-IE" sz="1200" dirty="0" err="1">
                <a:hlinkClick r:id="rId3">
                  <a:extLst>
                    <a:ext uri="{A12FA001-AC4F-418D-AE19-62706E023703}">
                      <ahyp:hlinkClr xmlns:ahyp="http://schemas.microsoft.com/office/drawing/2018/hyperlinkcolor" val="tx"/>
                    </a:ext>
                  </a:extLst>
                </a:hlinkClick>
              </a:rPr>
              <a:t>en</a:t>
            </a:r>
            <a:r>
              <a:rPr lang="en-IE" sz="1200" dirty="0">
                <a:hlinkClick r:id="rId3">
                  <a:extLst>
                    <a:ext uri="{A12FA001-AC4F-418D-AE19-62706E023703}">
                      <ahyp:hlinkClr xmlns:ahyp="http://schemas.microsoft.com/office/drawing/2018/hyperlinkcolor" val="tx"/>
                    </a:ext>
                  </a:extLst>
                </a:hlinkClick>
              </a:rPr>
              <a:t> </a:t>
            </a:r>
            <a:r>
              <a:rPr lang="en-IE" sz="1200" dirty="0" err="1">
                <a:hlinkClick r:id="rId3">
                  <a:extLst>
                    <a:ext uri="{A12FA001-AC4F-418D-AE19-62706E023703}">
                      <ahyp:hlinkClr xmlns:ahyp="http://schemas.microsoft.com/office/drawing/2018/hyperlinkcolor" val="tx"/>
                    </a:ext>
                  </a:extLst>
                </a:hlinkClick>
              </a:rPr>
              <a:t>anglais</a:t>
            </a:r>
            <a:r>
              <a:rPr lang="en-IE" sz="1200" dirty="0">
                <a:hlinkClick r:id="rId3">
                  <a:extLst>
                    <a:ext uri="{A12FA001-AC4F-418D-AE19-62706E023703}">
                      <ahyp:hlinkClr xmlns:ahyp="http://schemas.microsoft.com/office/drawing/2018/hyperlinkcolor" val="tx"/>
                    </a:ext>
                  </a:extLst>
                </a:hlinkClick>
              </a:rPr>
              <a:t>)</a:t>
            </a:r>
            <a:br>
              <a:rPr lang="en-IE" sz="1200" dirty="0">
                <a:solidFill>
                  <a:srgbClr val="00AFC8"/>
                </a:solidFill>
                <a:hlinkClick r:id="rId3">
                  <a:extLst>
                    <a:ext uri="{A12FA001-AC4F-418D-AE19-62706E023703}">
                      <ahyp:hlinkClr xmlns:ahyp="http://schemas.microsoft.com/office/drawing/2018/hyperlinkcolor" val="tx"/>
                    </a:ext>
                  </a:extLst>
                </a:hlinkClick>
              </a:rPr>
            </a:br>
            <a:r>
              <a:rPr lang="en-IE" sz="1200" dirty="0">
                <a:solidFill>
                  <a:srgbClr val="00AFC8"/>
                </a:solidFill>
                <a:hlinkClick r:id="rId3">
                  <a:extLst>
                    <a:ext uri="{A12FA001-AC4F-418D-AE19-62706E023703}">
                      <ahyp:hlinkClr xmlns:ahyp="http://schemas.microsoft.com/office/drawing/2018/hyperlinkcolor" val="tx"/>
                    </a:ext>
                  </a:extLst>
                </a:hlinkClick>
              </a:rPr>
              <a:t>https://www.ipcc.ch/site/assets/uploads/sites/2/2022/06/SR15_Full_Report_HR.pdf</a:t>
            </a:r>
            <a:r>
              <a:rPr lang="en-IE" sz="1200" dirty="0"/>
              <a:t> IPCC (2022) Figure 2.14</a:t>
            </a:r>
          </a:p>
        </p:txBody>
      </p:sp>
      <p:sp>
        <p:nvSpPr>
          <p:cNvPr id="15" name="Rectangle 14">
            <a:extLst>
              <a:ext uri="{FF2B5EF4-FFF2-40B4-BE49-F238E27FC236}">
                <a16:creationId xmlns:a16="http://schemas.microsoft.com/office/drawing/2014/main" id="{2DEBC589-ECD7-1906-B678-B6CB1908FFE9}"/>
              </a:ext>
            </a:extLst>
          </p:cNvPr>
          <p:cNvSpPr/>
          <p:nvPr/>
        </p:nvSpPr>
        <p:spPr>
          <a:xfrm>
            <a:off x="4775200" y="1143001"/>
            <a:ext cx="3210560" cy="2114550"/>
          </a:xfrm>
          <a:prstGeom prst="rect">
            <a:avLst/>
          </a:prstGeom>
          <a:noFill/>
          <a:ln w="38100"/>
        </p:spPr>
        <p:style>
          <a:lnRef idx="2">
            <a:schemeClr val="accent1"/>
          </a:lnRef>
          <a:fillRef idx="1">
            <a:schemeClr val="lt1"/>
          </a:fillRef>
          <a:effectRef idx="0">
            <a:schemeClr val="accent1"/>
          </a:effectRef>
          <a:fontRef idx="minor">
            <a:schemeClr val="dk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7" name="Rectangle 16">
            <a:extLst>
              <a:ext uri="{FF2B5EF4-FFF2-40B4-BE49-F238E27FC236}">
                <a16:creationId xmlns:a16="http://schemas.microsoft.com/office/drawing/2014/main" id="{CA6B70EC-A9B2-9229-51D3-0DF93BD8227E}"/>
              </a:ext>
            </a:extLst>
          </p:cNvPr>
          <p:cNvSpPr/>
          <p:nvPr/>
        </p:nvSpPr>
        <p:spPr>
          <a:xfrm>
            <a:off x="4775200" y="3600450"/>
            <a:ext cx="3210560" cy="2114550"/>
          </a:xfrm>
          <a:prstGeom prst="rect">
            <a:avLst/>
          </a:prstGeom>
          <a:noFill/>
          <a:ln w="38100"/>
        </p:spPr>
        <p:style>
          <a:lnRef idx="2">
            <a:schemeClr val="accent1"/>
          </a:lnRef>
          <a:fillRef idx="1">
            <a:schemeClr val="lt1"/>
          </a:fillRef>
          <a:effectRef idx="0">
            <a:schemeClr val="accent1"/>
          </a:effectRef>
          <a:fontRef idx="minor">
            <a:schemeClr val="dk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Rectangle 17">
            <a:extLst>
              <a:ext uri="{FF2B5EF4-FFF2-40B4-BE49-F238E27FC236}">
                <a16:creationId xmlns:a16="http://schemas.microsoft.com/office/drawing/2014/main" id="{CEB6CF53-5BFC-6451-F8BA-FF1460612073}"/>
              </a:ext>
            </a:extLst>
          </p:cNvPr>
          <p:cNvSpPr/>
          <p:nvPr/>
        </p:nvSpPr>
        <p:spPr>
          <a:xfrm>
            <a:off x="8562400" y="1143001"/>
            <a:ext cx="3210560" cy="2114550"/>
          </a:xfrm>
          <a:prstGeom prst="rect">
            <a:avLst/>
          </a:prstGeom>
          <a:noFill/>
          <a:ln w="38100"/>
        </p:spPr>
        <p:style>
          <a:lnRef idx="2">
            <a:schemeClr val="accent1"/>
          </a:lnRef>
          <a:fillRef idx="1">
            <a:schemeClr val="lt1"/>
          </a:fillRef>
          <a:effectRef idx="0">
            <a:schemeClr val="accent1"/>
          </a:effectRef>
          <a:fontRef idx="minor">
            <a:schemeClr val="dk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87262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par>
                                <p:cTn id="21" presetID="42" presetClass="path" presetSubtype="0" accel="50000" decel="50000" fill="hold" grpId="1" nodeType="withEffect">
                                  <p:stCondLst>
                                    <p:cond delay="0"/>
                                  </p:stCondLst>
                                  <p:childTnLst>
                                    <p:animMotion origin="layout" path="M 0.00078 -3.33333E-6 L 0.00078 0.35834 " pathEditMode="relative" rAng="0" ptsTypes="AA">
                                      <p:cBhvr>
                                        <p:cTn id="22" dur="2000" fill="hold"/>
                                        <p:tgtEl>
                                          <p:spTgt spid="15"/>
                                        </p:tgtEl>
                                        <p:attrNameLst>
                                          <p:attrName>ppt_x</p:attrName>
                                          <p:attrName>ppt_y</p:attrName>
                                        </p:attrNameLst>
                                      </p:cBhvr>
                                      <p:rCtr x="0" y="17917"/>
                                    </p:animMotion>
                                  </p:childTnLst>
                                </p:cTn>
                              </p:par>
                              <p:par>
                                <p:cTn id="23" presetID="1" presetClass="exit" presetSubtype="0" fill="hold" grpId="2"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fade">
                                      <p:cBhvr>
                                        <p:cTn id="32" dur="500"/>
                                        <p:tgtEl>
                                          <p:spTgt spid="11">
                                            <p:txEl>
                                              <p:pRg st="3" end="3"/>
                                            </p:txEl>
                                          </p:spTgt>
                                        </p:tgtEl>
                                      </p:cBhvr>
                                    </p:animEffect>
                                  </p:childTnLst>
                                </p:cTn>
                              </p:par>
                              <p:par>
                                <p:cTn id="33" presetID="42" presetClass="path" presetSubtype="0" accel="50000" decel="50000" fill="hold" grpId="1" nodeType="withEffect">
                                  <p:stCondLst>
                                    <p:cond delay="0"/>
                                  </p:stCondLst>
                                  <p:childTnLst>
                                    <p:animMotion origin="layout" path="M 0.00078 3.33333E-6 L 0.31146 -0.35833 " pathEditMode="relative" rAng="0" ptsTypes="AA">
                                      <p:cBhvr>
                                        <p:cTn id="34" dur="2000" fill="hold"/>
                                        <p:tgtEl>
                                          <p:spTgt spid="17"/>
                                        </p:tgtEl>
                                        <p:attrNameLst>
                                          <p:attrName>ppt_x</p:attrName>
                                          <p:attrName>ppt_y</p:attrName>
                                        </p:attrNameLst>
                                      </p:cBhvr>
                                      <p:rCtr x="15586" y="-17801"/>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2"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path" presetSubtype="0" accel="50000" decel="50000" fill="hold" grpId="1" nodeType="withEffect">
                                  <p:stCondLst>
                                    <p:cond delay="0"/>
                                  </p:stCondLst>
                                  <p:childTnLst>
                                    <p:animMotion origin="layout" path="M 0.00078 -3.33333E-6 L 0.00078 0.35834 " pathEditMode="relative" rAng="0" ptsTypes="AA">
                                      <p:cBhvr>
                                        <p:cTn id="43" dur="2000" fill="hold"/>
                                        <p:tgtEl>
                                          <p:spTgt spid="18"/>
                                        </p:tgtEl>
                                        <p:attrNameLst>
                                          <p:attrName>ppt_x</p:attrName>
                                          <p:attrName>ppt_y</p:attrName>
                                        </p:attrNameLst>
                                      </p:cBhvr>
                                      <p:rCtr x="0" y="17917"/>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xEl>
                                              <p:pRg st="5" end="5"/>
                                            </p:txEl>
                                          </p:spTgt>
                                        </p:tgtEl>
                                        <p:attrNameLst>
                                          <p:attrName>style.visibility</p:attrName>
                                        </p:attrNameLst>
                                      </p:cBhvr>
                                      <p:to>
                                        <p:strVal val="visible"/>
                                      </p:to>
                                    </p:set>
                                    <p:animEffect transition="in" filter="fade">
                                      <p:cBhvr>
                                        <p:cTn id="4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5" grpId="0" animBg="1"/>
      <p:bldP spid="15" grpId="1" animBg="1"/>
      <p:bldP spid="15" grpId="2" animBg="1"/>
      <p:bldP spid="17" grpId="0" animBg="1"/>
      <p:bldP spid="17" grpId="1" animBg="1"/>
      <p:bldP spid="17" grpId="2" animBg="1"/>
      <p:bldP spid="18" grpId="0" animBg="1"/>
      <p:bldP spid="1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67E77E-3D39-4331-02D3-2F285A0B3372}"/>
              </a:ext>
            </a:extLst>
          </p:cNvPr>
          <p:cNvSpPr>
            <a:spLocks noGrp="1"/>
          </p:cNvSpPr>
          <p:nvPr>
            <p:ph type="title"/>
          </p:nvPr>
        </p:nvSpPr>
        <p:spPr/>
        <p:txBody>
          <a:bodyPr/>
          <a:lstStyle/>
          <a:p>
            <a:r>
              <a:rPr lang="en-IE" dirty="0" err="1"/>
              <a:t>L’électricité</a:t>
            </a:r>
            <a:r>
              <a:rPr lang="en-IE" dirty="0"/>
              <a:t> et la </a:t>
            </a:r>
            <a:r>
              <a:rPr lang="en-IE" dirty="0" err="1"/>
              <a:t>décarbonation</a:t>
            </a:r>
            <a:endParaRPr lang="en-IE" dirty="0"/>
          </a:p>
        </p:txBody>
      </p:sp>
      <p:sp>
        <p:nvSpPr>
          <p:cNvPr id="6" name="Text Placeholder 5">
            <a:extLst>
              <a:ext uri="{FF2B5EF4-FFF2-40B4-BE49-F238E27FC236}">
                <a16:creationId xmlns:a16="http://schemas.microsoft.com/office/drawing/2014/main" id="{06437482-580E-91AD-4D79-C03BBE1E3CB1}"/>
              </a:ext>
            </a:extLst>
          </p:cNvPr>
          <p:cNvSpPr>
            <a:spLocks noGrp="1"/>
          </p:cNvSpPr>
          <p:nvPr>
            <p:ph type="body" idx="28"/>
          </p:nvPr>
        </p:nvSpPr>
        <p:spPr/>
        <p:txBody>
          <a:bodyPr/>
          <a:lstStyle/>
          <a:p>
            <a:r>
              <a:rPr lang="en-IE" dirty="0" err="1"/>
              <a:t>Pourquoi</a:t>
            </a:r>
            <a:r>
              <a:rPr lang="en-IE" dirty="0"/>
              <a:t> </a:t>
            </a:r>
            <a:r>
              <a:rPr lang="en-IE" dirty="0" err="1"/>
              <a:t>électrifier</a:t>
            </a:r>
            <a:r>
              <a:rPr lang="en-IE" dirty="0"/>
              <a:t> </a:t>
            </a:r>
            <a:r>
              <a:rPr lang="en-IE" dirty="0" err="1"/>
              <a:t>l’économie</a:t>
            </a:r>
            <a:r>
              <a:rPr lang="en-IE" dirty="0"/>
              <a:t> </a:t>
            </a:r>
            <a:r>
              <a:rPr lang="en-IE" dirty="0" err="1"/>
              <a:t>est</a:t>
            </a:r>
            <a:r>
              <a:rPr lang="en-IE" dirty="0"/>
              <a:t>-il </a:t>
            </a:r>
            <a:r>
              <a:rPr lang="en-IE" dirty="0" err="1"/>
              <a:t>nécessaire</a:t>
            </a:r>
            <a:r>
              <a:rPr lang="en-IE" dirty="0"/>
              <a:t>?</a:t>
            </a:r>
          </a:p>
        </p:txBody>
      </p:sp>
      <p:pic>
        <p:nvPicPr>
          <p:cNvPr id="12" name="Content Placeholder 11" descr="A large white tank on a stand&#10;&#10;Description automatically generated">
            <a:extLst>
              <a:ext uri="{FF2B5EF4-FFF2-40B4-BE49-F238E27FC236}">
                <a16:creationId xmlns:a16="http://schemas.microsoft.com/office/drawing/2014/main" id="{F234CB32-FF56-AC94-883E-D5A937F22889}"/>
              </a:ext>
            </a:extLst>
          </p:cNvPr>
          <p:cNvPicPr>
            <a:picLocks noGrp="1" noChangeAspect="1"/>
          </p:cNvPicPr>
          <p:nvPr>
            <p:ph sz="quarter" idx="15"/>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333" y="3276007"/>
            <a:ext cx="1386265" cy="923903"/>
          </a:xfrm>
        </p:spPr>
      </p:pic>
      <p:pic>
        <p:nvPicPr>
          <p:cNvPr id="9" name="Content Placeholder 2">
            <a:extLst>
              <a:ext uri="{FF2B5EF4-FFF2-40B4-BE49-F238E27FC236}">
                <a16:creationId xmlns:a16="http://schemas.microsoft.com/office/drawing/2014/main" id="{33A25FF0-001E-15DA-AC64-263FB9445A8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9349" y="1942557"/>
            <a:ext cx="1635556" cy="1091735"/>
          </a:xfrm>
          <a:prstGeom prst="rect">
            <a:avLst/>
          </a:prstGeom>
        </p:spPr>
      </p:pic>
      <p:sp>
        <p:nvSpPr>
          <p:cNvPr id="10" name="Arrow: Right 9">
            <a:extLst>
              <a:ext uri="{FF2B5EF4-FFF2-40B4-BE49-F238E27FC236}">
                <a16:creationId xmlns:a16="http://schemas.microsoft.com/office/drawing/2014/main" id="{D5BC1D9A-AE9C-CA61-1EF1-DF9BAD0E9550}"/>
              </a:ext>
            </a:extLst>
          </p:cNvPr>
          <p:cNvSpPr/>
          <p:nvPr/>
        </p:nvSpPr>
        <p:spPr>
          <a:xfrm>
            <a:off x="3066043" y="2329399"/>
            <a:ext cx="2272748" cy="318052"/>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4" name="Picture 13" descr="A white radiator in a room&#10;&#10;Description automatically generated">
            <a:extLst>
              <a:ext uri="{FF2B5EF4-FFF2-40B4-BE49-F238E27FC236}">
                <a16:creationId xmlns:a16="http://schemas.microsoft.com/office/drawing/2014/main" id="{E2EB51BA-6251-7B61-CDDC-504FD7B289F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344631" y="3687850"/>
            <a:ext cx="1075198" cy="964772"/>
          </a:xfrm>
          <a:prstGeom prst="rect">
            <a:avLst/>
          </a:prstGeom>
        </p:spPr>
      </p:pic>
      <p:sp>
        <p:nvSpPr>
          <p:cNvPr id="16" name="Arrow: Right 15">
            <a:extLst>
              <a:ext uri="{FF2B5EF4-FFF2-40B4-BE49-F238E27FC236}">
                <a16:creationId xmlns:a16="http://schemas.microsoft.com/office/drawing/2014/main" id="{8E203C4F-5E70-EEA8-91FE-4F19BC6F5385}"/>
              </a:ext>
            </a:extLst>
          </p:cNvPr>
          <p:cNvSpPr/>
          <p:nvPr/>
        </p:nvSpPr>
        <p:spPr>
          <a:xfrm>
            <a:off x="3066043" y="3578932"/>
            <a:ext cx="2272748" cy="318052"/>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9" name="Picture 18" descr="A red and black train on tracks&#10;&#10;Description automatically generated">
            <a:extLst>
              <a:ext uri="{FF2B5EF4-FFF2-40B4-BE49-F238E27FC236}">
                <a16:creationId xmlns:a16="http://schemas.microsoft.com/office/drawing/2014/main" id="{290261D3-6202-9342-D504-5D4728E180E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752794" y="1767805"/>
            <a:ext cx="1707064" cy="1120261"/>
          </a:xfrm>
          <a:prstGeom prst="rect">
            <a:avLst/>
          </a:prstGeom>
        </p:spPr>
      </p:pic>
      <p:pic>
        <p:nvPicPr>
          <p:cNvPr id="22" name="Picture 21" descr="A black car driving on a road&#10;&#10;Description automatically generated">
            <a:extLst>
              <a:ext uri="{FF2B5EF4-FFF2-40B4-BE49-F238E27FC236}">
                <a16:creationId xmlns:a16="http://schemas.microsoft.com/office/drawing/2014/main" id="{057E01ED-A684-C159-4AF3-F7F8BF29D86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606326" y="2023026"/>
            <a:ext cx="1707830" cy="1138781"/>
          </a:xfrm>
          <a:prstGeom prst="rect">
            <a:avLst/>
          </a:prstGeom>
        </p:spPr>
      </p:pic>
      <p:pic>
        <p:nvPicPr>
          <p:cNvPr id="24" name="Picture 23" descr="A air conditioner outside of a house&#10;&#10;Description automatically generated">
            <a:extLst>
              <a:ext uri="{FF2B5EF4-FFF2-40B4-BE49-F238E27FC236}">
                <a16:creationId xmlns:a16="http://schemas.microsoft.com/office/drawing/2014/main" id="{7A72130C-DC66-03FD-6FF7-2B5D77010C9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829002" y="3243375"/>
            <a:ext cx="1630856" cy="1088936"/>
          </a:xfrm>
          <a:prstGeom prst="rect">
            <a:avLst/>
          </a:prstGeom>
        </p:spPr>
      </p:pic>
      <p:sp>
        <p:nvSpPr>
          <p:cNvPr id="25" name="TextBox 24">
            <a:extLst>
              <a:ext uri="{FF2B5EF4-FFF2-40B4-BE49-F238E27FC236}">
                <a16:creationId xmlns:a16="http://schemas.microsoft.com/office/drawing/2014/main" id="{10D141F5-2935-FA90-7552-5EC7C781F8C6}"/>
              </a:ext>
            </a:extLst>
          </p:cNvPr>
          <p:cNvSpPr txBox="1"/>
          <p:nvPr/>
        </p:nvSpPr>
        <p:spPr>
          <a:xfrm>
            <a:off x="829349" y="1942557"/>
            <a:ext cx="1635556" cy="1091735"/>
          </a:xfrm>
          <a:prstGeom prst="rect">
            <a:avLst/>
          </a:prstGeom>
          <a:solidFill>
            <a:schemeClr val="bg1">
              <a:alpha val="70000"/>
            </a:schemeClr>
          </a:solidFill>
        </p:spPr>
        <p:txBody>
          <a:bodyPr wrap="square" lIns="0" tIns="0" rIns="0" bIns="0" rtlCol="0" anchor="ctr" anchorCtr="0">
            <a:noAutofit/>
          </a:bodyPr>
          <a:lstStyle/>
          <a:p>
            <a:pPr algn="ctr"/>
            <a:r>
              <a:rPr lang="en-IE" sz="2000" dirty="0" err="1">
                <a:solidFill>
                  <a:schemeClr val="accent6"/>
                </a:solidFill>
                <a:latin typeface="+mn-lt"/>
              </a:rPr>
              <a:t>rendement</a:t>
            </a:r>
            <a:r>
              <a:rPr lang="en-IE" sz="2000" dirty="0">
                <a:solidFill>
                  <a:schemeClr val="accent6"/>
                </a:solidFill>
                <a:latin typeface="+mn-lt"/>
              </a:rPr>
              <a:t>: 30%</a:t>
            </a:r>
          </a:p>
        </p:txBody>
      </p:sp>
      <p:sp>
        <p:nvSpPr>
          <p:cNvPr id="26" name="TextBox 25">
            <a:extLst>
              <a:ext uri="{FF2B5EF4-FFF2-40B4-BE49-F238E27FC236}">
                <a16:creationId xmlns:a16="http://schemas.microsoft.com/office/drawing/2014/main" id="{4357736C-9CA4-E98E-2CC4-BC2656793629}"/>
              </a:ext>
            </a:extLst>
          </p:cNvPr>
          <p:cNvSpPr txBox="1"/>
          <p:nvPr/>
        </p:nvSpPr>
        <p:spPr>
          <a:xfrm>
            <a:off x="5752794" y="1767805"/>
            <a:ext cx="2561362" cy="1394002"/>
          </a:xfrm>
          <a:prstGeom prst="rect">
            <a:avLst/>
          </a:prstGeom>
          <a:solidFill>
            <a:schemeClr val="bg1">
              <a:alpha val="70000"/>
            </a:schemeClr>
          </a:solidFill>
        </p:spPr>
        <p:txBody>
          <a:bodyPr wrap="square" lIns="0" tIns="0" rIns="0" bIns="0" rtlCol="0" anchor="ctr" anchorCtr="0">
            <a:noAutofit/>
          </a:bodyPr>
          <a:lstStyle/>
          <a:p>
            <a:pPr algn="ctr"/>
            <a:r>
              <a:rPr lang="en-IE" sz="2000" dirty="0" err="1">
                <a:solidFill>
                  <a:schemeClr val="accent6"/>
                </a:solidFill>
                <a:latin typeface="+mn-lt"/>
              </a:rPr>
              <a:t>rendement</a:t>
            </a:r>
            <a:r>
              <a:rPr lang="en-IE" sz="2000" dirty="0">
                <a:solidFill>
                  <a:schemeClr val="accent6"/>
                </a:solidFill>
                <a:latin typeface="+mn-lt"/>
              </a:rPr>
              <a:t>: 90%</a:t>
            </a:r>
          </a:p>
        </p:txBody>
      </p:sp>
      <p:sp>
        <p:nvSpPr>
          <p:cNvPr id="27" name="TextBox 26">
            <a:extLst>
              <a:ext uri="{FF2B5EF4-FFF2-40B4-BE49-F238E27FC236}">
                <a16:creationId xmlns:a16="http://schemas.microsoft.com/office/drawing/2014/main" id="{7152E6F0-A057-9577-C337-E8ADD3E3F4F6}"/>
              </a:ext>
            </a:extLst>
          </p:cNvPr>
          <p:cNvSpPr txBox="1"/>
          <p:nvPr/>
        </p:nvSpPr>
        <p:spPr>
          <a:xfrm>
            <a:off x="698417" y="3269284"/>
            <a:ext cx="1721412" cy="1383338"/>
          </a:xfrm>
          <a:prstGeom prst="rect">
            <a:avLst/>
          </a:prstGeom>
          <a:solidFill>
            <a:schemeClr val="bg1">
              <a:alpha val="70000"/>
            </a:schemeClr>
          </a:solidFill>
        </p:spPr>
        <p:txBody>
          <a:bodyPr wrap="square" lIns="0" tIns="0" rIns="0" bIns="0" rtlCol="0" anchor="ctr" anchorCtr="0">
            <a:noAutofit/>
          </a:bodyPr>
          <a:lstStyle/>
          <a:p>
            <a:pPr algn="ctr"/>
            <a:r>
              <a:rPr lang="en-IE" sz="2000" dirty="0" err="1">
                <a:solidFill>
                  <a:schemeClr val="accent6"/>
                </a:solidFill>
                <a:latin typeface="+mn-lt"/>
              </a:rPr>
              <a:t>rendement</a:t>
            </a:r>
            <a:r>
              <a:rPr lang="en-IE" sz="2000" dirty="0">
                <a:solidFill>
                  <a:schemeClr val="accent6"/>
                </a:solidFill>
                <a:latin typeface="+mn-lt"/>
              </a:rPr>
              <a:t>: 100%</a:t>
            </a:r>
          </a:p>
        </p:txBody>
      </p:sp>
      <p:sp>
        <p:nvSpPr>
          <p:cNvPr id="28" name="TextBox 27">
            <a:extLst>
              <a:ext uri="{FF2B5EF4-FFF2-40B4-BE49-F238E27FC236}">
                <a16:creationId xmlns:a16="http://schemas.microsoft.com/office/drawing/2014/main" id="{8FBBF10E-2667-1147-7CC3-841ECE08F10E}"/>
              </a:ext>
            </a:extLst>
          </p:cNvPr>
          <p:cNvSpPr txBox="1"/>
          <p:nvPr/>
        </p:nvSpPr>
        <p:spPr>
          <a:xfrm>
            <a:off x="5783724" y="3205315"/>
            <a:ext cx="1676134" cy="1201016"/>
          </a:xfrm>
          <a:prstGeom prst="rect">
            <a:avLst/>
          </a:prstGeom>
          <a:solidFill>
            <a:schemeClr val="bg1">
              <a:alpha val="70000"/>
            </a:schemeClr>
          </a:solidFill>
        </p:spPr>
        <p:txBody>
          <a:bodyPr wrap="square" lIns="0" tIns="0" rIns="0" bIns="0" rtlCol="0" anchor="ctr" anchorCtr="0">
            <a:noAutofit/>
          </a:bodyPr>
          <a:lstStyle/>
          <a:p>
            <a:pPr algn="ctr"/>
            <a:r>
              <a:rPr lang="en-IE" sz="2000" dirty="0" err="1">
                <a:solidFill>
                  <a:schemeClr val="accent6"/>
                </a:solidFill>
                <a:latin typeface="+mn-lt"/>
              </a:rPr>
              <a:t>rendement</a:t>
            </a:r>
            <a:r>
              <a:rPr lang="en-IE" sz="2000" dirty="0">
                <a:solidFill>
                  <a:schemeClr val="accent6"/>
                </a:solidFill>
                <a:latin typeface="+mn-lt"/>
              </a:rPr>
              <a:t>: 300%</a:t>
            </a:r>
          </a:p>
        </p:txBody>
      </p:sp>
      <p:sp>
        <p:nvSpPr>
          <p:cNvPr id="29" name="TextBox 28">
            <a:extLst>
              <a:ext uri="{FF2B5EF4-FFF2-40B4-BE49-F238E27FC236}">
                <a16:creationId xmlns:a16="http://schemas.microsoft.com/office/drawing/2014/main" id="{5195DE47-AA32-64BC-93EA-E43B1A343A47}"/>
              </a:ext>
            </a:extLst>
          </p:cNvPr>
          <p:cNvSpPr txBox="1"/>
          <p:nvPr/>
        </p:nvSpPr>
        <p:spPr>
          <a:xfrm>
            <a:off x="8806069" y="2689377"/>
            <a:ext cx="3045955" cy="553998"/>
          </a:xfrm>
          <a:prstGeom prst="rect">
            <a:avLst/>
          </a:prstGeom>
          <a:noFill/>
        </p:spPr>
        <p:txBody>
          <a:bodyPr wrap="square" lIns="0" tIns="0" rIns="0" bIns="0" rtlCol="0" anchor="b">
            <a:spAutoFit/>
          </a:bodyPr>
          <a:lstStyle/>
          <a:p>
            <a:pPr algn="l"/>
            <a:r>
              <a:rPr lang="en-IE" dirty="0">
                <a:solidFill>
                  <a:schemeClr val="tx2">
                    <a:lumMod val="60000"/>
                    <a:lumOff val="40000"/>
                  </a:schemeClr>
                </a:solidFill>
                <a:latin typeface="+mn-lt"/>
              </a:rPr>
              <a:t>1. </a:t>
            </a:r>
            <a:r>
              <a:rPr lang="en-IE" dirty="0" err="1">
                <a:solidFill>
                  <a:schemeClr val="tx2">
                    <a:lumMod val="60000"/>
                    <a:lumOff val="40000"/>
                  </a:schemeClr>
                </a:solidFill>
                <a:latin typeface="+mn-lt"/>
              </a:rPr>
              <a:t>Électrifier</a:t>
            </a:r>
            <a:r>
              <a:rPr lang="en-IE" dirty="0">
                <a:solidFill>
                  <a:schemeClr val="tx2">
                    <a:lumMod val="60000"/>
                    <a:lumOff val="40000"/>
                  </a:schemeClr>
                </a:solidFill>
                <a:latin typeface="+mn-lt"/>
              </a:rPr>
              <a:t>, </a:t>
            </a:r>
            <a:r>
              <a:rPr lang="en-IE" dirty="0" err="1">
                <a:solidFill>
                  <a:schemeClr val="tx2">
                    <a:lumMod val="60000"/>
                    <a:lumOff val="40000"/>
                  </a:schemeClr>
                </a:solidFill>
                <a:latin typeface="+mn-lt"/>
              </a:rPr>
              <a:t>c’est</a:t>
            </a:r>
            <a:r>
              <a:rPr lang="en-IE" dirty="0">
                <a:solidFill>
                  <a:schemeClr val="tx2">
                    <a:lumMod val="60000"/>
                    <a:lumOff val="40000"/>
                  </a:schemeClr>
                </a:solidFill>
                <a:latin typeface="+mn-lt"/>
              </a:rPr>
              <a:t> augmenter le </a:t>
            </a:r>
            <a:r>
              <a:rPr lang="en-IE" dirty="0" err="1">
                <a:solidFill>
                  <a:schemeClr val="tx2">
                    <a:lumMod val="60000"/>
                    <a:lumOff val="40000"/>
                  </a:schemeClr>
                </a:solidFill>
                <a:latin typeface="+mn-lt"/>
              </a:rPr>
              <a:t>rendement</a:t>
            </a:r>
            <a:r>
              <a:rPr lang="en-IE" dirty="0">
                <a:solidFill>
                  <a:schemeClr val="tx2">
                    <a:lumMod val="60000"/>
                    <a:lumOff val="40000"/>
                  </a:schemeClr>
                </a:solidFill>
                <a:latin typeface="+mn-lt"/>
              </a:rPr>
              <a:t> </a:t>
            </a:r>
            <a:r>
              <a:rPr lang="en-IE" dirty="0" err="1">
                <a:solidFill>
                  <a:schemeClr val="tx2">
                    <a:lumMod val="60000"/>
                    <a:lumOff val="40000"/>
                  </a:schemeClr>
                </a:solidFill>
                <a:latin typeface="+mn-lt"/>
              </a:rPr>
              <a:t>énergétique</a:t>
            </a:r>
            <a:endParaRPr lang="en-IE" dirty="0">
              <a:solidFill>
                <a:schemeClr val="tx2">
                  <a:lumMod val="60000"/>
                  <a:lumOff val="40000"/>
                </a:schemeClr>
              </a:solidFill>
              <a:latin typeface="+mn-lt"/>
            </a:endParaRPr>
          </a:p>
        </p:txBody>
      </p:sp>
      <p:sp>
        <p:nvSpPr>
          <p:cNvPr id="30" name="TextBox 29">
            <a:extLst>
              <a:ext uri="{FF2B5EF4-FFF2-40B4-BE49-F238E27FC236}">
                <a16:creationId xmlns:a16="http://schemas.microsoft.com/office/drawing/2014/main" id="{6A36B2C7-826C-7896-9AD7-A4D57EE6A056}"/>
              </a:ext>
            </a:extLst>
          </p:cNvPr>
          <p:cNvSpPr txBox="1"/>
          <p:nvPr/>
        </p:nvSpPr>
        <p:spPr>
          <a:xfrm>
            <a:off x="8806069" y="4584183"/>
            <a:ext cx="3045955" cy="1384995"/>
          </a:xfrm>
          <a:prstGeom prst="rect">
            <a:avLst/>
          </a:prstGeom>
          <a:noFill/>
        </p:spPr>
        <p:txBody>
          <a:bodyPr wrap="square" lIns="0" tIns="0" rIns="0" bIns="0" rtlCol="0" anchor="b">
            <a:spAutoFit/>
          </a:bodyPr>
          <a:lstStyle/>
          <a:p>
            <a:pPr algn="l"/>
            <a:r>
              <a:rPr lang="en-IE" dirty="0">
                <a:solidFill>
                  <a:schemeClr val="tx2">
                    <a:lumMod val="60000"/>
                    <a:lumOff val="40000"/>
                  </a:schemeClr>
                </a:solidFill>
              </a:rPr>
              <a:t>2</a:t>
            </a:r>
            <a:r>
              <a:rPr lang="en-IE" dirty="0">
                <a:solidFill>
                  <a:schemeClr val="tx2">
                    <a:lumMod val="60000"/>
                    <a:lumOff val="40000"/>
                  </a:schemeClr>
                </a:solidFill>
                <a:latin typeface="+mn-lt"/>
              </a:rPr>
              <a:t>. </a:t>
            </a:r>
            <a:r>
              <a:rPr lang="en-IE" dirty="0" err="1">
                <a:solidFill>
                  <a:schemeClr val="tx2">
                    <a:lumMod val="60000"/>
                    <a:lumOff val="40000"/>
                  </a:schemeClr>
                </a:solidFill>
                <a:latin typeface="+mn-lt"/>
              </a:rPr>
              <a:t>L’électricité</a:t>
            </a:r>
            <a:r>
              <a:rPr lang="en-IE" dirty="0">
                <a:solidFill>
                  <a:schemeClr val="tx2">
                    <a:lumMod val="60000"/>
                    <a:lumOff val="40000"/>
                  </a:schemeClr>
                </a:solidFill>
                <a:latin typeface="+mn-lt"/>
              </a:rPr>
              <a:t> </a:t>
            </a:r>
            <a:r>
              <a:rPr lang="en-IE" dirty="0" err="1">
                <a:solidFill>
                  <a:schemeClr val="tx2">
                    <a:lumMod val="60000"/>
                    <a:lumOff val="40000"/>
                  </a:schemeClr>
                </a:solidFill>
                <a:latin typeface="+mn-lt"/>
              </a:rPr>
              <a:t>est</a:t>
            </a:r>
            <a:r>
              <a:rPr lang="en-IE" dirty="0">
                <a:solidFill>
                  <a:schemeClr val="tx2">
                    <a:lumMod val="60000"/>
                    <a:lumOff val="40000"/>
                  </a:schemeClr>
                </a:solidFill>
                <a:latin typeface="+mn-lt"/>
              </a:rPr>
              <a:t> un des seuls </a:t>
            </a:r>
            <a:r>
              <a:rPr lang="en-IE" dirty="0" err="1">
                <a:solidFill>
                  <a:schemeClr val="tx2">
                    <a:lumMod val="60000"/>
                    <a:lumOff val="40000"/>
                  </a:schemeClr>
                </a:solidFill>
                <a:latin typeface="+mn-lt"/>
              </a:rPr>
              <a:t>vecteurs</a:t>
            </a:r>
            <a:r>
              <a:rPr lang="en-IE" dirty="0">
                <a:solidFill>
                  <a:schemeClr val="tx2">
                    <a:lumMod val="60000"/>
                    <a:lumOff val="40000"/>
                  </a:schemeClr>
                </a:solidFill>
                <a:latin typeface="+mn-lt"/>
              </a:rPr>
              <a:t> </a:t>
            </a:r>
            <a:r>
              <a:rPr lang="en-IE" dirty="0" err="1">
                <a:solidFill>
                  <a:schemeClr val="tx2">
                    <a:lumMod val="60000"/>
                    <a:lumOff val="40000"/>
                  </a:schemeClr>
                </a:solidFill>
                <a:latin typeface="+mn-lt"/>
              </a:rPr>
              <a:t>énergétiques</a:t>
            </a:r>
            <a:r>
              <a:rPr lang="en-IE" dirty="0">
                <a:solidFill>
                  <a:schemeClr val="tx2">
                    <a:lumMod val="60000"/>
                    <a:lumOff val="40000"/>
                  </a:schemeClr>
                </a:solidFill>
                <a:latin typeface="+mn-lt"/>
              </a:rPr>
              <a:t> bas-</a:t>
            </a:r>
            <a:r>
              <a:rPr lang="en-IE" dirty="0" err="1">
                <a:solidFill>
                  <a:schemeClr val="tx2">
                    <a:lumMod val="60000"/>
                    <a:lumOff val="40000"/>
                  </a:schemeClr>
                </a:solidFill>
                <a:latin typeface="+mn-lt"/>
              </a:rPr>
              <a:t>carbone</a:t>
            </a:r>
            <a:r>
              <a:rPr lang="en-IE" dirty="0">
                <a:solidFill>
                  <a:schemeClr val="tx2">
                    <a:lumMod val="60000"/>
                    <a:lumOff val="40000"/>
                  </a:schemeClr>
                </a:solidFill>
                <a:latin typeface="+mn-lt"/>
              </a:rPr>
              <a:t>*</a:t>
            </a:r>
          </a:p>
          <a:p>
            <a:pPr algn="l"/>
            <a:br>
              <a:rPr lang="en-IE" dirty="0">
                <a:solidFill>
                  <a:schemeClr val="tx2">
                    <a:lumMod val="60000"/>
                    <a:lumOff val="40000"/>
                  </a:schemeClr>
                </a:solidFill>
                <a:latin typeface="+mn-lt"/>
              </a:rPr>
            </a:br>
            <a:r>
              <a:rPr lang="en-IE" i="1" dirty="0">
                <a:solidFill>
                  <a:schemeClr val="tx2">
                    <a:lumMod val="60000"/>
                    <a:lumOff val="40000"/>
                  </a:schemeClr>
                </a:solidFill>
                <a:latin typeface="+mn-lt"/>
              </a:rPr>
              <a:t>*</a:t>
            </a:r>
            <a:r>
              <a:rPr lang="en-IE" i="1" dirty="0" err="1">
                <a:solidFill>
                  <a:schemeClr val="tx2">
                    <a:lumMod val="60000"/>
                    <a:lumOff val="40000"/>
                  </a:schemeClr>
                </a:solidFill>
                <a:latin typeface="+mn-lt"/>
              </a:rPr>
              <a:t>quels</a:t>
            </a:r>
            <a:r>
              <a:rPr lang="en-IE" i="1" dirty="0">
                <a:solidFill>
                  <a:schemeClr val="tx2">
                    <a:lumMod val="60000"/>
                    <a:lumOff val="40000"/>
                  </a:schemeClr>
                </a:solidFill>
                <a:latin typeface="+mn-lt"/>
              </a:rPr>
              <a:t> </a:t>
            </a:r>
            <a:r>
              <a:rPr lang="en-IE" i="1" dirty="0" err="1">
                <a:solidFill>
                  <a:schemeClr val="tx2">
                    <a:lumMod val="60000"/>
                    <a:lumOff val="40000"/>
                  </a:schemeClr>
                </a:solidFill>
                <a:latin typeface="+mn-lt"/>
              </a:rPr>
              <a:t>sont</a:t>
            </a:r>
            <a:r>
              <a:rPr lang="en-IE" i="1" dirty="0">
                <a:solidFill>
                  <a:schemeClr val="tx2">
                    <a:lumMod val="60000"/>
                    <a:lumOff val="40000"/>
                  </a:schemeClr>
                </a:solidFill>
                <a:latin typeface="+mn-lt"/>
              </a:rPr>
              <a:t> les </a:t>
            </a:r>
            <a:r>
              <a:rPr lang="en-IE" i="1" dirty="0" err="1">
                <a:solidFill>
                  <a:schemeClr val="tx2">
                    <a:lumMod val="60000"/>
                    <a:lumOff val="40000"/>
                  </a:schemeClr>
                </a:solidFill>
                <a:latin typeface="+mn-lt"/>
              </a:rPr>
              <a:t>autres</a:t>
            </a:r>
            <a:r>
              <a:rPr lang="en-IE" i="1" dirty="0">
                <a:solidFill>
                  <a:schemeClr val="tx2">
                    <a:lumMod val="60000"/>
                    <a:lumOff val="40000"/>
                  </a:schemeClr>
                </a:solidFill>
                <a:latin typeface="+mn-lt"/>
              </a:rPr>
              <a:t>?</a:t>
            </a:r>
          </a:p>
        </p:txBody>
      </p:sp>
      <p:pic>
        <p:nvPicPr>
          <p:cNvPr id="31" name="Picture 30" descr="A picture containing rock, salamander, outdoor, person&#10;&#10;Description automatically generated">
            <a:extLst>
              <a:ext uri="{FF2B5EF4-FFF2-40B4-BE49-F238E27FC236}">
                <a16:creationId xmlns:a16="http://schemas.microsoft.com/office/drawing/2014/main" id="{10E815D8-3216-9A87-702F-D539C4F87E6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30795" y="5300130"/>
            <a:ext cx="1279999" cy="720000"/>
          </a:xfrm>
          <a:prstGeom prst="rect">
            <a:avLst/>
          </a:prstGeom>
        </p:spPr>
      </p:pic>
      <p:pic>
        <p:nvPicPr>
          <p:cNvPr id="32" name="Picture 31" descr="A picture containing plate, indoor, eaten&#10;&#10;Description automatically generated">
            <a:extLst>
              <a:ext uri="{FF2B5EF4-FFF2-40B4-BE49-F238E27FC236}">
                <a16:creationId xmlns:a16="http://schemas.microsoft.com/office/drawing/2014/main" id="{495D1B25-A1C1-4FE3-A6E3-19672B3399C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18099" y="5300130"/>
            <a:ext cx="1440000" cy="720000"/>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ECC84E8D-658E-94D6-F721-3B480EF8857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9618" y="5636681"/>
            <a:ext cx="1080422" cy="720000"/>
          </a:xfrm>
          <a:prstGeom prst="rect">
            <a:avLst/>
          </a:prstGeom>
        </p:spPr>
      </p:pic>
      <p:pic>
        <p:nvPicPr>
          <p:cNvPr id="34" name="Picture 33" descr="A group of wind turbines in a field&#10;&#10;Description automatically generated with low confidence">
            <a:extLst>
              <a:ext uri="{FF2B5EF4-FFF2-40B4-BE49-F238E27FC236}">
                <a16:creationId xmlns:a16="http://schemas.microsoft.com/office/drawing/2014/main" id="{EBDCA7D8-BEC3-1DD6-C801-A57A4C9964B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16290" y="5636681"/>
            <a:ext cx="1120621" cy="720000"/>
          </a:xfrm>
          <a:prstGeom prst="rect">
            <a:avLst/>
          </a:prstGeom>
        </p:spPr>
      </p:pic>
      <p:pic>
        <p:nvPicPr>
          <p:cNvPr id="35" name="Picture 34" descr="A picture containing smoke, grass, outdoor, coming&#10;&#10;Description automatically generated">
            <a:extLst>
              <a:ext uri="{FF2B5EF4-FFF2-40B4-BE49-F238E27FC236}">
                <a16:creationId xmlns:a16="http://schemas.microsoft.com/office/drawing/2014/main" id="{E0B9C831-A2D5-769E-79F9-FA68D5200B9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0763" y="5276681"/>
            <a:ext cx="1352727" cy="720000"/>
          </a:xfrm>
          <a:prstGeom prst="rect">
            <a:avLst/>
          </a:prstGeom>
        </p:spPr>
      </p:pic>
      <p:pic>
        <p:nvPicPr>
          <p:cNvPr id="36" name="Picture 35" descr="A picture containing tree, water, mountain, nature&#10;&#10;Description automatically generated">
            <a:extLst>
              <a:ext uri="{FF2B5EF4-FFF2-40B4-BE49-F238E27FC236}">
                <a16:creationId xmlns:a16="http://schemas.microsoft.com/office/drawing/2014/main" id="{DBD2E94E-A3BD-9138-7E4B-E67F579D6C2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00759" y="5636681"/>
            <a:ext cx="1695850" cy="720000"/>
          </a:xfrm>
          <a:prstGeom prst="rect">
            <a:avLst/>
          </a:prstGeom>
        </p:spPr>
      </p:pic>
      <p:pic>
        <p:nvPicPr>
          <p:cNvPr id="37" name="Picture 36" descr="A picture containing outdoor, solar cell&#10;&#10;Description automatically generated">
            <a:extLst>
              <a:ext uri="{FF2B5EF4-FFF2-40B4-BE49-F238E27FC236}">
                <a16:creationId xmlns:a16="http://schemas.microsoft.com/office/drawing/2014/main" id="{61B5404D-A90C-E01B-A18F-CBFBE0552B62}"/>
              </a:ext>
            </a:extLst>
          </p:cNvPr>
          <p:cNvPicPr>
            <a:picLocks noChangeAspect="1"/>
          </p:cNvPicPr>
          <p:nvPr/>
        </p:nvPicPr>
        <p:blipFill rotWithShape="1">
          <a:blip r:embed="rId20">
            <a:extLst>
              <a:ext uri="{28A0092B-C50C-407E-A947-70E740481C1C}">
                <a14:useLocalDpi xmlns:a14="http://schemas.microsoft.com/office/drawing/2010/main" val="0"/>
              </a:ext>
            </a:extLst>
          </a:blip>
          <a:srcRect l="15362"/>
          <a:stretch/>
        </p:blipFill>
        <p:spPr>
          <a:xfrm>
            <a:off x="5783724" y="5276681"/>
            <a:ext cx="1964844" cy="720000"/>
          </a:xfrm>
          <a:prstGeom prst="rect">
            <a:avLst/>
          </a:prstGeom>
        </p:spPr>
      </p:pic>
    </p:spTree>
    <p:extLst>
      <p:ext uri="{BB962C8B-B14F-4D97-AF65-F5344CB8AC3E}">
        <p14:creationId xmlns:p14="http://schemas.microsoft.com/office/powerpoint/2010/main" val="4223194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25" grpId="0" animBg="1"/>
      <p:bldP spid="26" grpId="0" animBg="1"/>
      <p:bldP spid="27" grpId="0" animBg="1"/>
      <p:bldP spid="28" grpId="0" animBg="1"/>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44FA6-9B6B-5BB8-3024-9B65095ACA89}"/>
              </a:ext>
            </a:extLst>
          </p:cNvPr>
          <p:cNvSpPr>
            <a:spLocks noGrp="1"/>
          </p:cNvSpPr>
          <p:nvPr>
            <p:ph type="title"/>
          </p:nvPr>
        </p:nvSpPr>
        <p:spPr>
          <a:xfrm>
            <a:off x="481633" y="368300"/>
            <a:ext cx="11232000" cy="849224"/>
          </a:xfrm>
        </p:spPr>
        <p:txBody>
          <a:bodyPr/>
          <a:lstStyle/>
          <a:p>
            <a:r>
              <a:rPr lang="en-IE" dirty="0" err="1"/>
              <a:t>L’électricité</a:t>
            </a:r>
            <a:r>
              <a:rPr lang="en-IE" dirty="0"/>
              <a:t> et la </a:t>
            </a:r>
            <a:r>
              <a:rPr lang="en-IE" dirty="0" err="1"/>
              <a:t>décarbonation</a:t>
            </a:r>
            <a:endParaRPr lang="en-IE" dirty="0"/>
          </a:p>
        </p:txBody>
      </p:sp>
      <p:sp>
        <p:nvSpPr>
          <p:cNvPr id="3" name="Content Placeholder 2">
            <a:extLst>
              <a:ext uri="{FF2B5EF4-FFF2-40B4-BE49-F238E27FC236}">
                <a16:creationId xmlns:a16="http://schemas.microsoft.com/office/drawing/2014/main" id="{09BE7F71-444C-82A9-BFD9-83A1F5949D3D}"/>
              </a:ext>
            </a:extLst>
          </p:cNvPr>
          <p:cNvSpPr>
            <a:spLocks noGrp="1"/>
          </p:cNvSpPr>
          <p:nvPr>
            <p:ph sz="quarter" idx="15"/>
          </p:nvPr>
        </p:nvSpPr>
        <p:spPr>
          <a:xfrm>
            <a:off x="479423" y="1881187"/>
            <a:ext cx="3683001" cy="4903349"/>
          </a:xfrm>
        </p:spPr>
        <p:txBody>
          <a:bodyPr>
            <a:normAutofit fontScale="77500" lnSpcReduction="20000"/>
          </a:bodyPr>
          <a:lstStyle/>
          <a:p>
            <a:r>
              <a:rPr lang="fr-FR" dirty="0"/>
              <a:t>Un taux d’électrification élevé rend possible la décarbonation</a:t>
            </a:r>
          </a:p>
          <a:p>
            <a:pPr lvl="1"/>
            <a:r>
              <a:rPr lang="fr-FR" b="1" dirty="0"/>
              <a:t>Norvège</a:t>
            </a:r>
            <a:r>
              <a:rPr lang="fr-FR" dirty="0"/>
              <a:t> – d’énormes ressources naturelles (hydroélectriques), un réinvestissement intelligent de l’extraction du pétrole dans des technologies propres, une industrie lourde électrifiée, premier pays du monde en électrification du parc de véhicules privés
</a:t>
            </a:r>
            <a:r>
              <a:rPr lang="fr-FR" b="1" dirty="0"/>
              <a:t>Suède</a:t>
            </a:r>
            <a:r>
              <a:rPr lang="fr-FR" dirty="0"/>
              <a:t> – de bonnes ressources naturelles, un système de taxe carbone agressif, diversité du mix électrique, popularité du chauffage urbain</a:t>
            </a:r>
          </a:p>
          <a:p>
            <a:pPr lvl="1"/>
            <a:r>
              <a:rPr lang="fr-FR" b="1" dirty="0"/>
              <a:t>Taïwan</a:t>
            </a:r>
            <a:r>
              <a:rPr lang="fr-FR" dirty="0"/>
              <a:t> – technologie, industrie et informatique</a:t>
            </a:r>
          </a:p>
          <a:p>
            <a:pPr lvl="1"/>
            <a:r>
              <a:rPr lang="fr-FR" b="1" dirty="0"/>
              <a:t>Chine</a:t>
            </a:r>
            <a:r>
              <a:rPr lang="fr-FR" dirty="0"/>
              <a:t> – énormes ressources naturelles, électrification agressive (véhicules électriques)</a:t>
            </a:r>
          </a:p>
          <a:p>
            <a:pPr lvl="1"/>
            <a:r>
              <a:rPr lang="fr-FR" b="1" dirty="0"/>
              <a:t>France</a:t>
            </a:r>
            <a:r>
              <a:rPr lang="fr-FR" dirty="0"/>
              <a:t> – grand parc nucléaire, forte électrification des ménages, faible industrie lourde</a:t>
            </a:r>
            <a:endParaRPr lang="en-IE" dirty="0"/>
          </a:p>
        </p:txBody>
      </p:sp>
      <p:sp>
        <p:nvSpPr>
          <p:cNvPr id="11" name="Content Placeholder 10">
            <a:extLst>
              <a:ext uri="{FF2B5EF4-FFF2-40B4-BE49-F238E27FC236}">
                <a16:creationId xmlns:a16="http://schemas.microsoft.com/office/drawing/2014/main" id="{1231E99F-3616-B719-8BCD-41C8A671A638}"/>
              </a:ext>
            </a:extLst>
          </p:cNvPr>
          <p:cNvSpPr>
            <a:spLocks noGrp="1"/>
          </p:cNvSpPr>
          <p:nvPr>
            <p:ph sz="quarter" idx="17"/>
          </p:nvPr>
        </p:nvSpPr>
        <p:spPr/>
        <p:txBody>
          <a:bodyPr/>
          <a:lstStyle/>
          <a:p>
            <a:endParaRPr lang="en-IE" dirty="0"/>
          </a:p>
        </p:txBody>
      </p:sp>
      <p:sp>
        <p:nvSpPr>
          <p:cNvPr id="5" name="Text Placeholder 4">
            <a:extLst>
              <a:ext uri="{FF2B5EF4-FFF2-40B4-BE49-F238E27FC236}">
                <a16:creationId xmlns:a16="http://schemas.microsoft.com/office/drawing/2014/main" id="{12D2C6F4-2F3B-A916-9A58-BC0F195023A3}"/>
              </a:ext>
            </a:extLst>
          </p:cNvPr>
          <p:cNvSpPr>
            <a:spLocks noGrp="1"/>
          </p:cNvSpPr>
          <p:nvPr>
            <p:ph type="body" idx="28"/>
          </p:nvPr>
        </p:nvSpPr>
        <p:spPr>
          <a:xfrm>
            <a:off x="480000" y="1217525"/>
            <a:ext cx="11232000" cy="340343"/>
          </a:xfrm>
        </p:spPr>
        <p:txBody>
          <a:bodyPr/>
          <a:lstStyle/>
          <a:p>
            <a:r>
              <a:rPr lang="en-IE" dirty="0" err="1"/>
              <a:t>Électrifier</a:t>
            </a:r>
            <a:r>
              <a:rPr lang="en-IE" dirty="0"/>
              <a:t> !</a:t>
            </a:r>
          </a:p>
        </p:txBody>
      </p:sp>
      <p:sp>
        <p:nvSpPr>
          <p:cNvPr id="13" name="TextBox 12">
            <a:extLst>
              <a:ext uri="{FF2B5EF4-FFF2-40B4-BE49-F238E27FC236}">
                <a16:creationId xmlns:a16="http://schemas.microsoft.com/office/drawing/2014/main" id="{2C643171-6370-3C4B-86DD-7A846D4EF9D9}"/>
              </a:ext>
            </a:extLst>
          </p:cNvPr>
          <p:cNvSpPr txBox="1"/>
          <p:nvPr/>
        </p:nvSpPr>
        <p:spPr>
          <a:xfrm>
            <a:off x="4415369" y="6522927"/>
            <a:ext cx="6718300" cy="261610"/>
          </a:xfrm>
          <a:prstGeom prst="rect">
            <a:avLst/>
          </a:prstGeom>
          <a:noFill/>
        </p:spPr>
        <p:txBody>
          <a:bodyPr wrap="square">
            <a:spAutoFit/>
          </a:bodyPr>
          <a:lstStyle/>
          <a:p>
            <a:r>
              <a:rPr lang="en-IE" sz="1100" dirty="0">
                <a:hlinkClick r:id="rId2"/>
              </a:rPr>
              <a:t>https://yearbook.enerdata.net/electricity/share-electricity-final-consumption.html</a:t>
            </a:r>
            <a:r>
              <a:rPr lang="en-IE" sz="1100" dirty="0"/>
              <a:t> </a:t>
            </a:r>
          </a:p>
        </p:txBody>
      </p:sp>
      <p:pic>
        <p:nvPicPr>
          <p:cNvPr id="6" name="Picture 5">
            <a:extLst>
              <a:ext uri="{FF2B5EF4-FFF2-40B4-BE49-F238E27FC236}">
                <a16:creationId xmlns:a16="http://schemas.microsoft.com/office/drawing/2014/main" id="{2784E3B1-2B02-E14E-F550-1B8FDD8D4644}"/>
              </a:ext>
            </a:extLst>
          </p:cNvPr>
          <p:cNvPicPr>
            <a:picLocks noChangeAspect="1"/>
          </p:cNvPicPr>
          <p:nvPr/>
        </p:nvPicPr>
        <p:blipFill>
          <a:blip r:embed="rId3"/>
          <a:stretch>
            <a:fillRect/>
          </a:stretch>
        </p:blipFill>
        <p:spPr>
          <a:xfrm>
            <a:off x="4306291" y="1217524"/>
            <a:ext cx="7747304" cy="5130800"/>
          </a:xfrm>
          <a:prstGeom prst="rect">
            <a:avLst/>
          </a:prstGeom>
        </p:spPr>
      </p:pic>
    </p:spTree>
    <p:extLst>
      <p:ext uri="{BB962C8B-B14F-4D97-AF65-F5344CB8AC3E}">
        <p14:creationId xmlns:p14="http://schemas.microsoft.com/office/powerpoint/2010/main" val="206822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DE8E-CC68-26FC-ECDC-A1F8705324C6}"/>
              </a:ext>
            </a:extLst>
          </p:cNvPr>
          <p:cNvSpPr>
            <a:spLocks noGrp="1"/>
          </p:cNvSpPr>
          <p:nvPr>
            <p:ph type="title"/>
          </p:nvPr>
        </p:nvSpPr>
        <p:spPr/>
        <p:txBody>
          <a:bodyPr/>
          <a:lstStyle/>
          <a:p>
            <a:r>
              <a:rPr lang="en-IE" dirty="0"/>
              <a:t>Les sources </a:t>
            </a:r>
            <a:r>
              <a:rPr lang="en-IE" dirty="0" err="1"/>
              <a:t>d’électricité</a:t>
            </a:r>
            <a:endParaRPr lang="en-IE" dirty="0"/>
          </a:p>
        </p:txBody>
      </p:sp>
      <p:sp>
        <p:nvSpPr>
          <p:cNvPr id="5" name="Text Placeholder 4">
            <a:extLst>
              <a:ext uri="{FF2B5EF4-FFF2-40B4-BE49-F238E27FC236}">
                <a16:creationId xmlns:a16="http://schemas.microsoft.com/office/drawing/2014/main" id="{D446AF6C-7EB6-9C88-AE99-F2E9F2A46EA8}"/>
              </a:ext>
            </a:extLst>
          </p:cNvPr>
          <p:cNvSpPr>
            <a:spLocks noGrp="1"/>
          </p:cNvSpPr>
          <p:nvPr>
            <p:ph type="body" idx="28"/>
          </p:nvPr>
        </p:nvSpPr>
        <p:spPr/>
        <p:txBody>
          <a:bodyPr/>
          <a:lstStyle/>
          <a:p>
            <a:r>
              <a:rPr lang="en-IE" dirty="0" err="1"/>
              <a:t>Quelles</a:t>
            </a:r>
            <a:r>
              <a:rPr lang="en-IE" dirty="0"/>
              <a:t> </a:t>
            </a:r>
            <a:r>
              <a:rPr lang="en-IE" dirty="0" err="1"/>
              <a:t>centrales</a:t>
            </a:r>
            <a:r>
              <a:rPr lang="en-IE" dirty="0"/>
              <a:t> </a:t>
            </a:r>
            <a:r>
              <a:rPr lang="en-IE" dirty="0" err="1"/>
              <a:t>électriques</a:t>
            </a:r>
            <a:r>
              <a:rPr lang="en-IE" dirty="0"/>
              <a:t> </a:t>
            </a:r>
            <a:r>
              <a:rPr lang="en-IE" dirty="0" err="1"/>
              <a:t>émettent</a:t>
            </a:r>
            <a:r>
              <a:rPr lang="en-IE" dirty="0"/>
              <a:t> le plus/le </a:t>
            </a:r>
            <a:r>
              <a:rPr lang="en-IE" dirty="0" err="1"/>
              <a:t>moins</a:t>
            </a:r>
            <a:r>
              <a:rPr lang="en-IE" dirty="0"/>
              <a:t> de CO</a:t>
            </a:r>
            <a:r>
              <a:rPr lang="en-IE" baseline="-25000" dirty="0"/>
              <a:t>2</a:t>
            </a:r>
            <a:r>
              <a:rPr lang="en-IE" dirty="0"/>
              <a:t> ?</a:t>
            </a:r>
          </a:p>
        </p:txBody>
      </p:sp>
      <p:pic>
        <p:nvPicPr>
          <p:cNvPr id="4" name="Picture 3">
            <a:extLst>
              <a:ext uri="{FF2B5EF4-FFF2-40B4-BE49-F238E27FC236}">
                <a16:creationId xmlns:a16="http://schemas.microsoft.com/office/drawing/2014/main" id="{CC273FEA-7083-C44D-F9DC-A5EA4C277320}"/>
              </a:ext>
            </a:extLst>
          </p:cNvPr>
          <p:cNvPicPr>
            <a:picLocks noChangeAspect="1"/>
          </p:cNvPicPr>
          <p:nvPr/>
        </p:nvPicPr>
        <p:blipFill rotWithShape="1">
          <a:blip r:embed="rId2">
            <a:clrChange>
              <a:clrFrom>
                <a:srgbClr val="FFFFFF"/>
              </a:clrFrom>
              <a:clrTo>
                <a:srgbClr val="FFFFFF">
                  <a:alpha val="0"/>
                </a:srgbClr>
              </a:clrTo>
            </a:clrChange>
          </a:blip>
          <a:srcRect l="6847" t="52607" r="75874" b="30313"/>
          <a:stretch/>
        </p:blipFill>
        <p:spPr>
          <a:xfrm>
            <a:off x="8816510" y="1758905"/>
            <a:ext cx="432000" cy="427034"/>
          </a:xfrm>
          <a:prstGeom prst="rect">
            <a:avLst/>
          </a:prstGeom>
          <a:solidFill>
            <a:schemeClr val="bg1"/>
          </a:solidFill>
        </p:spPr>
      </p:pic>
      <p:pic>
        <p:nvPicPr>
          <p:cNvPr id="6" name="Picture 5">
            <a:extLst>
              <a:ext uri="{FF2B5EF4-FFF2-40B4-BE49-F238E27FC236}">
                <a16:creationId xmlns:a16="http://schemas.microsoft.com/office/drawing/2014/main" id="{1246DF8C-9339-84CD-094A-A269D580B0A6}"/>
              </a:ext>
            </a:extLst>
          </p:cNvPr>
          <p:cNvPicPr>
            <a:picLocks noChangeAspect="1"/>
          </p:cNvPicPr>
          <p:nvPr/>
        </p:nvPicPr>
        <p:blipFill rotWithShape="1">
          <a:blip r:embed="rId2">
            <a:clrChange>
              <a:clrFrom>
                <a:srgbClr val="FFFFFF"/>
              </a:clrFrom>
              <a:clrTo>
                <a:srgbClr val="FFFFFF">
                  <a:alpha val="0"/>
                </a:srgbClr>
              </a:clrTo>
            </a:clrChange>
          </a:blip>
          <a:srcRect l="52234" t="6654" r="29295" b="75471"/>
          <a:stretch/>
        </p:blipFill>
        <p:spPr>
          <a:xfrm>
            <a:off x="2584213" y="1763390"/>
            <a:ext cx="432000" cy="418065"/>
          </a:xfrm>
          <a:prstGeom prst="rect">
            <a:avLst/>
          </a:prstGeom>
          <a:solidFill>
            <a:schemeClr val="bg1"/>
          </a:solidFill>
        </p:spPr>
      </p:pic>
      <p:pic>
        <p:nvPicPr>
          <p:cNvPr id="7" name="Picture 6">
            <a:extLst>
              <a:ext uri="{FF2B5EF4-FFF2-40B4-BE49-F238E27FC236}">
                <a16:creationId xmlns:a16="http://schemas.microsoft.com/office/drawing/2014/main" id="{174B806A-105D-2592-2057-8D28AB4CCC75}"/>
              </a:ext>
            </a:extLst>
          </p:cNvPr>
          <p:cNvPicPr>
            <a:picLocks noChangeAspect="1"/>
          </p:cNvPicPr>
          <p:nvPr/>
        </p:nvPicPr>
        <p:blipFill rotWithShape="1">
          <a:blip r:embed="rId2">
            <a:clrChange>
              <a:clrFrom>
                <a:srgbClr val="FFFFFF"/>
              </a:clrFrom>
              <a:clrTo>
                <a:srgbClr val="FFFFFF">
                  <a:alpha val="0"/>
                </a:srgbClr>
              </a:clrTo>
            </a:clrChange>
          </a:blip>
          <a:srcRect l="52665" t="30238" r="29461" b="52631"/>
          <a:stretch/>
        </p:blipFill>
        <p:spPr>
          <a:xfrm>
            <a:off x="5255197" y="1765422"/>
            <a:ext cx="432000" cy="414000"/>
          </a:xfrm>
          <a:prstGeom prst="rect">
            <a:avLst/>
          </a:prstGeom>
          <a:solidFill>
            <a:schemeClr val="bg1"/>
          </a:solidFill>
        </p:spPr>
      </p:pic>
      <p:pic>
        <p:nvPicPr>
          <p:cNvPr id="9" name="Picture 8">
            <a:extLst>
              <a:ext uri="{FF2B5EF4-FFF2-40B4-BE49-F238E27FC236}">
                <a16:creationId xmlns:a16="http://schemas.microsoft.com/office/drawing/2014/main" id="{993550F9-CA90-280C-FF71-6A1A6CA04F6E}"/>
              </a:ext>
            </a:extLst>
          </p:cNvPr>
          <p:cNvPicPr>
            <a:picLocks noChangeAspect="1"/>
          </p:cNvPicPr>
          <p:nvPr/>
        </p:nvPicPr>
        <p:blipFill rotWithShape="1">
          <a:blip r:embed="rId2"/>
          <a:srcRect l="6091" t="29940" r="75438" b="53178"/>
          <a:stretch/>
        </p:blipFill>
        <p:spPr>
          <a:xfrm>
            <a:off x="3474541" y="1775003"/>
            <a:ext cx="432000" cy="394839"/>
          </a:xfrm>
          <a:prstGeom prst="rect">
            <a:avLst/>
          </a:prstGeom>
          <a:solidFill>
            <a:schemeClr val="bg1"/>
          </a:solidFill>
        </p:spPr>
      </p:pic>
      <p:pic>
        <p:nvPicPr>
          <p:cNvPr id="21" name="Picture 20">
            <a:extLst>
              <a:ext uri="{FF2B5EF4-FFF2-40B4-BE49-F238E27FC236}">
                <a16:creationId xmlns:a16="http://schemas.microsoft.com/office/drawing/2014/main" id="{755D4180-8729-0A60-43F8-6986E74C1E4F}"/>
              </a:ext>
            </a:extLst>
          </p:cNvPr>
          <p:cNvPicPr>
            <a:picLocks noChangeAspect="1"/>
          </p:cNvPicPr>
          <p:nvPr/>
        </p:nvPicPr>
        <p:blipFill rotWithShape="1">
          <a:blip r:embed="rId2"/>
          <a:srcRect l="75731" t="7547" r="6593" b="75968"/>
          <a:stretch/>
        </p:blipFill>
        <p:spPr>
          <a:xfrm>
            <a:off x="4364869" y="1770984"/>
            <a:ext cx="432000" cy="402876"/>
          </a:xfrm>
          <a:prstGeom prst="rect">
            <a:avLst/>
          </a:prstGeom>
          <a:solidFill>
            <a:schemeClr val="bg1"/>
          </a:solidFill>
        </p:spPr>
      </p:pic>
      <p:pic>
        <p:nvPicPr>
          <p:cNvPr id="22" name="Picture 21">
            <a:extLst>
              <a:ext uri="{FF2B5EF4-FFF2-40B4-BE49-F238E27FC236}">
                <a16:creationId xmlns:a16="http://schemas.microsoft.com/office/drawing/2014/main" id="{C7170657-1C44-CE7C-09CD-7E3E6925ED95}"/>
              </a:ext>
            </a:extLst>
          </p:cNvPr>
          <p:cNvPicPr>
            <a:picLocks noChangeAspect="1"/>
          </p:cNvPicPr>
          <p:nvPr/>
        </p:nvPicPr>
        <p:blipFill rotWithShape="1">
          <a:blip r:embed="rId2"/>
          <a:srcRect l="29229" t="30040" r="52102" b="53079"/>
          <a:stretch/>
        </p:blipFill>
        <p:spPr>
          <a:xfrm>
            <a:off x="6145525" y="1777103"/>
            <a:ext cx="432000" cy="390638"/>
          </a:xfrm>
          <a:prstGeom prst="rect">
            <a:avLst/>
          </a:prstGeom>
        </p:spPr>
      </p:pic>
      <p:pic>
        <p:nvPicPr>
          <p:cNvPr id="23" name="Picture 22">
            <a:extLst>
              <a:ext uri="{FF2B5EF4-FFF2-40B4-BE49-F238E27FC236}">
                <a16:creationId xmlns:a16="http://schemas.microsoft.com/office/drawing/2014/main" id="{1BC65B26-7E0A-84E0-E7B3-2AF5E3C17264}"/>
              </a:ext>
            </a:extLst>
          </p:cNvPr>
          <p:cNvPicPr>
            <a:picLocks noChangeAspect="1"/>
          </p:cNvPicPr>
          <p:nvPr/>
        </p:nvPicPr>
        <p:blipFill rotWithShape="1">
          <a:blip r:embed="rId2">
            <a:clrChange>
              <a:clrFrom>
                <a:srgbClr val="FFFFFF"/>
              </a:clrFrom>
              <a:clrTo>
                <a:srgbClr val="FFFFFF">
                  <a:alpha val="0"/>
                </a:srgbClr>
              </a:clrTo>
            </a:clrChange>
          </a:blip>
          <a:srcRect l="75662" t="75953" r="6861" b="7960"/>
          <a:stretch/>
        </p:blipFill>
        <p:spPr>
          <a:xfrm>
            <a:off x="7035853" y="1773604"/>
            <a:ext cx="432000" cy="397636"/>
          </a:xfrm>
          <a:prstGeom prst="rect">
            <a:avLst/>
          </a:prstGeom>
          <a:solidFill>
            <a:schemeClr val="bg1"/>
          </a:solidFill>
        </p:spPr>
      </p:pic>
      <p:pic>
        <p:nvPicPr>
          <p:cNvPr id="24" name="Picture 23">
            <a:extLst>
              <a:ext uri="{FF2B5EF4-FFF2-40B4-BE49-F238E27FC236}">
                <a16:creationId xmlns:a16="http://schemas.microsoft.com/office/drawing/2014/main" id="{0E5C4D86-3AFB-40DD-23C3-5BC76DD818F8}"/>
              </a:ext>
            </a:extLst>
          </p:cNvPr>
          <p:cNvPicPr>
            <a:picLocks noChangeAspect="1"/>
          </p:cNvPicPr>
          <p:nvPr/>
        </p:nvPicPr>
        <p:blipFill rotWithShape="1">
          <a:blip r:embed="rId2">
            <a:clrChange>
              <a:clrFrom>
                <a:srgbClr val="FFFFFF"/>
              </a:clrFrom>
              <a:clrTo>
                <a:srgbClr val="FFFFFF">
                  <a:alpha val="0"/>
                </a:srgbClr>
              </a:clrTo>
            </a:clrChange>
          </a:blip>
          <a:srcRect l="6420" t="75502" r="75309" b="7152"/>
          <a:stretch/>
        </p:blipFill>
        <p:spPr>
          <a:xfrm>
            <a:off x="7926181" y="1767361"/>
            <a:ext cx="432000" cy="410123"/>
          </a:xfrm>
          <a:prstGeom prst="rect">
            <a:avLst/>
          </a:prstGeom>
          <a:solidFill>
            <a:schemeClr val="bg1"/>
          </a:solidFill>
        </p:spPr>
      </p:pic>
      <p:graphicFrame>
        <p:nvGraphicFramePr>
          <p:cNvPr id="25" name="Chart 24">
            <a:extLst>
              <a:ext uri="{FF2B5EF4-FFF2-40B4-BE49-F238E27FC236}">
                <a16:creationId xmlns:a16="http://schemas.microsoft.com/office/drawing/2014/main" id="{BE07C50E-E371-EDAD-DD40-D48475CD1D01}"/>
              </a:ext>
            </a:extLst>
          </p:cNvPr>
          <p:cNvGraphicFramePr>
            <a:graphicFrameLocks/>
          </p:cNvGraphicFramePr>
          <p:nvPr/>
        </p:nvGraphicFramePr>
        <p:xfrm>
          <a:off x="1432500" y="2386977"/>
          <a:ext cx="8640000" cy="22993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036157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DE8E-CC68-26FC-ECDC-A1F8705324C6}"/>
              </a:ext>
            </a:extLst>
          </p:cNvPr>
          <p:cNvSpPr>
            <a:spLocks noGrp="1"/>
          </p:cNvSpPr>
          <p:nvPr>
            <p:ph type="title"/>
          </p:nvPr>
        </p:nvSpPr>
        <p:spPr/>
        <p:txBody>
          <a:bodyPr/>
          <a:lstStyle/>
          <a:p>
            <a:r>
              <a:rPr lang="en-IE" dirty="0"/>
              <a:t>Les sources </a:t>
            </a:r>
            <a:r>
              <a:rPr lang="en-IE" dirty="0" err="1"/>
              <a:t>d’électricité</a:t>
            </a:r>
            <a:endParaRPr lang="en-IE" dirty="0"/>
          </a:p>
        </p:txBody>
      </p:sp>
      <p:sp>
        <p:nvSpPr>
          <p:cNvPr id="5" name="Text Placeholder 4">
            <a:extLst>
              <a:ext uri="{FF2B5EF4-FFF2-40B4-BE49-F238E27FC236}">
                <a16:creationId xmlns:a16="http://schemas.microsoft.com/office/drawing/2014/main" id="{D446AF6C-7EB6-9C88-AE99-F2E9F2A46EA8}"/>
              </a:ext>
            </a:extLst>
          </p:cNvPr>
          <p:cNvSpPr>
            <a:spLocks noGrp="1"/>
          </p:cNvSpPr>
          <p:nvPr>
            <p:ph type="body" idx="28"/>
          </p:nvPr>
        </p:nvSpPr>
        <p:spPr/>
        <p:txBody>
          <a:bodyPr/>
          <a:lstStyle/>
          <a:p>
            <a:r>
              <a:rPr lang="en-IE" dirty="0" err="1"/>
              <a:t>Quelles</a:t>
            </a:r>
            <a:r>
              <a:rPr lang="en-IE" dirty="0"/>
              <a:t> </a:t>
            </a:r>
            <a:r>
              <a:rPr lang="en-IE" dirty="0" err="1"/>
              <a:t>centrales</a:t>
            </a:r>
            <a:r>
              <a:rPr lang="en-IE" dirty="0"/>
              <a:t> </a:t>
            </a:r>
            <a:r>
              <a:rPr lang="en-IE" dirty="0" err="1"/>
              <a:t>électriques</a:t>
            </a:r>
            <a:r>
              <a:rPr lang="en-IE" dirty="0"/>
              <a:t> </a:t>
            </a:r>
            <a:r>
              <a:rPr lang="en-IE" dirty="0" err="1"/>
              <a:t>émettent</a:t>
            </a:r>
            <a:r>
              <a:rPr lang="en-IE" dirty="0"/>
              <a:t> le plus/le </a:t>
            </a:r>
            <a:r>
              <a:rPr lang="en-IE" dirty="0" err="1"/>
              <a:t>moins</a:t>
            </a:r>
            <a:r>
              <a:rPr lang="en-IE" dirty="0"/>
              <a:t> de CO</a:t>
            </a:r>
            <a:r>
              <a:rPr lang="en-IE" baseline="-25000" dirty="0"/>
              <a:t>2</a:t>
            </a:r>
            <a:r>
              <a:rPr lang="en-IE" dirty="0"/>
              <a:t> ?</a:t>
            </a:r>
          </a:p>
        </p:txBody>
      </p:sp>
      <p:graphicFrame>
        <p:nvGraphicFramePr>
          <p:cNvPr id="20" name="Chart 19">
            <a:extLst>
              <a:ext uri="{FF2B5EF4-FFF2-40B4-BE49-F238E27FC236}">
                <a16:creationId xmlns:a16="http://schemas.microsoft.com/office/drawing/2014/main" id="{CA0EDAD2-8EF5-48D6-9C30-9A9B27E872CD}"/>
              </a:ext>
            </a:extLst>
          </p:cNvPr>
          <p:cNvGraphicFramePr>
            <a:graphicFrameLocks/>
          </p:cNvGraphicFramePr>
          <p:nvPr/>
        </p:nvGraphicFramePr>
        <p:xfrm>
          <a:off x="1432500" y="2386977"/>
          <a:ext cx="8640000" cy="360000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74C4D33F-FB46-1B2E-ACDE-299AE9F8F0F0}"/>
              </a:ext>
            </a:extLst>
          </p:cNvPr>
          <p:cNvSpPr/>
          <p:nvPr/>
        </p:nvSpPr>
        <p:spPr>
          <a:xfrm>
            <a:off x="9315891" y="5293579"/>
            <a:ext cx="160020" cy="636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0" name="Picture 9">
            <a:extLst>
              <a:ext uri="{FF2B5EF4-FFF2-40B4-BE49-F238E27FC236}">
                <a16:creationId xmlns:a16="http://schemas.microsoft.com/office/drawing/2014/main" id="{F91F9C11-994F-8A9A-501A-B5DFF27DCD87}"/>
              </a:ext>
            </a:extLst>
          </p:cNvPr>
          <p:cNvPicPr>
            <a:picLocks noChangeAspect="1"/>
          </p:cNvPicPr>
          <p:nvPr/>
        </p:nvPicPr>
        <p:blipFill rotWithShape="1">
          <a:blip r:embed="rId3">
            <a:clrChange>
              <a:clrFrom>
                <a:srgbClr val="FFFFFF"/>
              </a:clrFrom>
              <a:clrTo>
                <a:srgbClr val="FFFFFF">
                  <a:alpha val="0"/>
                </a:srgbClr>
              </a:clrTo>
            </a:clrChange>
          </a:blip>
          <a:srcRect l="6847" t="52607" r="75874" b="30313"/>
          <a:stretch/>
        </p:blipFill>
        <p:spPr>
          <a:xfrm>
            <a:off x="8569214" y="3794384"/>
            <a:ext cx="432000" cy="427034"/>
          </a:xfrm>
          <a:prstGeom prst="rect">
            <a:avLst/>
          </a:prstGeom>
          <a:solidFill>
            <a:schemeClr val="bg1"/>
          </a:solidFill>
        </p:spPr>
      </p:pic>
      <p:pic>
        <p:nvPicPr>
          <p:cNvPr id="11" name="Picture 10">
            <a:extLst>
              <a:ext uri="{FF2B5EF4-FFF2-40B4-BE49-F238E27FC236}">
                <a16:creationId xmlns:a16="http://schemas.microsoft.com/office/drawing/2014/main" id="{F3E164EB-590B-779A-6205-15B0FC68AA29}"/>
              </a:ext>
            </a:extLst>
          </p:cNvPr>
          <p:cNvPicPr>
            <a:picLocks noChangeAspect="1"/>
          </p:cNvPicPr>
          <p:nvPr/>
        </p:nvPicPr>
        <p:blipFill rotWithShape="1">
          <a:blip r:embed="rId3">
            <a:clrChange>
              <a:clrFrom>
                <a:srgbClr val="FFFFFF"/>
              </a:clrFrom>
              <a:clrTo>
                <a:srgbClr val="FFFFFF">
                  <a:alpha val="0"/>
                </a:srgbClr>
              </a:clrTo>
            </a:clrChange>
          </a:blip>
          <a:srcRect l="52234" t="6654" r="29295" b="75471"/>
          <a:stretch/>
        </p:blipFill>
        <p:spPr>
          <a:xfrm>
            <a:off x="2336917" y="2345267"/>
            <a:ext cx="432000" cy="418065"/>
          </a:xfrm>
          <a:prstGeom prst="rect">
            <a:avLst/>
          </a:prstGeom>
          <a:solidFill>
            <a:schemeClr val="bg1"/>
          </a:solidFill>
        </p:spPr>
      </p:pic>
      <p:pic>
        <p:nvPicPr>
          <p:cNvPr id="12" name="Picture 11">
            <a:extLst>
              <a:ext uri="{FF2B5EF4-FFF2-40B4-BE49-F238E27FC236}">
                <a16:creationId xmlns:a16="http://schemas.microsoft.com/office/drawing/2014/main" id="{A57413F1-B4C7-83C6-344A-E28CFDB645D0}"/>
              </a:ext>
            </a:extLst>
          </p:cNvPr>
          <p:cNvPicPr>
            <a:picLocks noChangeAspect="1"/>
          </p:cNvPicPr>
          <p:nvPr/>
        </p:nvPicPr>
        <p:blipFill rotWithShape="1">
          <a:blip r:embed="rId3">
            <a:clrChange>
              <a:clrFrom>
                <a:srgbClr val="FFFFFF"/>
              </a:clrFrom>
              <a:clrTo>
                <a:srgbClr val="FFFFFF">
                  <a:alpha val="0"/>
                </a:srgbClr>
              </a:clrTo>
            </a:clrChange>
          </a:blip>
          <a:srcRect l="52665" t="30238" r="29461" b="52631"/>
          <a:stretch/>
        </p:blipFill>
        <p:spPr>
          <a:xfrm>
            <a:off x="4666594" y="3723300"/>
            <a:ext cx="432000" cy="414000"/>
          </a:xfrm>
          <a:prstGeom prst="rect">
            <a:avLst/>
          </a:prstGeom>
          <a:solidFill>
            <a:schemeClr val="bg1"/>
          </a:solidFill>
        </p:spPr>
      </p:pic>
      <p:pic>
        <p:nvPicPr>
          <p:cNvPr id="13" name="Picture 12">
            <a:extLst>
              <a:ext uri="{FF2B5EF4-FFF2-40B4-BE49-F238E27FC236}">
                <a16:creationId xmlns:a16="http://schemas.microsoft.com/office/drawing/2014/main" id="{B708C22D-42DF-837E-91C6-755DFEB1435D}"/>
              </a:ext>
            </a:extLst>
          </p:cNvPr>
          <p:cNvPicPr>
            <a:picLocks noChangeAspect="1"/>
          </p:cNvPicPr>
          <p:nvPr/>
        </p:nvPicPr>
        <p:blipFill rotWithShape="1">
          <a:blip r:embed="rId3"/>
          <a:srcRect l="6091" t="29940" r="75438" b="53178"/>
          <a:stretch/>
        </p:blipFill>
        <p:spPr>
          <a:xfrm>
            <a:off x="3104713" y="2570133"/>
            <a:ext cx="432000" cy="394839"/>
          </a:xfrm>
          <a:prstGeom prst="rect">
            <a:avLst/>
          </a:prstGeom>
          <a:solidFill>
            <a:schemeClr val="bg1"/>
          </a:solidFill>
        </p:spPr>
      </p:pic>
      <p:pic>
        <p:nvPicPr>
          <p:cNvPr id="14" name="Picture 13">
            <a:extLst>
              <a:ext uri="{FF2B5EF4-FFF2-40B4-BE49-F238E27FC236}">
                <a16:creationId xmlns:a16="http://schemas.microsoft.com/office/drawing/2014/main" id="{18A0A681-3550-052E-5DF0-FFC1E313A603}"/>
              </a:ext>
            </a:extLst>
          </p:cNvPr>
          <p:cNvPicPr>
            <a:picLocks noChangeAspect="1"/>
          </p:cNvPicPr>
          <p:nvPr/>
        </p:nvPicPr>
        <p:blipFill rotWithShape="1">
          <a:blip r:embed="rId3"/>
          <a:srcRect l="75731" t="7547" r="6593" b="75968"/>
          <a:stretch/>
        </p:blipFill>
        <p:spPr>
          <a:xfrm>
            <a:off x="3871333" y="3136265"/>
            <a:ext cx="432000" cy="402876"/>
          </a:xfrm>
          <a:prstGeom prst="rect">
            <a:avLst/>
          </a:prstGeom>
          <a:solidFill>
            <a:schemeClr val="bg1"/>
          </a:solidFill>
        </p:spPr>
      </p:pic>
      <p:pic>
        <p:nvPicPr>
          <p:cNvPr id="15" name="Picture 14">
            <a:extLst>
              <a:ext uri="{FF2B5EF4-FFF2-40B4-BE49-F238E27FC236}">
                <a16:creationId xmlns:a16="http://schemas.microsoft.com/office/drawing/2014/main" id="{F3306D25-5A9D-E0CF-DD9A-E2C124AAD730}"/>
              </a:ext>
            </a:extLst>
          </p:cNvPr>
          <p:cNvPicPr>
            <a:picLocks noChangeAspect="1"/>
          </p:cNvPicPr>
          <p:nvPr/>
        </p:nvPicPr>
        <p:blipFill rotWithShape="1">
          <a:blip r:embed="rId3"/>
          <a:srcRect l="29229" t="30040" r="52102" b="53079"/>
          <a:stretch/>
        </p:blipFill>
        <p:spPr>
          <a:xfrm>
            <a:off x="5447531" y="3882424"/>
            <a:ext cx="432000" cy="390638"/>
          </a:xfrm>
          <a:prstGeom prst="rect">
            <a:avLst/>
          </a:prstGeom>
        </p:spPr>
      </p:pic>
      <p:pic>
        <p:nvPicPr>
          <p:cNvPr id="16" name="Picture 15">
            <a:extLst>
              <a:ext uri="{FF2B5EF4-FFF2-40B4-BE49-F238E27FC236}">
                <a16:creationId xmlns:a16="http://schemas.microsoft.com/office/drawing/2014/main" id="{2E2B2205-B68F-63A3-66B5-993CD0F86DE8}"/>
              </a:ext>
            </a:extLst>
          </p:cNvPr>
          <p:cNvPicPr>
            <a:picLocks noChangeAspect="1"/>
          </p:cNvPicPr>
          <p:nvPr/>
        </p:nvPicPr>
        <p:blipFill rotWithShape="1">
          <a:blip r:embed="rId3">
            <a:clrChange>
              <a:clrFrom>
                <a:srgbClr val="FFFFFF"/>
              </a:clrFrom>
              <a:clrTo>
                <a:srgbClr val="FFFFFF">
                  <a:alpha val="0"/>
                </a:srgbClr>
              </a:clrTo>
            </a:clrChange>
          </a:blip>
          <a:srcRect l="75662" t="75953" r="6861" b="7960"/>
          <a:stretch/>
        </p:blipFill>
        <p:spPr>
          <a:xfrm>
            <a:off x="6208387" y="3878925"/>
            <a:ext cx="432000" cy="397636"/>
          </a:xfrm>
          <a:prstGeom prst="rect">
            <a:avLst/>
          </a:prstGeom>
          <a:solidFill>
            <a:schemeClr val="bg1"/>
          </a:solidFill>
        </p:spPr>
      </p:pic>
      <p:pic>
        <p:nvPicPr>
          <p:cNvPr id="17" name="Picture 16">
            <a:extLst>
              <a:ext uri="{FF2B5EF4-FFF2-40B4-BE49-F238E27FC236}">
                <a16:creationId xmlns:a16="http://schemas.microsoft.com/office/drawing/2014/main" id="{3780F099-E081-14B2-74B7-2F21A7EC9A35}"/>
              </a:ext>
            </a:extLst>
          </p:cNvPr>
          <p:cNvPicPr>
            <a:picLocks noChangeAspect="1"/>
          </p:cNvPicPr>
          <p:nvPr/>
        </p:nvPicPr>
        <p:blipFill rotWithShape="1">
          <a:blip r:embed="rId3">
            <a:clrChange>
              <a:clrFrom>
                <a:srgbClr val="FFFFFF"/>
              </a:clrFrom>
              <a:clrTo>
                <a:srgbClr val="FFFFFF">
                  <a:alpha val="0"/>
                </a:srgbClr>
              </a:clrTo>
            </a:clrChange>
          </a:blip>
          <a:srcRect l="6420" t="75502" r="75309" b="7152"/>
          <a:stretch/>
        </p:blipFill>
        <p:spPr>
          <a:xfrm>
            <a:off x="7376358" y="3881728"/>
            <a:ext cx="432000" cy="410123"/>
          </a:xfrm>
          <a:prstGeom prst="rect">
            <a:avLst/>
          </a:prstGeom>
          <a:solidFill>
            <a:schemeClr val="bg1"/>
          </a:solidFill>
        </p:spPr>
      </p:pic>
      <p:sp>
        <p:nvSpPr>
          <p:cNvPr id="18" name="TextBox 17">
            <a:extLst>
              <a:ext uri="{FF2B5EF4-FFF2-40B4-BE49-F238E27FC236}">
                <a16:creationId xmlns:a16="http://schemas.microsoft.com/office/drawing/2014/main" id="{E9FDCA99-65A2-B1D0-53D5-73FAC1F60CFF}"/>
              </a:ext>
            </a:extLst>
          </p:cNvPr>
          <p:cNvSpPr txBox="1"/>
          <p:nvPr/>
        </p:nvSpPr>
        <p:spPr>
          <a:xfrm flipH="1">
            <a:off x="103385" y="6430445"/>
            <a:ext cx="5823654" cy="369332"/>
          </a:xfrm>
          <a:prstGeom prst="rect">
            <a:avLst/>
          </a:prstGeom>
          <a:noFill/>
        </p:spPr>
        <p:txBody>
          <a:bodyPr wrap="square" lIns="0" tIns="0" rIns="0" bIns="0" rtlCol="0" anchor="b">
            <a:spAutoFit/>
          </a:bodyPr>
          <a:lstStyle/>
          <a:p>
            <a:r>
              <a:rPr lang="en-IE" sz="800" dirty="0">
                <a:solidFill>
                  <a:schemeClr val="tx2">
                    <a:lumMod val="60000"/>
                    <a:lumOff val="40000"/>
                  </a:schemeClr>
                </a:solidFill>
                <a:latin typeface="+mn-lt"/>
              </a:rPr>
              <a:t>Lifecycle greenhouse gas emissions from electricity production through various sources, global warming potential over 100 years, excluding biogenic carbon, including fugitive methane emissions at extraction, “coal” = hard coal and lignite average, </a:t>
            </a:r>
            <a:r>
              <a:rPr lang="en-IE" sz="800" b="1" dirty="0">
                <a:solidFill>
                  <a:schemeClr val="tx2">
                    <a:lumMod val="60000"/>
                    <a:lumOff val="40000"/>
                  </a:schemeClr>
                </a:solidFill>
                <a:latin typeface="+mn-lt"/>
              </a:rPr>
              <a:t>Source:</a:t>
            </a:r>
            <a:r>
              <a:rPr lang="en-IE" sz="800" dirty="0">
                <a:solidFill>
                  <a:schemeClr val="tx2">
                    <a:lumMod val="60000"/>
                    <a:lumOff val="40000"/>
                  </a:schemeClr>
                </a:solidFill>
                <a:latin typeface="+mn-lt"/>
              </a:rPr>
              <a:t> </a:t>
            </a:r>
            <a:r>
              <a:rPr lang="en-IE" sz="800" dirty="0">
                <a:solidFill>
                  <a:schemeClr val="tx2">
                    <a:lumMod val="60000"/>
                    <a:lumOff val="40000"/>
                  </a:schemeClr>
                </a:solidFill>
                <a:latin typeface="+mn-lt"/>
                <a:hlinkClick r:id="rId4"/>
              </a:rPr>
              <a:t>UNECE (2022)</a:t>
            </a:r>
            <a:r>
              <a:rPr lang="en-IE" sz="800" dirty="0">
                <a:solidFill>
                  <a:schemeClr val="tx2">
                    <a:lumMod val="60000"/>
                    <a:lumOff val="40000"/>
                  </a:schemeClr>
                </a:solidFill>
                <a:latin typeface="+mn-lt"/>
              </a:rPr>
              <a:t> and </a:t>
            </a:r>
            <a:r>
              <a:rPr lang="en-IE" sz="800" dirty="0">
                <a:solidFill>
                  <a:schemeClr val="tx2">
                    <a:lumMod val="60000"/>
                    <a:lumOff val="40000"/>
                  </a:schemeClr>
                </a:solidFill>
                <a:latin typeface="+mn-lt"/>
                <a:hlinkClick r:id="rId5"/>
              </a:rPr>
              <a:t>Ricardo (2020)</a:t>
            </a:r>
            <a:endParaRPr lang="en-IE" sz="800" dirty="0">
              <a:solidFill>
                <a:schemeClr val="tx2">
                  <a:lumMod val="60000"/>
                  <a:lumOff val="40000"/>
                </a:schemeClr>
              </a:solidFill>
              <a:latin typeface="+mn-lt"/>
            </a:endParaRPr>
          </a:p>
        </p:txBody>
      </p:sp>
      <p:pic>
        <p:nvPicPr>
          <p:cNvPr id="19" name="Picture 6" descr="Flag of Luxembourg - Wikipedia">
            <a:extLst>
              <a:ext uri="{FF2B5EF4-FFF2-40B4-BE49-F238E27FC236}">
                <a16:creationId xmlns:a16="http://schemas.microsoft.com/office/drawing/2014/main" id="{C58FD8A7-47ED-16F9-5F71-A0FB32CA8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6937" y="3627512"/>
            <a:ext cx="380010" cy="22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532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192A-987D-4499-96ED-43ABE73BD6C2}"/>
              </a:ext>
            </a:extLst>
          </p:cNvPr>
          <p:cNvSpPr>
            <a:spLocks noGrp="1"/>
          </p:cNvSpPr>
          <p:nvPr>
            <p:ph type="title"/>
          </p:nvPr>
        </p:nvSpPr>
        <p:spPr/>
        <p:txBody>
          <a:bodyPr/>
          <a:lstStyle/>
          <a:p>
            <a:r>
              <a:rPr lang="en-IE" dirty="0"/>
              <a:t>UNECE Carbon neutrality toolkit</a:t>
            </a:r>
          </a:p>
        </p:txBody>
      </p:sp>
      <p:sp>
        <p:nvSpPr>
          <p:cNvPr id="3" name="Text Placeholder 2">
            <a:extLst>
              <a:ext uri="{FF2B5EF4-FFF2-40B4-BE49-F238E27FC236}">
                <a16:creationId xmlns:a16="http://schemas.microsoft.com/office/drawing/2014/main" id="{D2F95131-DE3E-4721-A5F4-97E4888084B6}"/>
              </a:ext>
            </a:extLst>
          </p:cNvPr>
          <p:cNvSpPr>
            <a:spLocks noGrp="1"/>
          </p:cNvSpPr>
          <p:nvPr>
            <p:ph type="body" idx="28"/>
          </p:nvPr>
        </p:nvSpPr>
        <p:spPr/>
        <p:txBody>
          <a:bodyPr/>
          <a:lstStyle/>
          <a:p>
            <a:endParaRPr lang="en-IE"/>
          </a:p>
        </p:txBody>
      </p:sp>
      <p:pic>
        <p:nvPicPr>
          <p:cNvPr id="5" name="Picture 4">
            <a:extLst>
              <a:ext uri="{FF2B5EF4-FFF2-40B4-BE49-F238E27FC236}">
                <a16:creationId xmlns:a16="http://schemas.microsoft.com/office/drawing/2014/main" id="{6CA9FCFC-C4CF-48D2-B45B-5642C52ACCD8}"/>
              </a:ext>
            </a:extLst>
          </p:cNvPr>
          <p:cNvPicPr>
            <a:picLocks noChangeAspect="1"/>
          </p:cNvPicPr>
          <p:nvPr/>
        </p:nvPicPr>
        <p:blipFill>
          <a:blip r:embed="rId3"/>
          <a:stretch>
            <a:fillRect/>
          </a:stretch>
        </p:blipFill>
        <p:spPr>
          <a:xfrm>
            <a:off x="480000" y="1221318"/>
            <a:ext cx="7724200" cy="5347523"/>
          </a:xfrm>
          <a:prstGeom prst="rect">
            <a:avLst/>
          </a:prstGeom>
        </p:spPr>
      </p:pic>
      <p:pic>
        <p:nvPicPr>
          <p:cNvPr id="6" name="Picture 5">
            <a:extLst>
              <a:ext uri="{FF2B5EF4-FFF2-40B4-BE49-F238E27FC236}">
                <a16:creationId xmlns:a16="http://schemas.microsoft.com/office/drawing/2014/main" id="{3E637A52-D5B4-4843-BEB6-96E5632E5BCD}"/>
              </a:ext>
            </a:extLst>
          </p:cNvPr>
          <p:cNvPicPr>
            <a:picLocks noChangeAspect="1"/>
          </p:cNvPicPr>
          <p:nvPr/>
        </p:nvPicPr>
        <p:blipFill>
          <a:blip r:embed="rId4"/>
          <a:stretch>
            <a:fillRect/>
          </a:stretch>
        </p:blipFill>
        <p:spPr>
          <a:xfrm>
            <a:off x="8880183" y="2395072"/>
            <a:ext cx="2354150" cy="3094568"/>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6D1088F-B500-4477-9386-CFF0191B4A1F}"/>
              </a:ext>
            </a:extLst>
          </p:cNvPr>
          <p:cNvSpPr/>
          <p:nvPr/>
        </p:nvSpPr>
        <p:spPr>
          <a:xfrm>
            <a:off x="8215758" y="5728160"/>
            <a:ext cx="3682999" cy="461665"/>
          </a:xfrm>
          <a:prstGeom prst="rect">
            <a:avLst/>
          </a:prstGeom>
        </p:spPr>
        <p:txBody>
          <a:bodyPr wrap="square">
            <a:spAutoFit/>
          </a:bodyPr>
          <a:lstStyle/>
          <a:p>
            <a:r>
              <a:rPr lang="en-IE" sz="1200" dirty="0">
                <a:hlinkClick r:id="rId5"/>
              </a:rPr>
              <a:t>https://unece.org/sed/documents/2021/10/reports/life-cycle-assessment-electricity-generation-options</a:t>
            </a:r>
            <a:r>
              <a:rPr lang="en-IE" sz="1200" dirty="0"/>
              <a:t> </a:t>
            </a:r>
          </a:p>
        </p:txBody>
      </p:sp>
      <p:pic>
        <p:nvPicPr>
          <p:cNvPr id="8" name="Picture 7">
            <a:extLst>
              <a:ext uri="{FF2B5EF4-FFF2-40B4-BE49-F238E27FC236}">
                <a16:creationId xmlns:a16="http://schemas.microsoft.com/office/drawing/2014/main" id="{6CEE1284-F1E6-4DA4-BCA6-F6AF7C79E267}"/>
              </a:ext>
            </a:extLst>
          </p:cNvPr>
          <p:cNvPicPr>
            <a:picLocks noChangeAspect="1"/>
          </p:cNvPicPr>
          <p:nvPr/>
        </p:nvPicPr>
        <p:blipFill>
          <a:blip r:embed="rId6"/>
          <a:stretch>
            <a:fillRect/>
          </a:stretch>
        </p:blipFill>
        <p:spPr>
          <a:xfrm>
            <a:off x="8029000" y="271069"/>
            <a:ext cx="3683000" cy="567065"/>
          </a:xfrm>
          <a:prstGeom prst="rect">
            <a:avLst/>
          </a:prstGeom>
        </p:spPr>
      </p:pic>
      <p:pic>
        <p:nvPicPr>
          <p:cNvPr id="4" name="Picture 3">
            <a:extLst>
              <a:ext uri="{FF2B5EF4-FFF2-40B4-BE49-F238E27FC236}">
                <a16:creationId xmlns:a16="http://schemas.microsoft.com/office/drawing/2014/main" id="{0AE92297-2993-4503-95EC-645F81F83341}"/>
              </a:ext>
            </a:extLst>
          </p:cNvPr>
          <p:cNvPicPr>
            <a:picLocks noChangeAspect="1"/>
          </p:cNvPicPr>
          <p:nvPr/>
        </p:nvPicPr>
        <p:blipFill rotWithShape="1">
          <a:blip r:embed="rId7"/>
          <a:srcRect l="33507" r="42989" b="44560"/>
          <a:stretch/>
        </p:blipFill>
        <p:spPr>
          <a:xfrm>
            <a:off x="8961198" y="840711"/>
            <a:ext cx="698501" cy="955677"/>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85E5074B-A8B2-42F2-B57A-37824A358EBE}"/>
              </a:ext>
            </a:extLst>
          </p:cNvPr>
          <p:cNvSpPr/>
          <p:nvPr/>
        </p:nvSpPr>
        <p:spPr>
          <a:xfrm>
            <a:off x="9704894" y="798498"/>
            <a:ext cx="2354151" cy="1015663"/>
          </a:xfrm>
          <a:prstGeom prst="rect">
            <a:avLst/>
          </a:prstGeom>
        </p:spPr>
        <p:txBody>
          <a:bodyPr wrap="square">
            <a:spAutoFit/>
          </a:bodyPr>
          <a:lstStyle/>
          <a:p>
            <a:r>
              <a:rPr lang="en-IE" sz="1200" dirty="0">
                <a:latin typeface="Arial Nova" panose="020B0504020202020204" pitchFamily="34" charset="0"/>
                <a:hlinkClick r:id="rId8"/>
              </a:rPr>
              <a:t>https://www.resourcepanel.org/reports/green-energy-choices-benefits-risks-and-trade-offs-low-carbon-technologies-electricity</a:t>
            </a:r>
            <a:r>
              <a:rPr lang="en-IE" sz="1200" dirty="0">
                <a:latin typeface="Arial Nova" panose="020B0504020202020204" pitchFamily="34" charset="0"/>
              </a:rPr>
              <a:t> </a:t>
            </a:r>
          </a:p>
        </p:txBody>
      </p:sp>
      <p:sp>
        <p:nvSpPr>
          <p:cNvPr id="10" name="TextBox 9">
            <a:extLst>
              <a:ext uri="{FF2B5EF4-FFF2-40B4-BE49-F238E27FC236}">
                <a16:creationId xmlns:a16="http://schemas.microsoft.com/office/drawing/2014/main" id="{129F84EE-E9E6-47E6-BBF9-B868F53F1656}"/>
              </a:ext>
            </a:extLst>
          </p:cNvPr>
          <p:cNvSpPr txBox="1"/>
          <p:nvPr/>
        </p:nvSpPr>
        <p:spPr>
          <a:xfrm>
            <a:off x="9704894" y="1854545"/>
            <a:ext cx="824713" cy="246221"/>
          </a:xfrm>
          <a:prstGeom prst="rect">
            <a:avLst/>
          </a:prstGeom>
          <a:noFill/>
        </p:spPr>
        <p:txBody>
          <a:bodyPr wrap="none" lIns="0" tIns="0" rIns="0" bIns="0" rtlCol="0" anchor="b">
            <a:spAutoFit/>
          </a:bodyPr>
          <a:lstStyle/>
          <a:p>
            <a:pPr algn="l"/>
            <a:r>
              <a:rPr lang="en-IE" sz="1600" b="1" dirty="0">
                <a:solidFill>
                  <a:schemeClr val="tx2">
                    <a:lumMod val="60000"/>
                    <a:lumOff val="40000"/>
                  </a:schemeClr>
                </a:solidFill>
                <a:latin typeface="+mn-lt"/>
              </a:rPr>
              <a:t>UPDATE</a:t>
            </a:r>
          </a:p>
        </p:txBody>
      </p:sp>
    </p:spTree>
    <p:extLst>
      <p:ext uri="{BB962C8B-B14F-4D97-AF65-F5344CB8AC3E}">
        <p14:creationId xmlns:p14="http://schemas.microsoft.com/office/powerpoint/2010/main" val="246337982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graph showing different colored squares&#10;&#10;Description automatically generated">
            <a:extLst>
              <a:ext uri="{FF2B5EF4-FFF2-40B4-BE49-F238E27FC236}">
                <a16:creationId xmlns:a16="http://schemas.microsoft.com/office/drawing/2014/main" id="{380022F0-D757-AA80-2733-E7B720EEF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 y="2457700"/>
            <a:ext cx="7166280" cy="4032000"/>
          </a:xfrm>
          <a:prstGeom prst="rect">
            <a:avLst/>
          </a:prstGeom>
        </p:spPr>
      </p:pic>
      <p:pic>
        <p:nvPicPr>
          <p:cNvPr id="36" name="Picture 35" descr="A graph of a graph showing the growth of the company's economic growth&#10;&#10;Description automatically generated with medium confidence">
            <a:extLst>
              <a:ext uri="{FF2B5EF4-FFF2-40B4-BE49-F238E27FC236}">
                <a16:creationId xmlns:a16="http://schemas.microsoft.com/office/drawing/2014/main" id="{153D15F7-3D04-6095-7DC8-B9561D166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168" y="2335300"/>
            <a:ext cx="7166280" cy="4032000"/>
          </a:xfrm>
          <a:prstGeom prst="rect">
            <a:avLst/>
          </a:prstGeom>
        </p:spPr>
      </p:pic>
      <p:pic>
        <p:nvPicPr>
          <p:cNvPr id="7" name="Content Placeholder 5" descr="Chart, waterfall chart&#10;&#10;Description automatically generated">
            <a:extLst>
              <a:ext uri="{FF2B5EF4-FFF2-40B4-BE49-F238E27FC236}">
                <a16:creationId xmlns:a16="http://schemas.microsoft.com/office/drawing/2014/main" id="{A1C7E0C3-C97C-4286-B50F-651BAFD5679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860" y="12435434"/>
            <a:ext cx="7166725" cy="4032250"/>
          </a:xfrm>
          <a:prstGeom prst="rect">
            <a:avLst/>
          </a:prstGeom>
        </p:spPr>
      </p:pic>
      <p:sp>
        <p:nvSpPr>
          <p:cNvPr id="2" name="Title 1">
            <a:extLst>
              <a:ext uri="{FF2B5EF4-FFF2-40B4-BE49-F238E27FC236}">
                <a16:creationId xmlns:a16="http://schemas.microsoft.com/office/drawing/2014/main" id="{3849DC66-C414-4906-9F6B-292D1AC8B4B4}"/>
              </a:ext>
            </a:extLst>
          </p:cNvPr>
          <p:cNvSpPr>
            <a:spLocks noGrp="1"/>
          </p:cNvSpPr>
          <p:nvPr>
            <p:ph type="title"/>
          </p:nvPr>
        </p:nvSpPr>
        <p:spPr/>
        <p:txBody>
          <a:bodyPr/>
          <a:lstStyle/>
          <a:p>
            <a:r>
              <a:rPr lang="en-GB" dirty="0" err="1"/>
              <a:t>Émissions</a:t>
            </a:r>
            <a:r>
              <a:rPr lang="en-GB" dirty="0"/>
              <a:t> et concentration de CO</a:t>
            </a:r>
            <a:r>
              <a:rPr lang="en-GB" baseline="-25000" dirty="0"/>
              <a:t>2</a:t>
            </a:r>
          </a:p>
        </p:txBody>
      </p:sp>
      <p:sp>
        <p:nvSpPr>
          <p:cNvPr id="3" name="Text Placeholder 2">
            <a:extLst>
              <a:ext uri="{FF2B5EF4-FFF2-40B4-BE49-F238E27FC236}">
                <a16:creationId xmlns:a16="http://schemas.microsoft.com/office/drawing/2014/main" id="{0EB93DD5-2E17-4354-8ECD-12877999387B}"/>
              </a:ext>
            </a:extLst>
          </p:cNvPr>
          <p:cNvSpPr>
            <a:spLocks noGrp="1"/>
          </p:cNvSpPr>
          <p:nvPr>
            <p:ph type="body" idx="28"/>
          </p:nvPr>
        </p:nvSpPr>
        <p:spPr>
          <a:xfrm>
            <a:off x="6844235" y="1657219"/>
            <a:ext cx="4755650" cy="336549"/>
          </a:xfrm>
        </p:spPr>
        <p:txBody>
          <a:bodyPr/>
          <a:lstStyle/>
          <a:p>
            <a:r>
              <a:rPr lang="en-GB" sz="2000" dirty="0"/>
              <a:t>Le stock (concentration) de CO2 </a:t>
            </a:r>
            <a:r>
              <a:rPr lang="en-GB" sz="2000" dirty="0" err="1"/>
              <a:t>augmente</a:t>
            </a:r>
            <a:endParaRPr lang="en-GB" sz="2000" dirty="0"/>
          </a:p>
        </p:txBody>
      </p:sp>
      <p:pic>
        <p:nvPicPr>
          <p:cNvPr id="6" name="Content Placeholder 5" descr="Chart, line chart&#10;&#10;Description automatically generated">
            <a:extLst>
              <a:ext uri="{FF2B5EF4-FFF2-40B4-BE49-F238E27FC236}">
                <a16:creationId xmlns:a16="http://schemas.microsoft.com/office/drawing/2014/main" id="{D1A9C758-70ED-4DF0-99C8-862D69D3F272}"/>
              </a:ext>
            </a:extLst>
          </p:cNvPr>
          <p:cNvPicPr>
            <a:picLocks noGrp="1" noChangeAspect="1"/>
          </p:cNvPicPr>
          <p:nvPr>
            <p:ph sz="quarter" idx="15"/>
          </p:nvPr>
        </p:nvPicPr>
        <p:blipFill rotWithShape="1">
          <a:blip r:embed="rId6" cstate="hqprint">
            <a:extLst>
              <a:ext uri="{28A0092B-C50C-407E-A947-70E740481C1C}">
                <a14:useLocalDpi xmlns:a14="http://schemas.microsoft.com/office/drawing/2010/main"/>
              </a:ext>
            </a:extLst>
          </a:blip>
          <a:srcRect/>
          <a:stretch/>
        </p:blipFill>
        <p:spPr>
          <a:xfrm>
            <a:off x="9369878" y="11670089"/>
            <a:ext cx="6011685" cy="4032250"/>
          </a:xfrm>
        </p:spPr>
      </p:pic>
      <p:sp>
        <p:nvSpPr>
          <p:cNvPr id="8" name="Text Placeholder 2">
            <a:extLst>
              <a:ext uri="{FF2B5EF4-FFF2-40B4-BE49-F238E27FC236}">
                <a16:creationId xmlns:a16="http://schemas.microsoft.com/office/drawing/2014/main" id="{0399AD32-0573-4858-88CC-B40C27DEE5DC}"/>
              </a:ext>
            </a:extLst>
          </p:cNvPr>
          <p:cNvSpPr txBox="1">
            <a:spLocks/>
          </p:cNvSpPr>
          <p:nvPr/>
        </p:nvSpPr>
        <p:spPr>
          <a:xfrm>
            <a:off x="6443168" y="5913438"/>
            <a:ext cx="11232000" cy="336549"/>
          </a:xfrm>
          <a:prstGeom prst="rect">
            <a:avLst/>
          </a:prstGeom>
        </p:spPr>
        <p:txBody>
          <a:bodyPr vert="horz" lIns="0" tIns="0" rIns="0" bIns="0" rtlCol="0" anchor="t">
            <a:noAutofit/>
          </a:bodyPr>
          <a:lstStyle>
            <a:lvl1pPr marL="0" indent="0" algn="l" defTabSz="1219170" rtl="0" eaLnBrk="1" latinLnBrk="0" hangingPunct="1">
              <a:lnSpc>
                <a:spcPct val="85000"/>
              </a:lnSpc>
              <a:spcBef>
                <a:spcPts val="0"/>
              </a:spcBef>
              <a:spcAft>
                <a:spcPts val="0"/>
              </a:spcAft>
              <a:buFont typeface="Arial" panose="020B0604020202020204" pitchFamily="34" charset="0"/>
              <a:buNone/>
              <a:defRPr sz="2267" b="1" i="0" kern="1200">
                <a:solidFill>
                  <a:schemeClr val="accent1"/>
                </a:solidFill>
                <a:latin typeface="+mj-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2667" b="1"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2400" b="1"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2133" b="1"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2133" b="1"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2133"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3"/>
                </a:solidFill>
                <a:latin typeface="+mj-lt"/>
                <a:ea typeface="+mn-ea"/>
                <a:cs typeface="+mn-cs"/>
              </a:defRPr>
            </a:lvl9pPr>
          </a:lstStyle>
          <a:p>
            <a:endParaRPr lang="en-GB" dirty="0"/>
          </a:p>
        </p:txBody>
      </p:sp>
      <p:sp>
        <p:nvSpPr>
          <p:cNvPr id="18" name="TextBox 17">
            <a:extLst>
              <a:ext uri="{FF2B5EF4-FFF2-40B4-BE49-F238E27FC236}">
                <a16:creationId xmlns:a16="http://schemas.microsoft.com/office/drawing/2014/main" id="{17E2CDAD-2D4E-46CA-AD14-3E95676A70CC}"/>
              </a:ext>
            </a:extLst>
          </p:cNvPr>
          <p:cNvSpPr txBox="1"/>
          <p:nvPr/>
        </p:nvSpPr>
        <p:spPr>
          <a:xfrm>
            <a:off x="8888510" y="4288126"/>
            <a:ext cx="572273" cy="123111"/>
          </a:xfrm>
          <a:prstGeom prst="rect">
            <a:avLst/>
          </a:prstGeom>
          <a:noFill/>
        </p:spPr>
        <p:txBody>
          <a:bodyPr wrap="none" lIns="0" tIns="0" rIns="0" bIns="0" rtlCol="0" anchor="b">
            <a:spAutoFit/>
          </a:bodyPr>
          <a:lstStyle/>
          <a:p>
            <a:pPr algn="l"/>
            <a:r>
              <a:rPr lang="en-GB" sz="800" dirty="0">
                <a:solidFill>
                  <a:schemeClr val="tx2">
                    <a:lumMod val="60000"/>
                    <a:lumOff val="40000"/>
                  </a:schemeClr>
                </a:solidFill>
                <a:latin typeface="+mn-lt"/>
              </a:rPr>
              <a:t>COP1 Berlin</a:t>
            </a:r>
          </a:p>
        </p:txBody>
      </p:sp>
      <p:cxnSp>
        <p:nvCxnSpPr>
          <p:cNvPr id="19" name="Straight Arrow Connector 18">
            <a:extLst>
              <a:ext uri="{FF2B5EF4-FFF2-40B4-BE49-F238E27FC236}">
                <a16:creationId xmlns:a16="http://schemas.microsoft.com/office/drawing/2014/main" id="{E0B2FC22-4E16-493A-916A-75E466CF18A9}"/>
              </a:ext>
            </a:extLst>
          </p:cNvPr>
          <p:cNvCxnSpPr>
            <a:cxnSpLocks/>
          </p:cNvCxnSpPr>
          <p:nvPr/>
        </p:nvCxnSpPr>
        <p:spPr>
          <a:xfrm>
            <a:off x="9291955" y="4417728"/>
            <a:ext cx="117397" cy="16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0F64CF0-A0F6-4932-AAC1-B9BFE8B139B1}"/>
              </a:ext>
            </a:extLst>
          </p:cNvPr>
          <p:cNvGrpSpPr/>
          <p:nvPr/>
        </p:nvGrpSpPr>
        <p:grpSpPr>
          <a:xfrm>
            <a:off x="7208916" y="5077723"/>
            <a:ext cx="814326" cy="417848"/>
            <a:chOff x="990543" y="4502244"/>
            <a:chExt cx="814326" cy="417848"/>
          </a:xfrm>
        </p:grpSpPr>
        <p:sp>
          <p:nvSpPr>
            <p:cNvPr id="26" name="TextBox 25">
              <a:extLst>
                <a:ext uri="{FF2B5EF4-FFF2-40B4-BE49-F238E27FC236}">
                  <a16:creationId xmlns:a16="http://schemas.microsoft.com/office/drawing/2014/main" id="{A2618D4F-F936-42C9-8B00-B9F49B519E90}"/>
                </a:ext>
              </a:extLst>
            </p:cNvPr>
            <p:cNvSpPr txBox="1"/>
            <p:nvPr/>
          </p:nvSpPr>
          <p:spPr>
            <a:xfrm>
              <a:off x="990543" y="4502244"/>
              <a:ext cx="814326" cy="246221"/>
            </a:xfrm>
            <a:prstGeom prst="rect">
              <a:avLst/>
            </a:prstGeom>
            <a:noFill/>
          </p:spPr>
          <p:txBody>
            <a:bodyPr wrap="none" lIns="0" tIns="0" rIns="0" bIns="0" rtlCol="0" anchor="b">
              <a:spAutoFit/>
            </a:bodyPr>
            <a:lstStyle/>
            <a:p>
              <a:pPr algn="ctr"/>
              <a:r>
                <a:rPr lang="en-GB" sz="800" dirty="0">
                  <a:solidFill>
                    <a:schemeClr val="tx2">
                      <a:lumMod val="60000"/>
                      <a:lumOff val="40000"/>
                    </a:schemeClr>
                  </a:solidFill>
                  <a:latin typeface="+mn-lt"/>
                </a:rPr>
                <a:t>MIT report</a:t>
              </a:r>
              <a:br>
                <a:rPr lang="en-GB" sz="800" dirty="0">
                  <a:solidFill>
                    <a:schemeClr val="tx2">
                      <a:lumMod val="60000"/>
                      <a:lumOff val="40000"/>
                    </a:schemeClr>
                  </a:solidFill>
                  <a:latin typeface="+mn-lt"/>
                </a:rPr>
              </a:br>
              <a:r>
                <a:rPr lang="en-GB" sz="800" dirty="0">
                  <a:solidFill>
                    <a:schemeClr val="tx2">
                      <a:lumMod val="60000"/>
                      <a:lumOff val="40000"/>
                    </a:schemeClr>
                  </a:solidFill>
                  <a:latin typeface="+mn-lt"/>
                </a:rPr>
                <a:t>“Limits to Growth”</a:t>
              </a:r>
            </a:p>
          </p:txBody>
        </p:sp>
        <p:cxnSp>
          <p:nvCxnSpPr>
            <p:cNvPr id="27" name="Straight Arrow Connector 26">
              <a:extLst>
                <a:ext uri="{FF2B5EF4-FFF2-40B4-BE49-F238E27FC236}">
                  <a16:creationId xmlns:a16="http://schemas.microsoft.com/office/drawing/2014/main" id="{7D78EB1C-9F13-474D-A567-139F377DAB9E}"/>
                </a:ext>
              </a:extLst>
            </p:cNvPr>
            <p:cNvCxnSpPr>
              <a:cxnSpLocks/>
            </p:cNvCxnSpPr>
            <p:nvPr/>
          </p:nvCxnSpPr>
          <p:spPr>
            <a:xfrm>
              <a:off x="1488622" y="4751416"/>
              <a:ext cx="117397" cy="16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Text Placeholder 2">
            <a:extLst>
              <a:ext uri="{FF2B5EF4-FFF2-40B4-BE49-F238E27FC236}">
                <a16:creationId xmlns:a16="http://schemas.microsoft.com/office/drawing/2014/main" id="{E43789B7-DB5E-4B4B-91F2-BFB0FB490925}"/>
              </a:ext>
            </a:extLst>
          </p:cNvPr>
          <p:cNvSpPr txBox="1">
            <a:spLocks/>
          </p:cNvSpPr>
          <p:nvPr/>
        </p:nvSpPr>
        <p:spPr>
          <a:xfrm>
            <a:off x="345897" y="1221319"/>
            <a:ext cx="6218534" cy="336549"/>
          </a:xfrm>
          <a:prstGeom prst="rect">
            <a:avLst/>
          </a:prstGeom>
        </p:spPr>
        <p:txBody>
          <a:bodyPr vert="horz" lIns="0" tIns="0" rIns="0" bIns="0" rtlCol="0" anchor="t">
            <a:noAutofit/>
          </a:bodyPr>
          <a:lstStyle>
            <a:lvl1pPr marL="0" indent="0" algn="l" defTabSz="1219170" rtl="0" eaLnBrk="1" latinLnBrk="0" hangingPunct="1">
              <a:lnSpc>
                <a:spcPct val="85000"/>
              </a:lnSpc>
              <a:spcBef>
                <a:spcPts val="0"/>
              </a:spcBef>
              <a:spcAft>
                <a:spcPts val="0"/>
              </a:spcAft>
              <a:buFont typeface="Arial" panose="020B0604020202020204" pitchFamily="34" charset="0"/>
              <a:buNone/>
              <a:defRPr sz="2267" b="1" i="0" kern="1200">
                <a:solidFill>
                  <a:schemeClr val="accent1"/>
                </a:solidFill>
                <a:latin typeface="+mj-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2667" b="1"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2400" b="1"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2133" b="1"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2133" b="1"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2133"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3"/>
                </a:solidFill>
                <a:latin typeface="+mj-lt"/>
                <a:ea typeface="+mn-ea"/>
                <a:cs typeface="+mn-cs"/>
              </a:defRPr>
            </a:lvl9pPr>
          </a:lstStyle>
          <a:p>
            <a:r>
              <a:rPr lang="fr-FR" sz="2000" dirty="0"/>
              <a:t>Les combustibles fossiles et le changement d’affectation des terres sont les principales sources ; la nature (terre, océan, atmosphère) offre des puits de plus en plus limités</a:t>
            </a:r>
            <a:endParaRPr lang="en-GB" sz="2000" dirty="0"/>
          </a:p>
        </p:txBody>
      </p:sp>
      <p:grpSp>
        <p:nvGrpSpPr>
          <p:cNvPr id="25" name="Group 24">
            <a:extLst>
              <a:ext uri="{FF2B5EF4-FFF2-40B4-BE49-F238E27FC236}">
                <a16:creationId xmlns:a16="http://schemas.microsoft.com/office/drawing/2014/main" id="{D97A2412-BB26-4A12-A547-0F18E5D3AA24}"/>
              </a:ext>
            </a:extLst>
          </p:cNvPr>
          <p:cNvGrpSpPr/>
          <p:nvPr/>
        </p:nvGrpSpPr>
        <p:grpSpPr>
          <a:xfrm>
            <a:off x="10375345" y="3794929"/>
            <a:ext cx="960199" cy="1077668"/>
            <a:chOff x="4156972" y="3219450"/>
            <a:chExt cx="960199" cy="1077668"/>
          </a:xfrm>
        </p:grpSpPr>
        <p:sp>
          <p:nvSpPr>
            <p:cNvPr id="21" name="TextBox 20">
              <a:extLst>
                <a:ext uri="{FF2B5EF4-FFF2-40B4-BE49-F238E27FC236}">
                  <a16:creationId xmlns:a16="http://schemas.microsoft.com/office/drawing/2014/main" id="{84580E24-86DF-42FF-8EAE-2734C80F5D03}"/>
                </a:ext>
              </a:extLst>
            </p:cNvPr>
            <p:cNvSpPr txBox="1"/>
            <p:nvPr/>
          </p:nvSpPr>
          <p:spPr>
            <a:xfrm>
              <a:off x="4156972" y="3460381"/>
              <a:ext cx="960199" cy="123111"/>
            </a:xfrm>
            <a:prstGeom prst="rect">
              <a:avLst/>
            </a:prstGeom>
            <a:noFill/>
          </p:spPr>
          <p:txBody>
            <a:bodyPr wrap="none" lIns="0" tIns="0" rIns="0" bIns="0" rtlCol="0" anchor="b">
              <a:spAutoFit/>
            </a:bodyPr>
            <a:lstStyle/>
            <a:p>
              <a:pPr algn="l"/>
              <a:r>
                <a:rPr lang="en-GB" sz="800" dirty="0">
                  <a:solidFill>
                    <a:schemeClr val="tx2">
                      <a:lumMod val="60000"/>
                      <a:lumOff val="40000"/>
                    </a:schemeClr>
                  </a:solidFill>
                  <a:latin typeface="+mn-lt"/>
                </a:rPr>
                <a:t>COP15 Copenhagen</a:t>
              </a:r>
            </a:p>
          </p:txBody>
        </p:sp>
        <p:cxnSp>
          <p:nvCxnSpPr>
            <p:cNvPr id="22" name="Straight Arrow Connector 21">
              <a:extLst>
                <a:ext uri="{FF2B5EF4-FFF2-40B4-BE49-F238E27FC236}">
                  <a16:creationId xmlns:a16="http://schemas.microsoft.com/office/drawing/2014/main" id="{0A7107CB-9C50-4752-80A7-D830D08D8DDC}"/>
                </a:ext>
              </a:extLst>
            </p:cNvPr>
            <p:cNvCxnSpPr>
              <a:cxnSpLocks/>
            </p:cNvCxnSpPr>
            <p:nvPr/>
          </p:nvCxnSpPr>
          <p:spPr>
            <a:xfrm flipH="1" flipV="1">
              <a:off x="4294030" y="3219450"/>
              <a:ext cx="126228" cy="24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6C6CD9A-761C-40DC-804E-FF4EFFF04B6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158663" y="3635548"/>
              <a:ext cx="956817" cy="661570"/>
            </a:xfrm>
            <a:prstGeom prst="rect">
              <a:avLst/>
            </a:prstGeom>
          </p:spPr>
        </p:pic>
      </p:grpSp>
      <p:grpSp>
        <p:nvGrpSpPr>
          <p:cNvPr id="29" name="Group 28">
            <a:extLst>
              <a:ext uri="{FF2B5EF4-FFF2-40B4-BE49-F238E27FC236}">
                <a16:creationId xmlns:a16="http://schemas.microsoft.com/office/drawing/2014/main" id="{0FD12297-7ED9-488A-930A-FAB91A1A8CA4}"/>
              </a:ext>
            </a:extLst>
          </p:cNvPr>
          <p:cNvGrpSpPr/>
          <p:nvPr/>
        </p:nvGrpSpPr>
        <p:grpSpPr>
          <a:xfrm>
            <a:off x="10150499" y="2439164"/>
            <a:ext cx="874589" cy="746350"/>
            <a:chOff x="3932126" y="1863685"/>
            <a:chExt cx="874589" cy="746350"/>
          </a:xfrm>
        </p:grpSpPr>
        <p:sp>
          <p:nvSpPr>
            <p:cNvPr id="10" name="TextBox 9">
              <a:extLst>
                <a:ext uri="{FF2B5EF4-FFF2-40B4-BE49-F238E27FC236}">
                  <a16:creationId xmlns:a16="http://schemas.microsoft.com/office/drawing/2014/main" id="{82E12C8D-2B7C-4C9A-9AF8-ADF47EC92253}"/>
                </a:ext>
              </a:extLst>
            </p:cNvPr>
            <p:cNvSpPr txBox="1"/>
            <p:nvPr/>
          </p:nvSpPr>
          <p:spPr>
            <a:xfrm>
              <a:off x="3964653" y="2329621"/>
              <a:ext cx="601127" cy="123111"/>
            </a:xfrm>
            <a:prstGeom prst="rect">
              <a:avLst/>
            </a:prstGeom>
            <a:noFill/>
          </p:spPr>
          <p:txBody>
            <a:bodyPr wrap="none" lIns="0" tIns="0" rIns="0" bIns="0" rtlCol="0" anchor="b">
              <a:spAutoFit/>
            </a:bodyPr>
            <a:lstStyle/>
            <a:p>
              <a:pPr algn="l"/>
              <a:r>
                <a:rPr lang="en-GB" sz="800" dirty="0">
                  <a:solidFill>
                    <a:schemeClr val="tx2">
                      <a:lumMod val="60000"/>
                      <a:lumOff val="40000"/>
                    </a:schemeClr>
                  </a:solidFill>
                  <a:latin typeface="+mn-lt"/>
                </a:rPr>
                <a:t>COP21 Paris</a:t>
              </a:r>
            </a:p>
          </p:txBody>
        </p:sp>
        <p:cxnSp>
          <p:nvCxnSpPr>
            <p:cNvPr id="12" name="Straight Arrow Connector 11">
              <a:extLst>
                <a:ext uri="{FF2B5EF4-FFF2-40B4-BE49-F238E27FC236}">
                  <a16:creationId xmlns:a16="http://schemas.microsoft.com/office/drawing/2014/main" id="{D0D87B78-D490-43DB-91BD-BEA90C244FE9}"/>
                </a:ext>
              </a:extLst>
            </p:cNvPr>
            <p:cNvCxnSpPr>
              <a:cxnSpLocks/>
            </p:cNvCxnSpPr>
            <p:nvPr/>
          </p:nvCxnSpPr>
          <p:spPr>
            <a:xfrm>
              <a:off x="4565780" y="2452058"/>
              <a:ext cx="240935" cy="157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2" descr="https://timedotcom.files.wordpress.com/2017/04/paris-agreement-withdraw-donald-trump.jpeg">
              <a:extLst>
                <a:ext uri="{FF2B5EF4-FFF2-40B4-BE49-F238E27FC236}">
                  <a16:creationId xmlns:a16="http://schemas.microsoft.com/office/drawing/2014/main" id="{C65D29EE-849D-4252-9A39-4BA4D9AB7592}"/>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932126" y="1863685"/>
              <a:ext cx="659257" cy="448433"/>
            </a:xfrm>
            <a:prstGeom prst="rect">
              <a:avLst/>
            </a:prstGeom>
            <a:extLst>
              <a:ext uri="{909E8E84-426E-40DD-AFC4-6F175D3DCCD1}">
                <a14:hiddenFill xmlns:a14="http://schemas.microsoft.com/office/drawing/2010/main">
                  <a:solidFill>
                    <a:srgbClr val="FFFFFF"/>
                  </a:solidFill>
                </a14:hiddenFill>
              </a:ext>
            </a:extLst>
          </p:spPr>
        </p:pic>
      </p:grpSp>
      <p:sp>
        <p:nvSpPr>
          <p:cNvPr id="34" name="Arrow: Down 33">
            <a:extLst>
              <a:ext uri="{FF2B5EF4-FFF2-40B4-BE49-F238E27FC236}">
                <a16:creationId xmlns:a16="http://schemas.microsoft.com/office/drawing/2014/main" id="{074A86D5-F30A-4F9E-BB88-551B63C41A6C}"/>
              </a:ext>
            </a:extLst>
          </p:cNvPr>
          <p:cNvSpPr/>
          <p:nvPr/>
        </p:nvSpPr>
        <p:spPr>
          <a:xfrm flipV="1">
            <a:off x="1011008" y="3027538"/>
            <a:ext cx="311662" cy="2234243"/>
          </a:xfrm>
          <a:prstGeom prst="down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 wrap="none" lIns="228600" tIns="228600" rIns="228600" bIns="228600" rtlCol="0" anchor="ctr">
            <a:noAutofit/>
          </a:bodyPr>
          <a:lstStyle/>
          <a:p>
            <a:pPr algn="ctr"/>
            <a:r>
              <a:rPr lang="en-GB" sz="1000" dirty="0">
                <a:solidFill>
                  <a:schemeClr val="bg1"/>
                </a:solidFill>
                <a:latin typeface="Franklin Gothic Demi Cond" panose="020B0706030402020204" pitchFamily="34" charset="0"/>
              </a:rPr>
              <a:t>All carbon ever emitted by humans, so far</a:t>
            </a:r>
          </a:p>
        </p:txBody>
      </p:sp>
      <p:grpSp>
        <p:nvGrpSpPr>
          <p:cNvPr id="23" name="Group 22">
            <a:extLst>
              <a:ext uri="{FF2B5EF4-FFF2-40B4-BE49-F238E27FC236}">
                <a16:creationId xmlns:a16="http://schemas.microsoft.com/office/drawing/2014/main" id="{9A5A452B-A46C-4EE8-BB6E-5695B626863F}"/>
              </a:ext>
            </a:extLst>
          </p:cNvPr>
          <p:cNvGrpSpPr/>
          <p:nvPr/>
        </p:nvGrpSpPr>
        <p:grpSpPr>
          <a:xfrm>
            <a:off x="10935454" y="2220282"/>
            <a:ext cx="440826" cy="807255"/>
            <a:chOff x="4745454" y="1644464"/>
            <a:chExt cx="440826" cy="807255"/>
          </a:xfrm>
        </p:grpSpPr>
        <p:sp>
          <p:nvSpPr>
            <p:cNvPr id="14" name="TextBox 13">
              <a:extLst>
                <a:ext uri="{FF2B5EF4-FFF2-40B4-BE49-F238E27FC236}">
                  <a16:creationId xmlns:a16="http://schemas.microsoft.com/office/drawing/2014/main" id="{BF6AADA9-5174-43E7-A18F-40E95EFD48FA}"/>
                </a:ext>
              </a:extLst>
            </p:cNvPr>
            <p:cNvSpPr txBox="1"/>
            <p:nvPr/>
          </p:nvSpPr>
          <p:spPr>
            <a:xfrm>
              <a:off x="4745454" y="2088016"/>
              <a:ext cx="440826" cy="123111"/>
            </a:xfrm>
            <a:prstGeom prst="rect">
              <a:avLst/>
            </a:prstGeom>
            <a:noFill/>
          </p:spPr>
          <p:txBody>
            <a:bodyPr wrap="none" lIns="0" tIns="0" rIns="0" bIns="0" rtlCol="0" anchor="b">
              <a:spAutoFit/>
            </a:bodyPr>
            <a:lstStyle/>
            <a:p>
              <a:pPr algn="l"/>
              <a:r>
                <a:rPr lang="en-GB" sz="800" dirty="0">
                  <a:solidFill>
                    <a:schemeClr val="tx2">
                      <a:lumMod val="60000"/>
                      <a:lumOff val="40000"/>
                    </a:schemeClr>
                  </a:solidFill>
                  <a:latin typeface="+mn-lt"/>
                </a:rPr>
                <a:t>COVID19</a:t>
              </a:r>
            </a:p>
          </p:txBody>
        </p:sp>
        <p:cxnSp>
          <p:nvCxnSpPr>
            <p:cNvPr id="15" name="Straight Arrow Connector 14">
              <a:extLst>
                <a:ext uri="{FF2B5EF4-FFF2-40B4-BE49-F238E27FC236}">
                  <a16:creationId xmlns:a16="http://schemas.microsoft.com/office/drawing/2014/main" id="{CB460C63-7354-4AB9-8CF9-018FEFBF91E1}"/>
                </a:ext>
              </a:extLst>
            </p:cNvPr>
            <p:cNvCxnSpPr>
              <a:cxnSpLocks/>
            </p:cNvCxnSpPr>
            <p:nvPr/>
          </p:nvCxnSpPr>
          <p:spPr>
            <a:xfrm>
              <a:off x="4992530" y="2211127"/>
              <a:ext cx="88162" cy="240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picture containing close&#10;&#10;Description automatically generated">
              <a:extLst>
                <a:ext uri="{FF2B5EF4-FFF2-40B4-BE49-F238E27FC236}">
                  <a16:creationId xmlns:a16="http://schemas.microsoft.com/office/drawing/2014/main" id="{52A6C174-CD19-4ADE-9829-87D660FC4EF7}"/>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4780254" y="1644464"/>
              <a:ext cx="403446" cy="399193"/>
            </a:xfrm>
            <a:prstGeom prst="rect">
              <a:avLst/>
            </a:prstGeom>
          </p:spPr>
        </p:pic>
      </p:grpSp>
      <p:sp>
        <p:nvSpPr>
          <p:cNvPr id="30" name="Arrow: Right 29">
            <a:extLst>
              <a:ext uri="{FF2B5EF4-FFF2-40B4-BE49-F238E27FC236}">
                <a16:creationId xmlns:a16="http://schemas.microsoft.com/office/drawing/2014/main" id="{42237A3B-D06B-480F-A5EB-0487B91D1CF5}"/>
              </a:ext>
            </a:extLst>
          </p:cNvPr>
          <p:cNvSpPr/>
          <p:nvPr/>
        </p:nvSpPr>
        <p:spPr>
          <a:xfrm>
            <a:off x="5727193" y="3860211"/>
            <a:ext cx="911207" cy="1041863"/>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41" name="Group 40">
            <a:extLst>
              <a:ext uri="{FF2B5EF4-FFF2-40B4-BE49-F238E27FC236}">
                <a16:creationId xmlns:a16="http://schemas.microsoft.com/office/drawing/2014/main" id="{50F961BB-983D-46F9-B919-F7483FC522C9}"/>
              </a:ext>
            </a:extLst>
          </p:cNvPr>
          <p:cNvGrpSpPr/>
          <p:nvPr/>
        </p:nvGrpSpPr>
        <p:grpSpPr>
          <a:xfrm>
            <a:off x="9636590" y="555859"/>
            <a:ext cx="2422578" cy="2267516"/>
            <a:chOff x="9636590" y="110559"/>
            <a:chExt cx="2422578" cy="2267516"/>
          </a:xfrm>
        </p:grpSpPr>
        <p:pic>
          <p:nvPicPr>
            <p:cNvPr id="4" name="Picture 3">
              <a:extLst>
                <a:ext uri="{FF2B5EF4-FFF2-40B4-BE49-F238E27FC236}">
                  <a16:creationId xmlns:a16="http://schemas.microsoft.com/office/drawing/2014/main" id="{AF575DBF-FA89-4CEF-833B-AE8033D65902}"/>
                </a:ext>
              </a:extLst>
            </p:cNvPr>
            <p:cNvPicPr>
              <a:picLocks noChangeAspect="1"/>
            </p:cNvPicPr>
            <p:nvPr/>
          </p:nvPicPr>
          <p:blipFill>
            <a:blip r:embed="rId10"/>
            <a:stretch>
              <a:fillRect/>
            </a:stretch>
          </p:blipFill>
          <p:spPr>
            <a:xfrm>
              <a:off x="9636590" y="110559"/>
              <a:ext cx="2422578" cy="866125"/>
            </a:xfrm>
            <a:prstGeom prst="rect">
              <a:avLst/>
            </a:prstGeom>
            <a:ln>
              <a:noFill/>
            </a:ln>
            <a:effectLst>
              <a:outerShdw blurRad="292100" dist="139700" dir="2700000" algn="tl" rotWithShape="0">
                <a:srgbClr val="333333">
                  <a:alpha val="65000"/>
                </a:srgbClr>
              </a:outerShdw>
            </a:effectLst>
          </p:spPr>
        </p:pic>
        <p:cxnSp>
          <p:nvCxnSpPr>
            <p:cNvPr id="38" name="Straight Arrow Connector 37">
              <a:extLst>
                <a:ext uri="{FF2B5EF4-FFF2-40B4-BE49-F238E27FC236}">
                  <a16:creationId xmlns:a16="http://schemas.microsoft.com/office/drawing/2014/main" id="{D2A872F5-03D4-455B-BD65-807ACB274806}"/>
                </a:ext>
              </a:extLst>
            </p:cNvPr>
            <p:cNvCxnSpPr>
              <a:cxnSpLocks/>
            </p:cNvCxnSpPr>
            <p:nvPr/>
          </p:nvCxnSpPr>
          <p:spPr>
            <a:xfrm flipH="1">
              <a:off x="11464925" y="976684"/>
              <a:ext cx="414764" cy="1401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7D5F00EC-C0A2-4F96-B643-4EB9C7C06822}"/>
              </a:ext>
            </a:extLst>
          </p:cNvPr>
          <p:cNvSpPr txBox="1"/>
          <p:nvPr/>
        </p:nvSpPr>
        <p:spPr>
          <a:xfrm>
            <a:off x="11467104" y="3145095"/>
            <a:ext cx="529664" cy="369332"/>
          </a:xfrm>
          <a:prstGeom prst="rect">
            <a:avLst/>
          </a:prstGeom>
          <a:noFill/>
        </p:spPr>
        <p:txBody>
          <a:bodyPr wrap="square" lIns="0" tIns="0" rIns="0" bIns="0" rtlCol="0" anchor="b">
            <a:spAutoFit/>
          </a:bodyPr>
          <a:lstStyle/>
          <a:p>
            <a:pPr algn="l"/>
            <a:r>
              <a:rPr lang="en-GB" sz="800" dirty="0">
                <a:solidFill>
                  <a:schemeClr val="tx2">
                    <a:lumMod val="60000"/>
                    <a:lumOff val="40000"/>
                  </a:schemeClr>
                </a:solidFill>
                <a:latin typeface="+mn-lt"/>
              </a:rPr>
              <a:t>COP27 Sharm-El-Sheikh</a:t>
            </a:r>
          </a:p>
        </p:txBody>
      </p:sp>
      <p:cxnSp>
        <p:nvCxnSpPr>
          <p:cNvPr id="35" name="Straight Arrow Connector 34">
            <a:extLst>
              <a:ext uri="{FF2B5EF4-FFF2-40B4-BE49-F238E27FC236}">
                <a16:creationId xmlns:a16="http://schemas.microsoft.com/office/drawing/2014/main" id="{3F8FD183-625B-464E-92FA-ADCE8C9224F2}"/>
              </a:ext>
            </a:extLst>
          </p:cNvPr>
          <p:cNvCxnSpPr>
            <a:cxnSpLocks/>
          </p:cNvCxnSpPr>
          <p:nvPr/>
        </p:nvCxnSpPr>
        <p:spPr>
          <a:xfrm flipH="1" flipV="1">
            <a:off x="11547188" y="2906560"/>
            <a:ext cx="61228" cy="212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90A2EF0-A0CC-18A5-D917-E1C5078CF47B}"/>
              </a:ext>
            </a:extLst>
          </p:cNvPr>
          <p:cNvSpPr txBox="1"/>
          <p:nvPr/>
        </p:nvSpPr>
        <p:spPr>
          <a:xfrm>
            <a:off x="11463656" y="2741506"/>
            <a:ext cx="529664" cy="246221"/>
          </a:xfrm>
          <a:prstGeom prst="rect">
            <a:avLst/>
          </a:prstGeom>
          <a:noFill/>
        </p:spPr>
        <p:txBody>
          <a:bodyPr wrap="square" lIns="0" tIns="0" rIns="0" bIns="0" rtlCol="0" anchor="b">
            <a:spAutoFit/>
          </a:bodyPr>
          <a:lstStyle/>
          <a:p>
            <a:pPr algn="r"/>
            <a:r>
              <a:rPr lang="en-GB" sz="800" dirty="0">
                <a:solidFill>
                  <a:schemeClr val="tx2">
                    <a:lumMod val="60000"/>
                    <a:lumOff val="40000"/>
                  </a:schemeClr>
                </a:solidFill>
                <a:latin typeface="+mn-lt"/>
              </a:rPr>
              <a:t>COP28 Dubai</a:t>
            </a:r>
          </a:p>
        </p:txBody>
      </p:sp>
      <p:cxnSp>
        <p:nvCxnSpPr>
          <p:cNvPr id="44" name="Straight Arrow Connector 43">
            <a:extLst>
              <a:ext uri="{FF2B5EF4-FFF2-40B4-BE49-F238E27FC236}">
                <a16:creationId xmlns:a16="http://schemas.microsoft.com/office/drawing/2014/main" id="{1F6A5B7D-938B-BE98-743F-2EBE92566396}"/>
              </a:ext>
            </a:extLst>
          </p:cNvPr>
          <p:cNvCxnSpPr>
            <a:cxnSpLocks/>
          </p:cNvCxnSpPr>
          <p:nvPr/>
        </p:nvCxnSpPr>
        <p:spPr>
          <a:xfrm flipH="1" flipV="1">
            <a:off x="11596113" y="2866335"/>
            <a:ext cx="103570" cy="53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177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par>
                                <p:cTn id="79" presetID="10"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8" grpId="0"/>
      <p:bldP spid="34" grpId="0" animBg="1"/>
      <p:bldP spid="30" grpId="0" animBg="1"/>
      <p:bldP spid="33" grpId="0"/>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838D-58AA-4879-B82A-4EED6EC1868D}"/>
              </a:ext>
            </a:extLst>
          </p:cNvPr>
          <p:cNvSpPr>
            <a:spLocks noGrp="1"/>
          </p:cNvSpPr>
          <p:nvPr>
            <p:ph type="title"/>
          </p:nvPr>
        </p:nvSpPr>
        <p:spPr/>
        <p:txBody>
          <a:bodyPr/>
          <a:lstStyle/>
          <a:p>
            <a:r>
              <a:rPr lang="en-IE" dirty="0"/>
              <a:t>Impacts sur le </a:t>
            </a:r>
            <a:r>
              <a:rPr lang="en-IE" dirty="0" err="1"/>
              <a:t>réchauffement</a:t>
            </a:r>
            <a:r>
              <a:rPr lang="en-IE" dirty="0"/>
              <a:t> </a:t>
            </a:r>
            <a:r>
              <a:rPr lang="en-IE" dirty="0" err="1"/>
              <a:t>climatique</a:t>
            </a:r>
            <a:endParaRPr lang="en-IE" dirty="0"/>
          </a:p>
        </p:txBody>
      </p:sp>
      <p:sp>
        <p:nvSpPr>
          <p:cNvPr id="3" name="Text Placeholder 2">
            <a:extLst>
              <a:ext uri="{FF2B5EF4-FFF2-40B4-BE49-F238E27FC236}">
                <a16:creationId xmlns:a16="http://schemas.microsoft.com/office/drawing/2014/main" id="{C3296F1E-1BB3-467C-A8F0-9B82D6087146}"/>
              </a:ext>
            </a:extLst>
          </p:cNvPr>
          <p:cNvSpPr>
            <a:spLocks noGrp="1"/>
          </p:cNvSpPr>
          <p:nvPr>
            <p:ph type="body" idx="28"/>
          </p:nvPr>
        </p:nvSpPr>
        <p:spPr/>
        <p:txBody>
          <a:bodyPr/>
          <a:lstStyle/>
          <a:p>
            <a:r>
              <a:rPr lang="en-IE" dirty="0" err="1"/>
              <a:t>Émissions</a:t>
            </a:r>
            <a:r>
              <a:rPr lang="en-IE" dirty="0"/>
              <a:t> sur le cycle de vie, g CO</a:t>
            </a:r>
            <a:r>
              <a:rPr lang="en-IE" baseline="-25000" dirty="0"/>
              <a:t>2</a:t>
            </a:r>
            <a:r>
              <a:rPr lang="en-IE" dirty="0"/>
              <a:t> eq./kWh</a:t>
            </a:r>
          </a:p>
        </p:txBody>
      </p:sp>
      <p:graphicFrame>
        <p:nvGraphicFramePr>
          <p:cNvPr id="5" name="Chart Placeholder 4">
            <a:extLst>
              <a:ext uri="{FF2B5EF4-FFF2-40B4-BE49-F238E27FC236}">
                <a16:creationId xmlns:a16="http://schemas.microsoft.com/office/drawing/2014/main" id="{750A9C0E-1665-4912-AFA4-D8CA76CF8E51}"/>
              </a:ext>
            </a:extLst>
          </p:cNvPr>
          <p:cNvGraphicFramePr>
            <a:graphicFrameLocks noGrp="1"/>
          </p:cNvGraphicFramePr>
          <p:nvPr>
            <p:ph type="chart" sz="quarter" idx="29"/>
          </p:nvPr>
        </p:nvGraphicFramePr>
        <p:xfrm>
          <a:off x="468000" y="1872000"/>
          <a:ext cx="10260000" cy="40322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9424FC2E-378E-4DA3-B41D-250BC55769A2}"/>
              </a:ext>
            </a:extLst>
          </p:cNvPr>
          <p:cNvGraphicFramePr>
            <a:graphicFrameLocks noGrp="1"/>
          </p:cNvGraphicFramePr>
          <p:nvPr/>
        </p:nvGraphicFramePr>
        <p:xfrm>
          <a:off x="10486572" y="2433112"/>
          <a:ext cx="1618344" cy="2770716"/>
        </p:xfrm>
        <a:graphic>
          <a:graphicData uri="http://schemas.openxmlformats.org/drawingml/2006/table">
            <a:tbl>
              <a:tblPr firstRow="1">
                <a:tableStyleId>{5C22544A-7EE6-4342-B048-85BDC9FD1C3A}</a:tableStyleId>
              </a:tblPr>
              <a:tblGrid>
                <a:gridCol w="1618344">
                  <a:extLst>
                    <a:ext uri="{9D8B030D-6E8A-4147-A177-3AD203B41FA5}">
                      <a16:colId xmlns:a16="http://schemas.microsoft.com/office/drawing/2014/main" val="2464046755"/>
                    </a:ext>
                  </a:extLst>
                </a:gridCol>
              </a:tblGrid>
              <a:tr h="213132">
                <a:tc>
                  <a:txBody>
                    <a:bodyPr/>
                    <a:lstStyle/>
                    <a:p>
                      <a:pPr algn="l" fontAlgn="b"/>
                      <a:r>
                        <a:rPr lang="en-IE" sz="800" i="1" u="none" strike="noStrike" dirty="0">
                          <a:effectLst/>
                        </a:rPr>
                        <a:t>REMIND regions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45016137"/>
                  </a:ext>
                </a:extLst>
              </a:tr>
              <a:tr h="213132">
                <a:tc>
                  <a:txBody>
                    <a:bodyPr/>
                    <a:lstStyle/>
                    <a:p>
                      <a:pPr algn="l" fontAlgn="b"/>
                      <a:r>
                        <a:rPr lang="en-IE" sz="800" i="1" u="none" strike="noStrike" dirty="0">
                          <a:effectLst/>
                        </a:rPr>
                        <a:t>Canada, Australia &amp; New Zealand</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22109590"/>
                  </a:ext>
                </a:extLst>
              </a:tr>
              <a:tr h="213132">
                <a:tc>
                  <a:txBody>
                    <a:bodyPr/>
                    <a:lstStyle/>
                    <a:p>
                      <a:pPr algn="l" fontAlgn="b"/>
                      <a:r>
                        <a:rPr lang="en-IE" sz="800" i="1" u="none" strike="noStrike">
                          <a:effectLst/>
                        </a:rPr>
                        <a:t>China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838880551"/>
                  </a:ext>
                </a:extLst>
              </a:tr>
              <a:tr h="213132">
                <a:tc>
                  <a:txBody>
                    <a:bodyPr/>
                    <a:lstStyle/>
                    <a:p>
                      <a:pPr algn="l" fontAlgn="b"/>
                      <a:r>
                        <a:rPr lang="en-IE" sz="800" i="1" u="none" strike="noStrike">
                          <a:effectLst/>
                        </a:rPr>
                        <a:t>European Union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95083850"/>
                  </a:ext>
                </a:extLst>
              </a:tr>
              <a:tr h="213132">
                <a:tc>
                  <a:txBody>
                    <a:bodyPr/>
                    <a:lstStyle/>
                    <a:p>
                      <a:pPr algn="l" fontAlgn="b"/>
                      <a:r>
                        <a:rPr lang="en-IE" sz="800" i="1" u="none" strike="noStrike" dirty="0">
                          <a:effectLst/>
                        </a:rPr>
                        <a:t>India</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680724027"/>
                  </a:ext>
                </a:extLst>
              </a:tr>
              <a:tr h="213132">
                <a:tc>
                  <a:txBody>
                    <a:bodyPr/>
                    <a:lstStyle/>
                    <a:p>
                      <a:pPr algn="l" fontAlgn="b"/>
                      <a:r>
                        <a:rPr lang="en-IE" sz="800" i="1" u="none" strike="noStrike">
                          <a:effectLst/>
                        </a:rPr>
                        <a:t>Japan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712271738"/>
                  </a:ext>
                </a:extLst>
              </a:tr>
              <a:tr h="213132">
                <a:tc>
                  <a:txBody>
                    <a:bodyPr/>
                    <a:lstStyle/>
                    <a:p>
                      <a:pPr algn="l" fontAlgn="b"/>
                      <a:r>
                        <a:rPr lang="en-IE" sz="800" i="1" u="none" strike="noStrike">
                          <a:effectLst/>
                        </a:rPr>
                        <a:t>Latin America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676581512"/>
                  </a:ext>
                </a:extLst>
              </a:tr>
              <a:tr h="213132">
                <a:tc>
                  <a:txBody>
                    <a:bodyPr/>
                    <a:lstStyle/>
                    <a:p>
                      <a:pPr algn="l" fontAlgn="b"/>
                      <a:r>
                        <a:rPr lang="en-IE" sz="800" i="1" u="none" strike="noStrike">
                          <a:effectLst/>
                        </a:rPr>
                        <a:t>Middle East and NorthAfrica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69724341"/>
                  </a:ext>
                </a:extLst>
              </a:tr>
              <a:tr h="213132">
                <a:tc>
                  <a:txBody>
                    <a:bodyPr/>
                    <a:lstStyle/>
                    <a:p>
                      <a:pPr algn="l" fontAlgn="b"/>
                      <a:r>
                        <a:rPr lang="en-IE" sz="800" i="1" u="none" strike="noStrike">
                          <a:effectLst/>
                        </a:rPr>
                        <a:t>Non-EU member states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35539422"/>
                  </a:ext>
                </a:extLst>
              </a:tr>
              <a:tr h="213132">
                <a:tc>
                  <a:txBody>
                    <a:bodyPr/>
                    <a:lstStyle/>
                    <a:p>
                      <a:pPr algn="l" fontAlgn="b"/>
                      <a:r>
                        <a:rPr lang="en-IE" sz="800" i="1" u="none" strike="noStrike">
                          <a:effectLst/>
                        </a:rPr>
                        <a:t>Other Asia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43594720"/>
                  </a:ext>
                </a:extLst>
              </a:tr>
              <a:tr h="213132">
                <a:tc>
                  <a:txBody>
                    <a:bodyPr/>
                    <a:lstStyle/>
                    <a:p>
                      <a:pPr algn="l" fontAlgn="b"/>
                      <a:r>
                        <a:rPr lang="en-IE" sz="800" i="1" u="none" strike="noStrike">
                          <a:effectLst/>
                        </a:rPr>
                        <a:t>Reforming countries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509485969"/>
                  </a:ext>
                </a:extLst>
              </a:tr>
              <a:tr h="213132">
                <a:tc>
                  <a:txBody>
                    <a:bodyPr/>
                    <a:lstStyle/>
                    <a:p>
                      <a:pPr algn="l" fontAlgn="b"/>
                      <a:r>
                        <a:rPr lang="en-IE" sz="800" i="1" u="none" strike="noStrike">
                          <a:effectLst/>
                        </a:rPr>
                        <a:t>Sub Saharan 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055403036"/>
                  </a:ext>
                </a:extLst>
              </a:tr>
              <a:tr h="213132">
                <a:tc>
                  <a:txBody>
                    <a:bodyPr/>
                    <a:lstStyle/>
                    <a:p>
                      <a:pPr algn="l" fontAlgn="b"/>
                      <a:r>
                        <a:rPr lang="en-IE" sz="800" i="1" u="none" strike="noStrike" dirty="0">
                          <a:effectLst/>
                        </a:rPr>
                        <a:t>United States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83537918"/>
                  </a:ext>
                </a:extLst>
              </a:tr>
            </a:tbl>
          </a:graphicData>
        </a:graphic>
      </p:graphicFrame>
      <p:grpSp>
        <p:nvGrpSpPr>
          <p:cNvPr id="19" name="Group 18">
            <a:extLst>
              <a:ext uri="{FF2B5EF4-FFF2-40B4-BE49-F238E27FC236}">
                <a16:creationId xmlns:a16="http://schemas.microsoft.com/office/drawing/2014/main" id="{B2CE21E0-15F2-494B-B43F-7B8D6115177D}"/>
              </a:ext>
            </a:extLst>
          </p:cNvPr>
          <p:cNvGrpSpPr/>
          <p:nvPr/>
        </p:nvGrpSpPr>
        <p:grpSpPr>
          <a:xfrm>
            <a:off x="933450" y="6016606"/>
            <a:ext cx="1647825" cy="756920"/>
            <a:chOff x="933450" y="6016605"/>
            <a:chExt cx="1647825" cy="756920"/>
          </a:xfrm>
        </p:grpSpPr>
        <p:pic>
          <p:nvPicPr>
            <p:cNvPr id="13" name="Picture 12">
              <a:extLst>
                <a:ext uri="{FF2B5EF4-FFF2-40B4-BE49-F238E27FC236}">
                  <a16:creationId xmlns:a16="http://schemas.microsoft.com/office/drawing/2014/main" id="{94C79C0E-6450-4E02-BBDC-0E88E788F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D2AF88C4-1712-48A2-BDED-615C43C84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26" name="Group 25">
            <a:extLst>
              <a:ext uri="{FF2B5EF4-FFF2-40B4-BE49-F238E27FC236}">
                <a16:creationId xmlns:a16="http://schemas.microsoft.com/office/drawing/2014/main" id="{ED4D6D2A-C85B-4178-BCA0-F69AA22D6A0F}"/>
              </a:ext>
            </a:extLst>
          </p:cNvPr>
          <p:cNvGrpSpPr/>
          <p:nvPr/>
        </p:nvGrpSpPr>
        <p:grpSpPr>
          <a:xfrm>
            <a:off x="2581275" y="6016606"/>
            <a:ext cx="1647825" cy="756920"/>
            <a:chOff x="933450" y="6016605"/>
            <a:chExt cx="1647825" cy="756920"/>
          </a:xfrm>
        </p:grpSpPr>
        <p:pic>
          <p:nvPicPr>
            <p:cNvPr id="27" name="Picture 26">
              <a:extLst>
                <a:ext uri="{FF2B5EF4-FFF2-40B4-BE49-F238E27FC236}">
                  <a16:creationId xmlns:a16="http://schemas.microsoft.com/office/drawing/2014/main" id="{9B9BBBF6-0F80-490C-BC21-2C999E337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28" name="Picture 27" descr="A picture containing water, outdoor&#10;&#10;Description automatically generated">
              <a:extLst>
                <a:ext uri="{FF2B5EF4-FFF2-40B4-BE49-F238E27FC236}">
                  <a16:creationId xmlns:a16="http://schemas.microsoft.com/office/drawing/2014/main" id="{76EEBF6E-2644-4556-BA83-9BEA0409F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8" name="Rectangle 17">
            <a:extLst>
              <a:ext uri="{FF2B5EF4-FFF2-40B4-BE49-F238E27FC236}">
                <a16:creationId xmlns:a16="http://schemas.microsoft.com/office/drawing/2014/main" id="{3FD6F4C6-585D-4A60-B81D-E4C637982609}"/>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30" name="Picture 29" descr="A picture containing water, outdoor, mountain, lake&#10;&#10;Description automatically generated">
            <a:extLst>
              <a:ext uri="{FF2B5EF4-FFF2-40B4-BE49-F238E27FC236}">
                <a16:creationId xmlns:a16="http://schemas.microsoft.com/office/drawing/2014/main" id="{11C90DE8-997B-4CD2-ACB7-432A981FA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32" name="Picture 31" descr="A picture containing outdoor, nature, clouds&#10;&#10;Description automatically generated">
            <a:extLst>
              <a:ext uri="{FF2B5EF4-FFF2-40B4-BE49-F238E27FC236}">
                <a16:creationId xmlns:a16="http://schemas.microsoft.com/office/drawing/2014/main" id="{D7F9D77A-632E-47D7-96A1-AEE9A006FBDC}"/>
              </a:ext>
            </a:extLst>
          </p:cNvPr>
          <p:cNvPicPr>
            <a:picLocks noChangeAspect="1"/>
          </p:cNvPicPr>
          <p:nvPr/>
        </p:nvPicPr>
        <p:blipFill rotWithShape="1">
          <a:blip r:embed="rId7">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FA968CD7-E3A4-4338-A43F-0EFBA1E14C32}"/>
              </a:ext>
            </a:extLst>
          </p:cNvPr>
          <p:cNvPicPr>
            <a:picLocks noChangeAspect="1"/>
          </p:cNvPicPr>
          <p:nvPr/>
        </p:nvPicPr>
        <p:blipFill rotWithShape="1">
          <a:blip r:embed="rId8">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36" name="Picture 35">
            <a:extLst>
              <a:ext uri="{FF2B5EF4-FFF2-40B4-BE49-F238E27FC236}">
                <a16:creationId xmlns:a16="http://schemas.microsoft.com/office/drawing/2014/main" id="{B1293C8F-66B5-40ED-B4BA-62578188C4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38" name="Picture 37">
            <a:extLst>
              <a:ext uri="{FF2B5EF4-FFF2-40B4-BE49-F238E27FC236}">
                <a16:creationId xmlns:a16="http://schemas.microsoft.com/office/drawing/2014/main" id="{50489DBC-89ED-489C-AF23-F3DD9A23BC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40" name="Picture 39">
            <a:extLst>
              <a:ext uri="{FF2B5EF4-FFF2-40B4-BE49-F238E27FC236}">
                <a16:creationId xmlns:a16="http://schemas.microsoft.com/office/drawing/2014/main" id="{FD4C20FC-E75F-443D-B76B-8D609B00C063}"/>
              </a:ext>
            </a:extLst>
          </p:cNvPr>
          <p:cNvPicPr>
            <a:picLocks noChangeAspect="1"/>
          </p:cNvPicPr>
          <p:nvPr/>
        </p:nvPicPr>
        <p:blipFill rotWithShape="1">
          <a:blip r:embed="rId11">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42" name="Picture 41">
            <a:extLst>
              <a:ext uri="{FF2B5EF4-FFF2-40B4-BE49-F238E27FC236}">
                <a16:creationId xmlns:a16="http://schemas.microsoft.com/office/drawing/2014/main" id="{A0F9E934-0C32-414E-88CF-4B501FFF89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spTree>
    <p:extLst>
      <p:ext uri="{BB962C8B-B14F-4D97-AF65-F5344CB8AC3E}">
        <p14:creationId xmlns:p14="http://schemas.microsoft.com/office/powerpoint/2010/main" val="396368917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1426-B8EC-46FD-A379-77DBA471A191}"/>
              </a:ext>
            </a:extLst>
          </p:cNvPr>
          <p:cNvSpPr>
            <a:spLocks noGrp="1"/>
          </p:cNvSpPr>
          <p:nvPr>
            <p:ph type="title"/>
          </p:nvPr>
        </p:nvSpPr>
        <p:spPr/>
        <p:txBody>
          <a:bodyPr/>
          <a:lstStyle/>
          <a:p>
            <a:r>
              <a:rPr lang="en-IE" dirty="0"/>
              <a:t>Emprise au sol</a:t>
            </a:r>
          </a:p>
        </p:txBody>
      </p:sp>
      <p:sp>
        <p:nvSpPr>
          <p:cNvPr id="3" name="Text Placeholder 2">
            <a:extLst>
              <a:ext uri="{FF2B5EF4-FFF2-40B4-BE49-F238E27FC236}">
                <a16:creationId xmlns:a16="http://schemas.microsoft.com/office/drawing/2014/main" id="{99FE9079-22A5-4E79-AACD-1E00DB60C82F}"/>
              </a:ext>
            </a:extLst>
          </p:cNvPr>
          <p:cNvSpPr>
            <a:spLocks noGrp="1"/>
          </p:cNvSpPr>
          <p:nvPr>
            <p:ph type="body" idx="28"/>
          </p:nvPr>
        </p:nvSpPr>
        <p:spPr/>
        <p:txBody>
          <a:bodyPr/>
          <a:lstStyle/>
          <a:p>
            <a:r>
              <a:rPr lang="en-IE" dirty="0"/>
              <a:t>Emprise au sol sur le cycle de vie, </a:t>
            </a:r>
            <a:r>
              <a:rPr lang="en-IE" dirty="0" err="1"/>
              <a:t>en</a:t>
            </a:r>
            <a:r>
              <a:rPr lang="en-IE" dirty="0"/>
              <a:t> m2-annum/MWh</a:t>
            </a:r>
          </a:p>
        </p:txBody>
      </p:sp>
      <p:sp>
        <p:nvSpPr>
          <p:cNvPr id="7" name="Chart Placeholder 6">
            <a:extLst>
              <a:ext uri="{FF2B5EF4-FFF2-40B4-BE49-F238E27FC236}">
                <a16:creationId xmlns:a16="http://schemas.microsoft.com/office/drawing/2014/main" id="{C75D2972-F8D2-4337-B382-2D622F0AB374}"/>
              </a:ext>
            </a:extLst>
          </p:cNvPr>
          <p:cNvSpPr>
            <a:spLocks noGrp="1"/>
          </p:cNvSpPr>
          <p:nvPr>
            <p:ph type="chart" sz="quarter" idx="29"/>
          </p:nvPr>
        </p:nvSpPr>
        <p:spPr/>
        <p:txBody>
          <a:bodyPr/>
          <a:lstStyle/>
          <a:p>
            <a:endParaRPr lang="en-IE"/>
          </a:p>
        </p:txBody>
      </p:sp>
      <p:graphicFrame>
        <p:nvGraphicFramePr>
          <p:cNvPr id="8" name="Chart 7">
            <a:extLst>
              <a:ext uri="{FF2B5EF4-FFF2-40B4-BE49-F238E27FC236}">
                <a16:creationId xmlns:a16="http://schemas.microsoft.com/office/drawing/2014/main" id="{7AF95950-FB24-4C66-8167-7D4E3FDD2095}"/>
              </a:ext>
            </a:extLst>
          </p:cNvPr>
          <p:cNvGraphicFramePr>
            <a:graphicFrameLocks/>
          </p:cNvGraphicFramePr>
          <p:nvPr/>
        </p:nvGraphicFramePr>
        <p:xfrm>
          <a:off x="468000" y="1872000"/>
          <a:ext cx="10260000" cy="403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412266F3-4390-4DCE-989D-743850807657}"/>
              </a:ext>
            </a:extLst>
          </p:cNvPr>
          <p:cNvGraphicFramePr>
            <a:graphicFrameLocks noGrp="1"/>
          </p:cNvGraphicFramePr>
          <p:nvPr/>
        </p:nvGraphicFramePr>
        <p:xfrm>
          <a:off x="10486572" y="2433112"/>
          <a:ext cx="1618344" cy="2770716"/>
        </p:xfrm>
        <a:graphic>
          <a:graphicData uri="http://schemas.openxmlformats.org/drawingml/2006/table">
            <a:tbl>
              <a:tblPr firstRow="1">
                <a:tableStyleId>{5C22544A-7EE6-4342-B048-85BDC9FD1C3A}</a:tableStyleId>
              </a:tblPr>
              <a:tblGrid>
                <a:gridCol w="1618344">
                  <a:extLst>
                    <a:ext uri="{9D8B030D-6E8A-4147-A177-3AD203B41FA5}">
                      <a16:colId xmlns:a16="http://schemas.microsoft.com/office/drawing/2014/main" val="2464046755"/>
                    </a:ext>
                  </a:extLst>
                </a:gridCol>
              </a:tblGrid>
              <a:tr h="213132">
                <a:tc>
                  <a:txBody>
                    <a:bodyPr/>
                    <a:lstStyle/>
                    <a:p>
                      <a:pPr algn="l" fontAlgn="b"/>
                      <a:r>
                        <a:rPr lang="en-IE" sz="800" i="1" u="none" strike="noStrike" dirty="0">
                          <a:effectLst/>
                        </a:rPr>
                        <a:t>REMIND regions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45016137"/>
                  </a:ext>
                </a:extLst>
              </a:tr>
              <a:tr h="213132">
                <a:tc>
                  <a:txBody>
                    <a:bodyPr/>
                    <a:lstStyle/>
                    <a:p>
                      <a:pPr algn="l" fontAlgn="b"/>
                      <a:r>
                        <a:rPr lang="en-IE" sz="800" i="1" u="none" strike="noStrike" dirty="0">
                          <a:effectLst/>
                        </a:rPr>
                        <a:t>Canada, Australia &amp; New Zealand</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22109590"/>
                  </a:ext>
                </a:extLst>
              </a:tr>
              <a:tr h="213132">
                <a:tc>
                  <a:txBody>
                    <a:bodyPr/>
                    <a:lstStyle/>
                    <a:p>
                      <a:pPr algn="l" fontAlgn="b"/>
                      <a:r>
                        <a:rPr lang="en-IE" sz="800" i="1" u="none" strike="noStrike">
                          <a:effectLst/>
                        </a:rPr>
                        <a:t>China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838880551"/>
                  </a:ext>
                </a:extLst>
              </a:tr>
              <a:tr h="213132">
                <a:tc>
                  <a:txBody>
                    <a:bodyPr/>
                    <a:lstStyle/>
                    <a:p>
                      <a:pPr algn="l" fontAlgn="b"/>
                      <a:r>
                        <a:rPr lang="en-IE" sz="800" i="1" u="none" strike="noStrike">
                          <a:effectLst/>
                        </a:rPr>
                        <a:t>European Union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95083850"/>
                  </a:ext>
                </a:extLst>
              </a:tr>
              <a:tr h="213132">
                <a:tc>
                  <a:txBody>
                    <a:bodyPr/>
                    <a:lstStyle/>
                    <a:p>
                      <a:pPr algn="l" fontAlgn="b"/>
                      <a:r>
                        <a:rPr lang="en-IE" sz="800" i="1" u="none" strike="noStrike" dirty="0">
                          <a:effectLst/>
                        </a:rPr>
                        <a:t>India</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680724027"/>
                  </a:ext>
                </a:extLst>
              </a:tr>
              <a:tr h="213132">
                <a:tc>
                  <a:txBody>
                    <a:bodyPr/>
                    <a:lstStyle/>
                    <a:p>
                      <a:pPr algn="l" fontAlgn="b"/>
                      <a:r>
                        <a:rPr lang="en-IE" sz="800" i="1" u="none" strike="noStrike">
                          <a:effectLst/>
                        </a:rPr>
                        <a:t>Japan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712271738"/>
                  </a:ext>
                </a:extLst>
              </a:tr>
              <a:tr h="213132">
                <a:tc>
                  <a:txBody>
                    <a:bodyPr/>
                    <a:lstStyle/>
                    <a:p>
                      <a:pPr algn="l" fontAlgn="b"/>
                      <a:r>
                        <a:rPr lang="en-IE" sz="800" i="1" u="none" strike="noStrike">
                          <a:effectLst/>
                        </a:rPr>
                        <a:t>Latin America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676581512"/>
                  </a:ext>
                </a:extLst>
              </a:tr>
              <a:tr h="213132">
                <a:tc>
                  <a:txBody>
                    <a:bodyPr/>
                    <a:lstStyle/>
                    <a:p>
                      <a:pPr algn="l" fontAlgn="b"/>
                      <a:r>
                        <a:rPr lang="en-IE" sz="800" i="1" u="none" strike="noStrike">
                          <a:effectLst/>
                        </a:rPr>
                        <a:t>Middle East and NorthAfrica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69724341"/>
                  </a:ext>
                </a:extLst>
              </a:tr>
              <a:tr h="213132">
                <a:tc>
                  <a:txBody>
                    <a:bodyPr/>
                    <a:lstStyle/>
                    <a:p>
                      <a:pPr algn="l" fontAlgn="b"/>
                      <a:r>
                        <a:rPr lang="en-IE" sz="800" i="1" u="none" strike="noStrike">
                          <a:effectLst/>
                        </a:rPr>
                        <a:t>Non-EU member states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35539422"/>
                  </a:ext>
                </a:extLst>
              </a:tr>
              <a:tr h="213132">
                <a:tc>
                  <a:txBody>
                    <a:bodyPr/>
                    <a:lstStyle/>
                    <a:p>
                      <a:pPr algn="l" fontAlgn="b"/>
                      <a:r>
                        <a:rPr lang="en-IE" sz="800" i="1" u="none" strike="noStrike">
                          <a:effectLst/>
                        </a:rPr>
                        <a:t>Other Asia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43594720"/>
                  </a:ext>
                </a:extLst>
              </a:tr>
              <a:tr h="213132">
                <a:tc>
                  <a:txBody>
                    <a:bodyPr/>
                    <a:lstStyle/>
                    <a:p>
                      <a:pPr algn="l" fontAlgn="b"/>
                      <a:r>
                        <a:rPr lang="en-IE" sz="800" i="1" u="none" strike="noStrike">
                          <a:effectLst/>
                        </a:rPr>
                        <a:t>Reforming countries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509485969"/>
                  </a:ext>
                </a:extLst>
              </a:tr>
              <a:tr h="213132">
                <a:tc>
                  <a:txBody>
                    <a:bodyPr/>
                    <a:lstStyle/>
                    <a:p>
                      <a:pPr algn="l" fontAlgn="b"/>
                      <a:r>
                        <a:rPr lang="en-IE" sz="800" i="1" u="none" strike="noStrike">
                          <a:effectLst/>
                        </a:rPr>
                        <a:t>Sub Saharan 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055403036"/>
                  </a:ext>
                </a:extLst>
              </a:tr>
              <a:tr h="213132">
                <a:tc>
                  <a:txBody>
                    <a:bodyPr/>
                    <a:lstStyle/>
                    <a:p>
                      <a:pPr algn="l" fontAlgn="b"/>
                      <a:r>
                        <a:rPr lang="en-IE" sz="800" i="1" u="none" strike="noStrike" dirty="0">
                          <a:effectLst/>
                        </a:rPr>
                        <a:t>United States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83537918"/>
                  </a:ext>
                </a:extLst>
              </a:tr>
            </a:tbl>
          </a:graphicData>
        </a:graphic>
      </p:graphicFrame>
      <p:grpSp>
        <p:nvGrpSpPr>
          <p:cNvPr id="10" name="Group 9">
            <a:extLst>
              <a:ext uri="{FF2B5EF4-FFF2-40B4-BE49-F238E27FC236}">
                <a16:creationId xmlns:a16="http://schemas.microsoft.com/office/drawing/2014/main" id="{CE23C188-AD0E-4561-9B43-7446F89C756D}"/>
              </a:ext>
            </a:extLst>
          </p:cNvPr>
          <p:cNvGrpSpPr/>
          <p:nvPr/>
        </p:nvGrpSpPr>
        <p:grpSpPr>
          <a:xfrm>
            <a:off x="933450" y="6016606"/>
            <a:ext cx="1647825" cy="756920"/>
            <a:chOff x="933450" y="6016605"/>
            <a:chExt cx="1647825" cy="756920"/>
          </a:xfrm>
        </p:grpSpPr>
        <p:pic>
          <p:nvPicPr>
            <p:cNvPr id="11" name="Picture 10">
              <a:extLst>
                <a:ext uri="{FF2B5EF4-FFF2-40B4-BE49-F238E27FC236}">
                  <a16:creationId xmlns:a16="http://schemas.microsoft.com/office/drawing/2014/main" id="{BC3DFFF6-91A2-4FF3-BCDE-B9793169F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2" name="Picture 11" descr="A picture containing water, outdoor&#10;&#10;Description automatically generated">
              <a:extLst>
                <a:ext uri="{FF2B5EF4-FFF2-40B4-BE49-F238E27FC236}">
                  <a16:creationId xmlns:a16="http://schemas.microsoft.com/office/drawing/2014/main" id="{88B04860-9046-4AA1-BA4D-7C28E7C47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13" name="Group 12">
            <a:extLst>
              <a:ext uri="{FF2B5EF4-FFF2-40B4-BE49-F238E27FC236}">
                <a16:creationId xmlns:a16="http://schemas.microsoft.com/office/drawing/2014/main" id="{6E0F5A4C-2C91-4748-85BC-45BD8728BE54}"/>
              </a:ext>
            </a:extLst>
          </p:cNvPr>
          <p:cNvGrpSpPr/>
          <p:nvPr/>
        </p:nvGrpSpPr>
        <p:grpSpPr>
          <a:xfrm>
            <a:off x="2581275" y="6016606"/>
            <a:ext cx="1647825" cy="756920"/>
            <a:chOff x="933450" y="6016605"/>
            <a:chExt cx="1647825" cy="756920"/>
          </a:xfrm>
        </p:grpSpPr>
        <p:pic>
          <p:nvPicPr>
            <p:cNvPr id="14" name="Picture 13">
              <a:extLst>
                <a:ext uri="{FF2B5EF4-FFF2-40B4-BE49-F238E27FC236}">
                  <a16:creationId xmlns:a16="http://schemas.microsoft.com/office/drawing/2014/main" id="{91E7B8E7-ECDB-4897-8513-14728F0D6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5" name="Picture 14" descr="A picture containing water, outdoor&#10;&#10;Description automatically generated">
              <a:extLst>
                <a:ext uri="{FF2B5EF4-FFF2-40B4-BE49-F238E27FC236}">
                  <a16:creationId xmlns:a16="http://schemas.microsoft.com/office/drawing/2014/main" id="{4988F273-B961-48FE-9C9B-F6CFBA39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6" name="Rectangle 15">
            <a:extLst>
              <a:ext uri="{FF2B5EF4-FFF2-40B4-BE49-F238E27FC236}">
                <a16:creationId xmlns:a16="http://schemas.microsoft.com/office/drawing/2014/main" id="{41C57735-887F-4B56-948F-23B7C0083E91}"/>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17" name="Picture 16" descr="A picture containing water, outdoor, mountain, lake&#10;&#10;Description automatically generated">
            <a:extLst>
              <a:ext uri="{FF2B5EF4-FFF2-40B4-BE49-F238E27FC236}">
                <a16:creationId xmlns:a16="http://schemas.microsoft.com/office/drawing/2014/main" id="{F30191DB-9A10-497D-A08F-F341F37A9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18" name="Picture 17" descr="A picture containing outdoor, nature, clouds&#10;&#10;Description automatically generated">
            <a:extLst>
              <a:ext uri="{FF2B5EF4-FFF2-40B4-BE49-F238E27FC236}">
                <a16:creationId xmlns:a16="http://schemas.microsoft.com/office/drawing/2014/main" id="{F145453C-0AC8-404A-8D85-565858414BD8}"/>
              </a:ext>
            </a:extLst>
          </p:cNvPr>
          <p:cNvPicPr>
            <a:picLocks noChangeAspect="1"/>
          </p:cNvPicPr>
          <p:nvPr/>
        </p:nvPicPr>
        <p:blipFill rotWithShape="1">
          <a:blip r:embed="rId7">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3EBB590F-6554-4905-9C39-B6012CBACFD5}"/>
              </a:ext>
            </a:extLst>
          </p:cNvPr>
          <p:cNvPicPr>
            <a:picLocks noChangeAspect="1"/>
          </p:cNvPicPr>
          <p:nvPr/>
        </p:nvPicPr>
        <p:blipFill rotWithShape="1">
          <a:blip r:embed="rId8">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20" name="Picture 19">
            <a:extLst>
              <a:ext uri="{FF2B5EF4-FFF2-40B4-BE49-F238E27FC236}">
                <a16:creationId xmlns:a16="http://schemas.microsoft.com/office/drawing/2014/main" id="{AA21474D-FB42-4B4F-876B-EDD07B808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21" name="Picture 20">
            <a:extLst>
              <a:ext uri="{FF2B5EF4-FFF2-40B4-BE49-F238E27FC236}">
                <a16:creationId xmlns:a16="http://schemas.microsoft.com/office/drawing/2014/main" id="{3ED7208A-F276-44EE-A870-F2AC9BFBE5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22" name="Picture 21">
            <a:extLst>
              <a:ext uri="{FF2B5EF4-FFF2-40B4-BE49-F238E27FC236}">
                <a16:creationId xmlns:a16="http://schemas.microsoft.com/office/drawing/2014/main" id="{DB717E3B-0B13-44A0-9839-E79D596F7A36}"/>
              </a:ext>
            </a:extLst>
          </p:cNvPr>
          <p:cNvPicPr>
            <a:picLocks noChangeAspect="1"/>
          </p:cNvPicPr>
          <p:nvPr/>
        </p:nvPicPr>
        <p:blipFill rotWithShape="1">
          <a:blip r:embed="rId11">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23" name="Picture 22">
            <a:extLst>
              <a:ext uri="{FF2B5EF4-FFF2-40B4-BE49-F238E27FC236}">
                <a16:creationId xmlns:a16="http://schemas.microsoft.com/office/drawing/2014/main" id="{3CA2D0A7-B03F-421E-AB78-BCFB489C0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grpSp>
        <p:nvGrpSpPr>
          <p:cNvPr id="30" name="Group 29">
            <a:extLst>
              <a:ext uri="{FF2B5EF4-FFF2-40B4-BE49-F238E27FC236}">
                <a16:creationId xmlns:a16="http://schemas.microsoft.com/office/drawing/2014/main" id="{A73E247F-F2AD-4923-9F6E-75922A44E255}"/>
              </a:ext>
            </a:extLst>
          </p:cNvPr>
          <p:cNvGrpSpPr/>
          <p:nvPr/>
        </p:nvGrpSpPr>
        <p:grpSpPr>
          <a:xfrm>
            <a:off x="8529975" y="269488"/>
            <a:ext cx="2693464" cy="3246946"/>
            <a:chOff x="8529975" y="269488"/>
            <a:chExt cx="2693464" cy="3246946"/>
          </a:xfrm>
        </p:grpSpPr>
        <p:grpSp>
          <p:nvGrpSpPr>
            <p:cNvPr id="27" name="Group 26">
              <a:extLst>
                <a:ext uri="{FF2B5EF4-FFF2-40B4-BE49-F238E27FC236}">
                  <a16:creationId xmlns:a16="http://schemas.microsoft.com/office/drawing/2014/main" id="{01336B02-CEDF-435D-A479-D58A182232D2}"/>
                </a:ext>
              </a:extLst>
            </p:cNvPr>
            <p:cNvGrpSpPr/>
            <p:nvPr/>
          </p:nvGrpSpPr>
          <p:grpSpPr>
            <a:xfrm>
              <a:off x="8817690" y="2410887"/>
              <a:ext cx="1059017" cy="1105547"/>
              <a:chOff x="8817690" y="2410887"/>
              <a:chExt cx="1059017" cy="1105547"/>
            </a:xfrm>
          </p:grpSpPr>
          <p:sp>
            <p:nvSpPr>
              <p:cNvPr id="4" name="Rectangle 3">
                <a:extLst>
                  <a:ext uri="{FF2B5EF4-FFF2-40B4-BE49-F238E27FC236}">
                    <a16:creationId xmlns:a16="http://schemas.microsoft.com/office/drawing/2014/main" id="{E2E4D5AF-EE4C-4CD7-BC74-77FED2399A24}"/>
                  </a:ext>
                </a:extLst>
              </p:cNvPr>
              <p:cNvSpPr/>
              <p:nvPr/>
            </p:nvSpPr>
            <p:spPr>
              <a:xfrm>
                <a:off x="8817690" y="2805114"/>
                <a:ext cx="77082" cy="711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6" name="Straight Arrow Connector 5">
                <a:extLst>
                  <a:ext uri="{FF2B5EF4-FFF2-40B4-BE49-F238E27FC236}">
                    <a16:creationId xmlns:a16="http://schemas.microsoft.com/office/drawing/2014/main" id="{2BC1F397-C0E4-42D9-A3A9-61CEEB62FB92}"/>
                  </a:ext>
                </a:extLst>
              </p:cNvPr>
              <p:cNvCxnSpPr>
                <a:cxnSpLocks/>
              </p:cNvCxnSpPr>
              <p:nvPr/>
            </p:nvCxnSpPr>
            <p:spPr>
              <a:xfrm flipH="1">
                <a:off x="8894772" y="2827020"/>
                <a:ext cx="325428" cy="31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68A0F3-4FC7-4BF8-B4F0-7CDAAD6F728B}"/>
                  </a:ext>
                </a:extLst>
              </p:cNvPr>
              <p:cNvSpPr txBox="1"/>
              <p:nvPr/>
            </p:nvSpPr>
            <p:spPr>
              <a:xfrm>
                <a:off x="8971832" y="2410887"/>
                <a:ext cx="904875" cy="369332"/>
              </a:xfrm>
              <a:prstGeom prst="rect">
                <a:avLst/>
              </a:prstGeom>
              <a:noFill/>
            </p:spPr>
            <p:txBody>
              <a:bodyPr wrap="square" lIns="0" tIns="0" rIns="0" bIns="0" rtlCol="0" anchor="b">
                <a:spAutoFit/>
              </a:bodyPr>
              <a:lstStyle/>
              <a:p>
                <a:pPr algn="l"/>
                <a:r>
                  <a:rPr lang="en-IE" sz="800" dirty="0">
                    <a:solidFill>
                      <a:schemeClr val="accent1"/>
                    </a:solidFill>
                    <a:latin typeface="+mn-lt"/>
                  </a:rPr>
                  <a:t>When accounting for “project area” as land use</a:t>
                </a:r>
              </a:p>
            </p:txBody>
          </p:sp>
        </p:grpSp>
        <p:pic>
          <p:nvPicPr>
            <p:cNvPr id="29" name="Picture 28" descr="Map&#10;&#10;Description automatically generated">
              <a:extLst>
                <a:ext uri="{FF2B5EF4-FFF2-40B4-BE49-F238E27FC236}">
                  <a16:creationId xmlns:a16="http://schemas.microsoft.com/office/drawing/2014/main" id="{05E2B0D0-E8D9-4A9F-8DBC-9CEF362DD5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29975" y="269488"/>
              <a:ext cx="2693464" cy="1903662"/>
            </a:xfrm>
            <a:prstGeom prst="rect">
              <a:avLst/>
            </a:prstGeom>
          </p:spPr>
        </p:pic>
      </p:grpSp>
    </p:spTree>
    <p:extLst>
      <p:ext uri="{BB962C8B-B14F-4D97-AF65-F5344CB8AC3E}">
        <p14:creationId xmlns:p14="http://schemas.microsoft.com/office/powerpoint/2010/main" val="259216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AF57E154-CCCC-E535-CFA3-3D466538C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945" y="0"/>
            <a:ext cx="7417055" cy="6858000"/>
          </a:xfrm>
          <a:prstGeom prst="rect">
            <a:avLst/>
          </a:prstGeom>
        </p:spPr>
      </p:pic>
      <p:sp>
        <p:nvSpPr>
          <p:cNvPr id="10" name="Title 9">
            <a:extLst>
              <a:ext uri="{FF2B5EF4-FFF2-40B4-BE49-F238E27FC236}">
                <a16:creationId xmlns:a16="http://schemas.microsoft.com/office/drawing/2014/main" id="{FECFFC6F-156D-E20C-C976-F033D1FF8BAE}"/>
              </a:ext>
            </a:extLst>
          </p:cNvPr>
          <p:cNvSpPr>
            <a:spLocks noGrp="1"/>
          </p:cNvSpPr>
          <p:nvPr>
            <p:ph type="title"/>
          </p:nvPr>
        </p:nvSpPr>
        <p:spPr/>
        <p:txBody>
          <a:bodyPr/>
          <a:lstStyle/>
          <a:p>
            <a:r>
              <a:rPr lang="en-IE" dirty="0"/>
              <a:t>Emprise au sol</a:t>
            </a:r>
          </a:p>
        </p:txBody>
      </p:sp>
      <p:sp>
        <p:nvSpPr>
          <p:cNvPr id="11" name="Text Placeholder 10">
            <a:extLst>
              <a:ext uri="{FF2B5EF4-FFF2-40B4-BE49-F238E27FC236}">
                <a16:creationId xmlns:a16="http://schemas.microsoft.com/office/drawing/2014/main" id="{DE9C92D2-C640-8EE4-3D5F-8A53060410A2}"/>
              </a:ext>
            </a:extLst>
          </p:cNvPr>
          <p:cNvSpPr>
            <a:spLocks noGrp="1"/>
          </p:cNvSpPr>
          <p:nvPr>
            <p:ph type="body" idx="28"/>
          </p:nvPr>
        </p:nvSpPr>
        <p:spPr/>
        <p:txBody>
          <a:bodyPr/>
          <a:lstStyle/>
          <a:p>
            <a:r>
              <a:rPr lang="en-IE" dirty="0"/>
              <a:t>Surface </a:t>
            </a:r>
            <a:r>
              <a:rPr lang="en-IE" dirty="0" err="1"/>
              <a:t>directe</a:t>
            </a:r>
            <a:r>
              <a:rPr lang="en-IE" dirty="0"/>
              <a:t> vs. “</a:t>
            </a:r>
            <a:r>
              <a:rPr lang="en-IE" dirty="0" err="1"/>
              <a:t>projet</a:t>
            </a:r>
            <a:r>
              <a:rPr lang="en-IE" dirty="0"/>
              <a:t>”</a:t>
            </a:r>
          </a:p>
        </p:txBody>
      </p:sp>
      <p:sp>
        <p:nvSpPr>
          <p:cNvPr id="13" name="Content Placeholder 12">
            <a:extLst>
              <a:ext uri="{FF2B5EF4-FFF2-40B4-BE49-F238E27FC236}">
                <a16:creationId xmlns:a16="http://schemas.microsoft.com/office/drawing/2014/main" id="{2069FED6-4C5B-0397-A258-EFF0FF8A49D4}"/>
              </a:ext>
            </a:extLst>
          </p:cNvPr>
          <p:cNvSpPr>
            <a:spLocks noGrp="1"/>
          </p:cNvSpPr>
          <p:nvPr>
            <p:ph sz="quarter" idx="15"/>
          </p:nvPr>
        </p:nvSpPr>
        <p:spPr>
          <a:xfrm>
            <a:off x="480000" y="1881188"/>
            <a:ext cx="4294945" cy="4032333"/>
          </a:xfrm>
        </p:spPr>
        <p:txBody>
          <a:bodyPr/>
          <a:lstStyle/>
          <a:p>
            <a:r>
              <a:rPr lang="fr-FR" dirty="0"/>
              <a:t>L’utilisation des terres dépend fortement de</a:t>
            </a:r>
          </a:p>
          <a:p>
            <a:pPr lvl="1"/>
            <a:r>
              <a:rPr lang="en-IE" dirty="0"/>
              <a:t>…</a:t>
            </a:r>
            <a:r>
              <a:rPr lang="fr-FR" dirty="0"/>
              <a:t>Performance de l’équipement (mesuré par unité d’énergie), c’est-à-dire ensoleillement, régime éolien</a:t>
            </a:r>
            <a:endParaRPr lang="en-IE" dirty="0"/>
          </a:p>
          <a:p>
            <a:pPr lvl="1"/>
            <a:r>
              <a:rPr lang="en-IE" dirty="0"/>
              <a:t>…la </a:t>
            </a:r>
            <a:r>
              <a:rPr lang="en-IE" dirty="0" err="1"/>
              <a:t>combinaison</a:t>
            </a:r>
            <a:r>
              <a:rPr lang="en-IE" dirty="0"/>
              <a:t> possible avec </a:t>
            </a:r>
            <a:r>
              <a:rPr lang="en-IE" dirty="0" err="1"/>
              <a:t>d’autres</a:t>
            </a:r>
            <a:r>
              <a:rPr lang="en-IE" dirty="0"/>
              <a:t> usages (e.g. </a:t>
            </a:r>
            <a:r>
              <a:rPr lang="en-IE" dirty="0" err="1"/>
              <a:t>l’agrivoltaïsme</a:t>
            </a:r>
            <a:r>
              <a:rPr lang="en-IE" dirty="0"/>
              <a:t>)</a:t>
            </a:r>
          </a:p>
          <a:p>
            <a:pPr lvl="1"/>
            <a:r>
              <a:rPr lang="en-IE" dirty="0"/>
              <a:t>…</a:t>
            </a:r>
            <a:r>
              <a:rPr lang="en-IE" dirty="0" err="1"/>
              <a:t>ce</a:t>
            </a:r>
            <a:r>
              <a:rPr lang="en-IE" dirty="0"/>
              <a:t> qui est </a:t>
            </a:r>
            <a:r>
              <a:rPr lang="en-IE" dirty="0" err="1"/>
              <a:t>considéré</a:t>
            </a:r>
            <a:r>
              <a:rPr lang="en-IE" dirty="0"/>
              <a:t> </a:t>
            </a:r>
            <a:r>
              <a:rPr lang="en-IE" dirty="0" err="1"/>
              <a:t>comme</a:t>
            </a:r>
            <a:r>
              <a:rPr lang="en-IE" dirty="0"/>
              <a:t> emprise au sol: parc </a:t>
            </a:r>
            <a:r>
              <a:rPr lang="en-IE" dirty="0" err="1"/>
              <a:t>entier</a:t>
            </a:r>
            <a:r>
              <a:rPr lang="en-IE" dirty="0"/>
              <a:t> </a:t>
            </a:r>
            <a:r>
              <a:rPr lang="en-IE" dirty="0" err="1"/>
              <a:t>ou</a:t>
            </a:r>
            <a:r>
              <a:rPr lang="en-IE" dirty="0"/>
              <a:t> </a:t>
            </a:r>
            <a:r>
              <a:rPr lang="en-IE" dirty="0" err="1"/>
              <a:t>éléments</a:t>
            </a:r>
            <a:r>
              <a:rPr lang="en-IE" dirty="0"/>
              <a:t> seuls?</a:t>
            </a:r>
          </a:p>
        </p:txBody>
      </p:sp>
      <p:sp>
        <p:nvSpPr>
          <p:cNvPr id="15" name="TextBox 14">
            <a:extLst>
              <a:ext uri="{FF2B5EF4-FFF2-40B4-BE49-F238E27FC236}">
                <a16:creationId xmlns:a16="http://schemas.microsoft.com/office/drawing/2014/main" id="{EC761515-208B-B192-0F89-772C383C3C19}"/>
              </a:ext>
            </a:extLst>
          </p:cNvPr>
          <p:cNvSpPr txBox="1"/>
          <p:nvPr/>
        </p:nvSpPr>
        <p:spPr>
          <a:xfrm>
            <a:off x="0" y="6581001"/>
            <a:ext cx="6717322" cy="276999"/>
          </a:xfrm>
          <a:prstGeom prst="rect">
            <a:avLst/>
          </a:prstGeom>
          <a:noFill/>
        </p:spPr>
        <p:txBody>
          <a:bodyPr wrap="square">
            <a:spAutoFit/>
          </a:bodyPr>
          <a:lstStyle/>
          <a:p>
            <a:r>
              <a:rPr lang="en-IE" sz="1200" dirty="0">
                <a:hlinkClick r:id="rId3"/>
              </a:rPr>
              <a:t>https://ourworldindata.org/land-use-per-energy-source</a:t>
            </a:r>
            <a:r>
              <a:rPr lang="en-IE" sz="1200" dirty="0"/>
              <a:t> </a:t>
            </a:r>
          </a:p>
        </p:txBody>
      </p:sp>
      <p:pic>
        <p:nvPicPr>
          <p:cNvPr id="17" name="Picture 16">
            <a:extLst>
              <a:ext uri="{FF2B5EF4-FFF2-40B4-BE49-F238E27FC236}">
                <a16:creationId xmlns:a16="http://schemas.microsoft.com/office/drawing/2014/main" id="{ADE8DBC0-D4D5-2F38-F7AA-0BA12288A461}"/>
              </a:ext>
            </a:extLst>
          </p:cNvPr>
          <p:cNvPicPr>
            <a:picLocks noChangeAspect="1"/>
          </p:cNvPicPr>
          <p:nvPr/>
        </p:nvPicPr>
        <p:blipFill>
          <a:blip r:embed="rId4"/>
          <a:stretch>
            <a:fillRect/>
          </a:stretch>
        </p:blipFill>
        <p:spPr>
          <a:xfrm>
            <a:off x="589558" y="5397773"/>
            <a:ext cx="860906" cy="1114425"/>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3677F4C7-BC4D-FC75-C167-685425EC42B7}"/>
              </a:ext>
            </a:extLst>
          </p:cNvPr>
          <p:cNvSpPr txBox="1"/>
          <p:nvPr/>
        </p:nvSpPr>
        <p:spPr>
          <a:xfrm>
            <a:off x="1524560" y="5770319"/>
            <a:ext cx="6719886" cy="369332"/>
          </a:xfrm>
          <a:prstGeom prst="rect">
            <a:avLst/>
          </a:prstGeom>
          <a:noFill/>
        </p:spPr>
        <p:txBody>
          <a:bodyPr wrap="square">
            <a:spAutoFit/>
          </a:bodyPr>
          <a:lstStyle/>
          <a:p>
            <a:r>
              <a:rPr lang="en-IE" dirty="0">
                <a:sym typeface="Wingdings" panose="05000000000000000000" pitchFamily="2" charset="2"/>
              </a:rPr>
              <a:t> voir</a:t>
            </a:r>
            <a:r>
              <a:rPr lang="en-IE" dirty="0"/>
              <a:t> NREL (2009)</a:t>
            </a:r>
          </a:p>
        </p:txBody>
      </p:sp>
    </p:spTree>
    <p:extLst>
      <p:ext uri="{BB962C8B-B14F-4D97-AF65-F5344CB8AC3E}">
        <p14:creationId xmlns:p14="http://schemas.microsoft.com/office/powerpoint/2010/main" val="63805372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CFFC6F-156D-E20C-C976-F033D1FF8BAE}"/>
              </a:ext>
            </a:extLst>
          </p:cNvPr>
          <p:cNvSpPr>
            <a:spLocks noGrp="1"/>
          </p:cNvSpPr>
          <p:nvPr>
            <p:ph type="title"/>
          </p:nvPr>
        </p:nvSpPr>
        <p:spPr/>
        <p:txBody>
          <a:bodyPr/>
          <a:lstStyle/>
          <a:p>
            <a:r>
              <a:rPr lang="en-IE" dirty="0"/>
              <a:t>Emprise au sol</a:t>
            </a:r>
          </a:p>
        </p:txBody>
      </p:sp>
      <p:sp>
        <p:nvSpPr>
          <p:cNvPr id="11" name="Text Placeholder 10">
            <a:extLst>
              <a:ext uri="{FF2B5EF4-FFF2-40B4-BE49-F238E27FC236}">
                <a16:creationId xmlns:a16="http://schemas.microsoft.com/office/drawing/2014/main" id="{DE9C92D2-C640-8EE4-3D5F-8A53060410A2}"/>
              </a:ext>
            </a:extLst>
          </p:cNvPr>
          <p:cNvSpPr>
            <a:spLocks noGrp="1"/>
          </p:cNvSpPr>
          <p:nvPr>
            <p:ph type="body" idx="28"/>
          </p:nvPr>
        </p:nvSpPr>
        <p:spPr/>
        <p:txBody>
          <a:bodyPr/>
          <a:lstStyle/>
          <a:p>
            <a:r>
              <a:rPr lang="en-IE" dirty="0"/>
              <a:t>Surface </a:t>
            </a:r>
            <a:r>
              <a:rPr lang="en-IE" dirty="0" err="1"/>
              <a:t>directe</a:t>
            </a:r>
            <a:r>
              <a:rPr lang="en-IE" dirty="0"/>
              <a:t> vs. “</a:t>
            </a:r>
            <a:r>
              <a:rPr lang="en-IE" dirty="0" err="1"/>
              <a:t>projet</a:t>
            </a:r>
            <a:r>
              <a:rPr lang="en-IE" dirty="0"/>
              <a:t>”</a:t>
            </a:r>
          </a:p>
        </p:txBody>
      </p:sp>
      <p:pic>
        <p:nvPicPr>
          <p:cNvPr id="5" name="Picture 4">
            <a:extLst>
              <a:ext uri="{FF2B5EF4-FFF2-40B4-BE49-F238E27FC236}">
                <a16:creationId xmlns:a16="http://schemas.microsoft.com/office/drawing/2014/main" id="{9EA0A4B5-791E-CE8C-A06C-BC1A5DB80C11}"/>
              </a:ext>
            </a:extLst>
          </p:cNvPr>
          <p:cNvPicPr>
            <a:picLocks noChangeAspect="1"/>
          </p:cNvPicPr>
          <p:nvPr/>
        </p:nvPicPr>
        <p:blipFill>
          <a:blip r:embed="rId3"/>
          <a:stretch>
            <a:fillRect/>
          </a:stretch>
        </p:blipFill>
        <p:spPr>
          <a:xfrm>
            <a:off x="0" y="2241505"/>
            <a:ext cx="5648325" cy="3974965"/>
          </a:xfrm>
          <a:prstGeom prst="rect">
            <a:avLst/>
          </a:prstGeom>
        </p:spPr>
      </p:pic>
      <p:pic>
        <p:nvPicPr>
          <p:cNvPr id="8" name="Picture 7">
            <a:extLst>
              <a:ext uri="{FF2B5EF4-FFF2-40B4-BE49-F238E27FC236}">
                <a16:creationId xmlns:a16="http://schemas.microsoft.com/office/drawing/2014/main" id="{C2644D73-3152-F4E4-097B-E006D95EE2F7}"/>
              </a:ext>
            </a:extLst>
          </p:cNvPr>
          <p:cNvPicPr>
            <a:picLocks noChangeAspect="1"/>
          </p:cNvPicPr>
          <p:nvPr/>
        </p:nvPicPr>
        <p:blipFill>
          <a:blip r:embed="rId4"/>
          <a:stretch>
            <a:fillRect/>
          </a:stretch>
        </p:blipFill>
        <p:spPr>
          <a:xfrm>
            <a:off x="5648325" y="2204291"/>
            <a:ext cx="6360998" cy="3871912"/>
          </a:xfrm>
          <a:prstGeom prst="rect">
            <a:avLst/>
          </a:prstGeom>
        </p:spPr>
      </p:pic>
      <p:pic>
        <p:nvPicPr>
          <p:cNvPr id="12" name="Picture 11">
            <a:extLst>
              <a:ext uri="{FF2B5EF4-FFF2-40B4-BE49-F238E27FC236}">
                <a16:creationId xmlns:a16="http://schemas.microsoft.com/office/drawing/2014/main" id="{27A8EF1E-712B-AD04-CD6B-94EB9874E120}"/>
              </a:ext>
            </a:extLst>
          </p:cNvPr>
          <p:cNvPicPr>
            <a:picLocks noChangeAspect="1"/>
          </p:cNvPicPr>
          <p:nvPr/>
        </p:nvPicPr>
        <p:blipFill rotWithShape="1">
          <a:blip r:embed="rId5"/>
          <a:srcRect r="54471"/>
          <a:stretch/>
        </p:blipFill>
        <p:spPr>
          <a:xfrm>
            <a:off x="4654833" y="435105"/>
            <a:ext cx="1593774" cy="1259092"/>
          </a:xfrm>
          <a:prstGeom prst="rect">
            <a:avLst/>
          </a:prstGeom>
        </p:spPr>
      </p:pic>
      <p:pic>
        <p:nvPicPr>
          <p:cNvPr id="14" name="Picture 13">
            <a:extLst>
              <a:ext uri="{FF2B5EF4-FFF2-40B4-BE49-F238E27FC236}">
                <a16:creationId xmlns:a16="http://schemas.microsoft.com/office/drawing/2014/main" id="{E33E344E-F9A6-F5FE-11EB-EFF136699340}"/>
              </a:ext>
            </a:extLst>
          </p:cNvPr>
          <p:cNvPicPr>
            <a:picLocks noChangeAspect="1"/>
          </p:cNvPicPr>
          <p:nvPr/>
        </p:nvPicPr>
        <p:blipFill>
          <a:blip r:embed="rId6"/>
          <a:stretch>
            <a:fillRect/>
          </a:stretch>
        </p:blipFill>
        <p:spPr>
          <a:xfrm>
            <a:off x="10439528" y="300121"/>
            <a:ext cx="1210460" cy="171450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93A060D3-EA4F-1C16-82A2-A9EB0D309D55}"/>
              </a:ext>
            </a:extLst>
          </p:cNvPr>
          <p:cNvSpPr txBox="1"/>
          <p:nvPr/>
        </p:nvSpPr>
        <p:spPr>
          <a:xfrm rot="16200000">
            <a:off x="8708716" y="3431519"/>
            <a:ext cx="6720348" cy="246221"/>
          </a:xfrm>
          <a:prstGeom prst="rect">
            <a:avLst/>
          </a:prstGeom>
          <a:noFill/>
        </p:spPr>
        <p:txBody>
          <a:bodyPr wrap="square">
            <a:spAutoFit/>
          </a:bodyPr>
          <a:lstStyle/>
          <a:p>
            <a:r>
              <a:rPr lang="en-IE" sz="1000" dirty="0">
                <a:hlinkClick r:id="rId7"/>
              </a:rPr>
              <a:t>https://assets.rte-france.com/prod/public/2022-01/Energy%20pathways%202050_Key%20results.pdf</a:t>
            </a:r>
            <a:r>
              <a:rPr lang="en-IE" sz="1000" dirty="0"/>
              <a:t> </a:t>
            </a:r>
          </a:p>
        </p:txBody>
      </p:sp>
      <p:sp>
        <p:nvSpPr>
          <p:cNvPr id="17" name="TextBox 16">
            <a:extLst>
              <a:ext uri="{FF2B5EF4-FFF2-40B4-BE49-F238E27FC236}">
                <a16:creationId xmlns:a16="http://schemas.microsoft.com/office/drawing/2014/main" id="{9C856DA2-7263-31AE-B1E4-E850EF2C7D6B}"/>
              </a:ext>
            </a:extLst>
          </p:cNvPr>
          <p:cNvSpPr txBox="1"/>
          <p:nvPr/>
        </p:nvSpPr>
        <p:spPr>
          <a:xfrm>
            <a:off x="6248607" y="593435"/>
            <a:ext cx="1742465" cy="246221"/>
          </a:xfrm>
          <a:prstGeom prst="rect">
            <a:avLst/>
          </a:prstGeom>
          <a:noFill/>
        </p:spPr>
        <p:txBody>
          <a:bodyPr wrap="none" lIns="0" tIns="0" rIns="0" bIns="0" rtlCol="0" anchor="b">
            <a:spAutoFit/>
          </a:bodyPr>
          <a:lstStyle/>
          <a:p>
            <a:pPr algn="l"/>
            <a:r>
              <a:rPr lang="en-IE" sz="1600" b="1" dirty="0">
                <a:solidFill>
                  <a:srgbClr val="B6D5A8"/>
                </a:solidFill>
                <a:latin typeface="+mn-lt"/>
              </a:rPr>
              <a:t>Zone de co-usage</a:t>
            </a:r>
          </a:p>
        </p:txBody>
      </p:sp>
      <p:sp>
        <p:nvSpPr>
          <p:cNvPr id="18" name="TextBox 17">
            <a:extLst>
              <a:ext uri="{FF2B5EF4-FFF2-40B4-BE49-F238E27FC236}">
                <a16:creationId xmlns:a16="http://schemas.microsoft.com/office/drawing/2014/main" id="{89C4D7BB-6ABD-CC2D-D5D1-855CFC63F2BF}"/>
              </a:ext>
            </a:extLst>
          </p:cNvPr>
          <p:cNvSpPr txBox="1"/>
          <p:nvPr/>
        </p:nvSpPr>
        <p:spPr>
          <a:xfrm>
            <a:off x="6248607" y="934849"/>
            <a:ext cx="2418932" cy="246221"/>
          </a:xfrm>
          <a:prstGeom prst="rect">
            <a:avLst/>
          </a:prstGeom>
          <a:noFill/>
        </p:spPr>
        <p:txBody>
          <a:bodyPr wrap="none" lIns="0" tIns="0" rIns="0" bIns="0" rtlCol="0" anchor="b">
            <a:spAutoFit/>
          </a:bodyPr>
          <a:lstStyle/>
          <a:p>
            <a:pPr algn="l"/>
            <a:r>
              <a:rPr lang="en-IE" sz="1600" b="1" dirty="0">
                <a:solidFill>
                  <a:srgbClr val="2C2E32"/>
                </a:solidFill>
                <a:latin typeface="+mn-lt"/>
              </a:rPr>
              <a:t>Surface </a:t>
            </a:r>
            <a:r>
              <a:rPr lang="en-IE" sz="1600" b="1" dirty="0" err="1">
                <a:solidFill>
                  <a:srgbClr val="2C2E32"/>
                </a:solidFill>
                <a:latin typeface="+mn-lt"/>
              </a:rPr>
              <a:t>imperméabilisée</a:t>
            </a:r>
            <a:endParaRPr lang="en-IE" sz="1600" b="1" dirty="0">
              <a:solidFill>
                <a:srgbClr val="2C2E32"/>
              </a:solidFill>
              <a:latin typeface="+mn-lt"/>
            </a:endParaRPr>
          </a:p>
        </p:txBody>
      </p:sp>
      <p:sp>
        <p:nvSpPr>
          <p:cNvPr id="19" name="TextBox 18">
            <a:extLst>
              <a:ext uri="{FF2B5EF4-FFF2-40B4-BE49-F238E27FC236}">
                <a16:creationId xmlns:a16="http://schemas.microsoft.com/office/drawing/2014/main" id="{3BE7B8FC-E2AE-79DC-8EDB-6171EE84832F}"/>
              </a:ext>
            </a:extLst>
          </p:cNvPr>
          <p:cNvSpPr txBox="1"/>
          <p:nvPr/>
        </p:nvSpPr>
        <p:spPr>
          <a:xfrm>
            <a:off x="6248607" y="1260915"/>
            <a:ext cx="1872307" cy="246221"/>
          </a:xfrm>
          <a:prstGeom prst="rect">
            <a:avLst/>
          </a:prstGeom>
          <a:noFill/>
        </p:spPr>
        <p:txBody>
          <a:bodyPr wrap="none" lIns="0" tIns="0" rIns="0" bIns="0" rtlCol="0" anchor="b">
            <a:spAutoFit/>
          </a:bodyPr>
          <a:lstStyle/>
          <a:p>
            <a:pPr algn="l"/>
            <a:r>
              <a:rPr lang="en-IE" sz="1600" b="1" dirty="0">
                <a:solidFill>
                  <a:srgbClr val="B9A572"/>
                </a:solidFill>
                <a:latin typeface="+mn-lt"/>
              </a:rPr>
              <a:t>Surface </a:t>
            </a:r>
            <a:r>
              <a:rPr lang="en-IE" sz="1600" b="1" dirty="0" err="1">
                <a:solidFill>
                  <a:srgbClr val="B9A572"/>
                </a:solidFill>
                <a:latin typeface="+mn-lt"/>
              </a:rPr>
              <a:t>articialisée</a:t>
            </a:r>
            <a:endParaRPr lang="en-IE" sz="1600" b="1" dirty="0">
              <a:solidFill>
                <a:srgbClr val="B9A572"/>
              </a:solidFill>
              <a:latin typeface="+mn-lt"/>
            </a:endParaRPr>
          </a:p>
        </p:txBody>
      </p:sp>
      <p:sp>
        <p:nvSpPr>
          <p:cNvPr id="21" name="TextBox 20">
            <a:extLst>
              <a:ext uri="{FF2B5EF4-FFF2-40B4-BE49-F238E27FC236}">
                <a16:creationId xmlns:a16="http://schemas.microsoft.com/office/drawing/2014/main" id="{3F41340B-7D9D-E9C9-A149-C3399CFDAA43}"/>
              </a:ext>
            </a:extLst>
          </p:cNvPr>
          <p:cNvSpPr txBox="1"/>
          <p:nvPr/>
        </p:nvSpPr>
        <p:spPr>
          <a:xfrm>
            <a:off x="763564" y="2225348"/>
            <a:ext cx="3483971" cy="261610"/>
          </a:xfrm>
          <a:prstGeom prst="rect">
            <a:avLst/>
          </a:prstGeom>
          <a:solidFill>
            <a:schemeClr val="bg1"/>
          </a:solidFill>
        </p:spPr>
        <p:txBody>
          <a:bodyPr wrap="square">
            <a:spAutoFit/>
          </a:bodyPr>
          <a:lstStyle/>
          <a:p>
            <a:r>
              <a:rPr lang="en-IE" sz="1100" b="1" dirty="0">
                <a:solidFill>
                  <a:srgbClr val="2C2E32"/>
                </a:solidFill>
                <a:latin typeface="+mn-lt"/>
              </a:rPr>
              <a:t>Wind farm – area occupied by type</a:t>
            </a:r>
            <a:endParaRPr lang="en-IE" sz="1100" dirty="0"/>
          </a:p>
        </p:txBody>
      </p:sp>
      <p:sp>
        <p:nvSpPr>
          <p:cNvPr id="22" name="TextBox 21">
            <a:extLst>
              <a:ext uri="{FF2B5EF4-FFF2-40B4-BE49-F238E27FC236}">
                <a16:creationId xmlns:a16="http://schemas.microsoft.com/office/drawing/2014/main" id="{C517F19E-23D5-0010-58B2-0C037657F85C}"/>
              </a:ext>
            </a:extLst>
          </p:cNvPr>
          <p:cNvSpPr txBox="1"/>
          <p:nvPr/>
        </p:nvSpPr>
        <p:spPr>
          <a:xfrm>
            <a:off x="6521223" y="2225348"/>
            <a:ext cx="3743654" cy="261610"/>
          </a:xfrm>
          <a:prstGeom prst="rect">
            <a:avLst/>
          </a:prstGeom>
          <a:solidFill>
            <a:schemeClr val="bg1"/>
          </a:solidFill>
        </p:spPr>
        <p:txBody>
          <a:bodyPr wrap="square">
            <a:spAutoFit/>
          </a:bodyPr>
          <a:lstStyle/>
          <a:p>
            <a:r>
              <a:rPr lang="en-IE" sz="1100" b="1" dirty="0">
                <a:solidFill>
                  <a:srgbClr val="2C2E32"/>
                </a:solidFill>
                <a:latin typeface="+mn-lt"/>
              </a:rPr>
              <a:t>PV farm – area occupied by type</a:t>
            </a:r>
            <a:endParaRPr lang="en-IE" sz="1100" dirty="0"/>
          </a:p>
        </p:txBody>
      </p:sp>
    </p:spTree>
    <p:extLst>
      <p:ext uri="{BB962C8B-B14F-4D97-AF65-F5344CB8AC3E}">
        <p14:creationId xmlns:p14="http://schemas.microsoft.com/office/powerpoint/2010/main" val="21013964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CFFC6F-156D-E20C-C976-F033D1FF8BAE}"/>
              </a:ext>
            </a:extLst>
          </p:cNvPr>
          <p:cNvSpPr>
            <a:spLocks noGrp="1"/>
          </p:cNvSpPr>
          <p:nvPr>
            <p:ph type="title"/>
          </p:nvPr>
        </p:nvSpPr>
        <p:spPr/>
        <p:txBody>
          <a:bodyPr/>
          <a:lstStyle/>
          <a:p>
            <a:r>
              <a:rPr lang="en-IE" dirty="0"/>
              <a:t>Emprise au sol</a:t>
            </a:r>
          </a:p>
        </p:txBody>
      </p:sp>
      <p:sp>
        <p:nvSpPr>
          <p:cNvPr id="11" name="Text Placeholder 10">
            <a:extLst>
              <a:ext uri="{FF2B5EF4-FFF2-40B4-BE49-F238E27FC236}">
                <a16:creationId xmlns:a16="http://schemas.microsoft.com/office/drawing/2014/main" id="{DE9C92D2-C640-8EE4-3D5F-8A53060410A2}"/>
              </a:ext>
            </a:extLst>
          </p:cNvPr>
          <p:cNvSpPr>
            <a:spLocks noGrp="1"/>
          </p:cNvSpPr>
          <p:nvPr>
            <p:ph type="body" idx="28"/>
          </p:nvPr>
        </p:nvSpPr>
        <p:spPr/>
        <p:txBody>
          <a:bodyPr/>
          <a:lstStyle/>
          <a:p>
            <a:r>
              <a:rPr lang="en-IE" dirty="0"/>
              <a:t>Surface </a:t>
            </a:r>
            <a:r>
              <a:rPr lang="en-IE" dirty="0" err="1"/>
              <a:t>directe</a:t>
            </a:r>
            <a:r>
              <a:rPr lang="en-IE" dirty="0"/>
              <a:t> vs. “</a:t>
            </a:r>
            <a:r>
              <a:rPr lang="en-IE" dirty="0" err="1"/>
              <a:t>projet</a:t>
            </a:r>
            <a:r>
              <a:rPr lang="en-IE" dirty="0"/>
              <a:t>”</a:t>
            </a:r>
          </a:p>
        </p:txBody>
      </p:sp>
      <p:sp>
        <p:nvSpPr>
          <p:cNvPr id="7" name="Content Placeholder 6">
            <a:extLst>
              <a:ext uri="{FF2B5EF4-FFF2-40B4-BE49-F238E27FC236}">
                <a16:creationId xmlns:a16="http://schemas.microsoft.com/office/drawing/2014/main" id="{9873B944-14E3-8448-529C-EC044B879A51}"/>
              </a:ext>
            </a:extLst>
          </p:cNvPr>
          <p:cNvSpPr>
            <a:spLocks noGrp="1"/>
          </p:cNvSpPr>
          <p:nvPr>
            <p:ph sz="quarter" idx="15"/>
          </p:nvPr>
        </p:nvSpPr>
        <p:spPr>
          <a:xfrm>
            <a:off x="480000" y="3734323"/>
            <a:ext cx="2518688" cy="1532021"/>
          </a:xfrm>
        </p:spPr>
        <p:txBody>
          <a:bodyPr/>
          <a:lstStyle/>
          <a:p>
            <a:pPr lvl="1" algn="r"/>
            <a:r>
              <a:rPr lang="fr-FR" dirty="0"/>
              <a:t>L’artificialisation reste </a:t>
            </a:r>
            <a:r>
              <a:rPr lang="fr-FR" b="1" dirty="0"/>
              <a:t>mineure</a:t>
            </a:r>
            <a:r>
              <a:rPr lang="fr-FR" dirty="0"/>
              <a:t> comparée aux infrastructures existantes et futures telles que les </a:t>
            </a:r>
            <a:r>
              <a:rPr lang="fr-FR" b="1" dirty="0"/>
              <a:t>routes et les bâtiments</a:t>
            </a:r>
            <a:endParaRPr lang="en-IE" b="1" dirty="0"/>
          </a:p>
        </p:txBody>
      </p:sp>
      <p:pic>
        <p:nvPicPr>
          <p:cNvPr id="3" name="Picture 2">
            <a:extLst>
              <a:ext uri="{FF2B5EF4-FFF2-40B4-BE49-F238E27FC236}">
                <a16:creationId xmlns:a16="http://schemas.microsoft.com/office/drawing/2014/main" id="{1E1BB0AB-C856-2DF2-58DE-0C69A86F864C}"/>
              </a:ext>
            </a:extLst>
          </p:cNvPr>
          <p:cNvPicPr>
            <a:picLocks noChangeAspect="1"/>
          </p:cNvPicPr>
          <p:nvPr/>
        </p:nvPicPr>
        <p:blipFill>
          <a:blip r:embed="rId3"/>
          <a:stretch>
            <a:fillRect/>
          </a:stretch>
        </p:blipFill>
        <p:spPr>
          <a:xfrm>
            <a:off x="3060700" y="1591656"/>
            <a:ext cx="8700025" cy="5266343"/>
          </a:xfrm>
          <a:prstGeom prst="rect">
            <a:avLst/>
          </a:prstGeom>
        </p:spPr>
      </p:pic>
      <p:sp>
        <p:nvSpPr>
          <p:cNvPr id="5" name="TextBox 4">
            <a:extLst>
              <a:ext uri="{FF2B5EF4-FFF2-40B4-BE49-F238E27FC236}">
                <a16:creationId xmlns:a16="http://schemas.microsoft.com/office/drawing/2014/main" id="{5AECE035-8708-1FA6-98F9-04D564EEDF6F}"/>
              </a:ext>
            </a:extLst>
          </p:cNvPr>
          <p:cNvSpPr txBox="1"/>
          <p:nvPr/>
        </p:nvSpPr>
        <p:spPr>
          <a:xfrm rot="16200000">
            <a:off x="8708716" y="3431519"/>
            <a:ext cx="6720348" cy="246221"/>
          </a:xfrm>
          <a:prstGeom prst="rect">
            <a:avLst/>
          </a:prstGeom>
          <a:noFill/>
        </p:spPr>
        <p:txBody>
          <a:bodyPr wrap="square">
            <a:spAutoFit/>
          </a:bodyPr>
          <a:lstStyle/>
          <a:p>
            <a:r>
              <a:rPr lang="en-IE" sz="1000" dirty="0">
                <a:hlinkClick r:id="rId4"/>
              </a:rPr>
              <a:t>https://assets.rte-france.com/prod/public/2022-01/Energy%20pathways%202050_Key%20results.pdf</a:t>
            </a:r>
            <a:r>
              <a:rPr lang="en-IE" sz="1000" dirty="0"/>
              <a:t> </a:t>
            </a:r>
          </a:p>
        </p:txBody>
      </p:sp>
      <p:sp>
        <p:nvSpPr>
          <p:cNvPr id="8" name="Content Placeholder 6">
            <a:extLst>
              <a:ext uri="{FF2B5EF4-FFF2-40B4-BE49-F238E27FC236}">
                <a16:creationId xmlns:a16="http://schemas.microsoft.com/office/drawing/2014/main" id="{04424A0A-801A-74B1-BE56-DFCFA9858EDA}"/>
              </a:ext>
            </a:extLst>
          </p:cNvPr>
          <p:cNvSpPr txBox="1">
            <a:spLocks/>
          </p:cNvSpPr>
          <p:nvPr/>
        </p:nvSpPr>
        <p:spPr>
          <a:xfrm>
            <a:off x="4677687" y="617008"/>
            <a:ext cx="5466050"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sz="1600" dirty="0"/>
              <a:t>Extrait du rapport RTE comparant les terrains occupés par de nouvelles infrastructures électriques avec les terrains scellés par d’autres infrastructures (routes, bâtiments...)</a:t>
            </a:r>
            <a:endParaRPr lang="en-IE" sz="1600" dirty="0"/>
          </a:p>
        </p:txBody>
      </p:sp>
      <p:pic>
        <p:nvPicPr>
          <p:cNvPr id="13" name="Picture 12">
            <a:extLst>
              <a:ext uri="{FF2B5EF4-FFF2-40B4-BE49-F238E27FC236}">
                <a16:creationId xmlns:a16="http://schemas.microsoft.com/office/drawing/2014/main" id="{C67254EA-C56F-5E98-914D-86C9C5A62889}"/>
              </a:ext>
            </a:extLst>
          </p:cNvPr>
          <p:cNvPicPr>
            <a:picLocks noChangeAspect="1"/>
          </p:cNvPicPr>
          <p:nvPr/>
        </p:nvPicPr>
        <p:blipFill>
          <a:blip r:embed="rId5"/>
          <a:stretch>
            <a:fillRect/>
          </a:stretch>
        </p:blipFill>
        <p:spPr>
          <a:xfrm>
            <a:off x="10439528" y="300121"/>
            <a:ext cx="1210460" cy="1714500"/>
          </a:xfrm>
          <a:prstGeom prst="rect">
            <a:avLst/>
          </a:prstGeom>
          <a:ln>
            <a:noFill/>
          </a:ln>
          <a:effectLst>
            <a:outerShdw blurRad="292100" dist="139700" dir="2700000" algn="tl" rotWithShape="0">
              <a:srgbClr val="333333">
                <a:alpha val="65000"/>
              </a:srgbClr>
            </a:outerShdw>
          </a:effectLst>
        </p:spPr>
      </p:pic>
      <p:sp>
        <p:nvSpPr>
          <p:cNvPr id="14" name="Arrow: Left-Right 13">
            <a:extLst>
              <a:ext uri="{FF2B5EF4-FFF2-40B4-BE49-F238E27FC236}">
                <a16:creationId xmlns:a16="http://schemas.microsoft.com/office/drawing/2014/main" id="{F9A0CAA5-1092-3A43-031F-E5375B466683}"/>
              </a:ext>
            </a:extLst>
          </p:cNvPr>
          <p:cNvSpPr/>
          <p:nvPr/>
        </p:nvSpPr>
        <p:spPr>
          <a:xfrm>
            <a:off x="7404100" y="5266344"/>
            <a:ext cx="4025900" cy="334926"/>
          </a:xfrm>
          <a:prstGeom prst="lef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Renewable-heavy		Nuclear-heavy</a:t>
            </a:r>
          </a:p>
        </p:txBody>
      </p:sp>
    </p:spTree>
    <p:extLst>
      <p:ext uri="{BB962C8B-B14F-4D97-AF65-F5344CB8AC3E}">
        <p14:creationId xmlns:p14="http://schemas.microsoft.com/office/powerpoint/2010/main" val="103366842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57A2-D8CD-051F-2037-4C970E275BB3}"/>
              </a:ext>
            </a:extLst>
          </p:cNvPr>
          <p:cNvSpPr>
            <a:spLocks noGrp="1"/>
          </p:cNvSpPr>
          <p:nvPr>
            <p:ph type="title"/>
          </p:nvPr>
        </p:nvSpPr>
        <p:spPr/>
        <p:txBody>
          <a:bodyPr/>
          <a:lstStyle/>
          <a:p>
            <a:r>
              <a:rPr lang="en-IE" dirty="0"/>
              <a:t>Material requirements</a:t>
            </a:r>
          </a:p>
        </p:txBody>
      </p:sp>
      <p:sp>
        <p:nvSpPr>
          <p:cNvPr id="8" name="Content Placeholder 7">
            <a:extLst>
              <a:ext uri="{FF2B5EF4-FFF2-40B4-BE49-F238E27FC236}">
                <a16:creationId xmlns:a16="http://schemas.microsoft.com/office/drawing/2014/main" id="{7C8D508B-686D-D134-949C-AF8D11A8E468}"/>
              </a:ext>
            </a:extLst>
          </p:cNvPr>
          <p:cNvSpPr>
            <a:spLocks noGrp="1"/>
          </p:cNvSpPr>
          <p:nvPr>
            <p:ph sz="quarter" idx="16"/>
          </p:nvPr>
        </p:nvSpPr>
        <p:spPr/>
        <p:txBody>
          <a:bodyPr/>
          <a:lstStyle/>
          <a:p>
            <a:r>
              <a:rPr lang="en-IE" dirty="0"/>
              <a:t>“Critical” minerals, IEA</a:t>
            </a:r>
          </a:p>
        </p:txBody>
      </p:sp>
      <p:sp>
        <p:nvSpPr>
          <p:cNvPr id="9" name="Text Placeholder 8">
            <a:extLst>
              <a:ext uri="{FF2B5EF4-FFF2-40B4-BE49-F238E27FC236}">
                <a16:creationId xmlns:a16="http://schemas.microsoft.com/office/drawing/2014/main" id="{394A399C-5998-7156-F0A6-0AB874E55EBC}"/>
              </a:ext>
            </a:extLst>
          </p:cNvPr>
          <p:cNvSpPr>
            <a:spLocks noGrp="1"/>
          </p:cNvSpPr>
          <p:nvPr>
            <p:ph type="body" idx="28"/>
          </p:nvPr>
        </p:nvSpPr>
        <p:spPr/>
        <p:txBody>
          <a:bodyPr/>
          <a:lstStyle/>
          <a:p>
            <a:r>
              <a:rPr lang="en-IE" dirty="0"/>
              <a:t>Many estimates, little agreement on criticality</a:t>
            </a:r>
          </a:p>
        </p:txBody>
      </p:sp>
      <p:pic>
        <p:nvPicPr>
          <p:cNvPr id="6" name="Picture 5" descr="Chart, timeline, bar chart&#10;&#10;Description automatically generated">
            <a:extLst>
              <a:ext uri="{FF2B5EF4-FFF2-40B4-BE49-F238E27FC236}">
                <a16:creationId xmlns:a16="http://schemas.microsoft.com/office/drawing/2014/main" id="{D4C73795-BC01-81D9-360A-435623BA1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763" y="2376485"/>
            <a:ext cx="5702493" cy="3136371"/>
          </a:xfrm>
          <a:prstGeom prst="rect">
            <a:avLst/>
          </a:prstGeom>
        </p:spPr>
      </p:pic>
      <p:pic>
        <p:nvPicPr>
          <p:cNvPr id="10" name="Picture 9">
            <a:extLst>
              <a:ext uri="{FF2B5EF4-FFF2-40B4-BE49-F238E27FC236}">
                <a16:creationId xmlns:a16="http://schemas.microsoft.com/office/drawing/2014/main" id="{1C6E3567-86E2-0219-79F7-1090CDB84182}"/>
              </a:ext>
            </a:extLst>
          </p:cNvPr>
          <p:cNvPicPr>
            <a:picLocks noChangeAspect="1"/>
          </p:cNvPicPr>
          <p:nvPr/>
        </p:nvPicPr>
        <p:blipFill>
          <a:blip r:embed="rId3"/>
          <a:stretch>
            <a:fillRect/>
          </a:stretch>
        </p:blipFill>
        <p:spPr>
          <a:xfrm>
            <a:off x="9806243" y="145840"/>
            <a:ext cx="1885988" cy="1333500"/>
          </a:xfrm>
          <a:prstGeom prst="rect">
            <a:avLst/>
          </a:prstGeom>
          <a:ln>
            <a:noFill/>
          </a:ln>
          <a:effectLst>
            <a:outerShdw blurRad="292100" dist="139700" dir="2700000" algn="tl" rotWithShape="0">
              <a:srgbClr val="333333">
                <a:alpha val="65000"/>
              </a:srgbClr>
            </a:outerShdw>
          </a:effectLst>
        </p:spPr>
      </p:pic>
      <p:sp>
        <p:nvSpPr>
          <p:cNvPr id="19" name="Content Placeholder 18">
            <a:extLst>
              <a:ext uri="{FF2B5EF4-FFF2-40B4-BE49-F238E27FC236}">
                <a16:creationId xmlns:a16="http://schemas.microsoft.com/office/drawing/2014/main" id="{00E4F5E7-213E-44E9-829C-DB3E22979767}"/>
              </a:ext>
            </a:extLst>
          </p:cNvPr>
          <p:cNvSpPr>
            <a:spLocks noGrp="1"/>
          </p:cNvSpPr>
          <p:nvPr>
            <p:ph sz="quarter" idx="15"/>
          </p:nvPr>
        </p:nvSpPr>
        <p:spPr/>
        <p:txBody>
          <a:bodyPr/>
          <a:lstStyle/>
          <a:p>
            <a:r>
              <a:rPr lang="en-IE" dirty="0"/>
              <a:t>Bulk materials</a:t>
            </a:r>
          </a:p>
        </p:txBody>
      </p:sp>
      <p:pic>
        <p:nvPicPr>
          <p:cNvPr id="20" name="Content Placeholder 16" descr="Chart&#10;&#10;Description automatically generated">
            <a:extLst>
              <a:ext uri="{FF2B5EF4-FFF2-40B4-BE49-F238E27FC236}">
                <a16:creationId xmlns:a16="http://schemas.microsoft.com/office/drawing/2014/main" id="{03FDC8BE-DA62-CB6D-B6B4-D7996E727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38" y="2466960"/>
            <a:ext cx="5313362" cy="3374393"/>
          </a:xfrm>
          <a:prstGeom prst="rect">
            <a:avLst/>
          </a:prstGeom>
        </p:spPr>
      </p:pic>
      <p:sp>
        <p:nvSpPr>
          <p:cNvPr id="22" name="TextBox 21">
            <a:extLst>
              <a:ext uri="{FF2B5EF4-FFF2-40B4-BE49-F238E27FC236}">
                <a16:creationId xmlns:a16="http://schemas.microsoft.com/office/drawing/2014/main" id="{1F5B0FA1-C0A7-E8E9-D1CA-4115DC61BCED}"/>
              </a:ext>
            </a:extLst>
          </p:cNvPr>
          <p:cNvSpPr txBox="1"/>
          <p:nvPr/>
        </p:nvSpPr>
        <p:spPr>
          <a:xfrm>
            <a:off x="477838" y="6177903"/>
            <a:ext cx="5050631" cy="461665"/>
          </a:xfrm>
          <a:prstGeom prst="rect">
            <a:avLst/>
          </a:prstGeom>
          <a:noFill/>
        </p:spPr>
        <p:txBody>
          <a:bodyPr wrap="square">
            <a:spAutoFit/>
          </a:bodyPr>
          <a:lstStyle/>
          <a:p>
            <a:r>
              <a:rPr lang="en-IE" sz="800" dirty="0" err="1"/>
              <a:t>Kalt</a:t>
            </a:r>
            <a:r>
              <a:rPr lang="en-IE" sz="800" dirty="0"/>
              <a:t>, G., </a:t>
            </a:r>
            <a:r>
              <a:rPr lang="en-IE" sz="800" dirty="0" err="1"/>
              <a:t>Thunshirn</a:t>
            </a:r>
            <a:r>
              <a:rPr lang="en-IE" sz="800" dirty="0"/>
              <a:t>, P., </a:t>
            </a:r>
            <a:r>
              <a:rPr lang="en-IE" sz="800" dirty="0" err="1"/>
              <a:t>Wiedenhofer</a:t>
            </a:r>
            <a:r>
              <a:rPr lang="en-IE" sz="800" dirty="0"/>
              <a:t>, D., </a:t>
            </a:r>
            <a:r>
              <a:rPr lang="en-IE" sz="800" dirty="0" err="1"/>
              <a:t>Krausmann</a:t>
            </a:r>
            <a:r>
              <a:rPr lang="en-IE" sz="800" dirty="0"/>
              <a:t>, F., Haas, W., &amp; Haberl, H. (2021). Material stocks in global electricity infrastructures–An empirical analysis of the power sector's stock-flow-service nexus. </a:t>
            </a:r>
            <a:r>
              <a:rPr lang="en-IE" sz="800" i="1" dirty="0"/>
              <a:t>Resources, Conservation and Recycling</a:t>
            </a:r>
            <a:r>
              <a:rPr lang="en-IE" sz="800" dirty="0"/>
              <a:t>, </a:t>
            </a:r>
            <a:r>
              <a:rPr lang="en-IE" sz="800" i="1" dirty="0"/>
              <a:t>173</a:t>
            </a:r>
            <a:r>
              <a:rPr lang="en-IE" sz="800" dirty="0"/>
              <a:t>, 105723.</a:t>
            </a:r>
          </a:p>
        </p:txBody>
      </p:sp>
    </p:spTree>
    <p:extLst>
      <p:ext uri="{BB962C8B-B14F-4D97-AF65-F5344CB8AC3E}">
        <p14:creationId xmlns:p14="http://schemas.microsoft.com/office/powerpoint/2010/main" val="2954186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94C6F6-066B-596C-45D7-80FB8C0DC3AD}"/>
              </a:ext>
            </a:extLst>
          </p:cNvPr>
          <p:cNvSpPr>
            <a:spLocks noGrp="1"/>
          </p:cNvSpPr>
          <p:nvPr>
            <p:ph type="ctrTitle"/>
          </p:nvPr>
        </p:nvSpPr>
        <p:spPr/>
        <p:txBody>
          <a:bodyPr/>
          <a:lstStyle/>
          <a:p>
            <a:r>
              <a:rPr lang="en-IE" dirty="0"/>
              <a:t>Material footprint</a:t>
            </a:r>
          </a:p>
        </p:txBody>
      </p:sp>
      <p:sp>
        <p:nvSpPr>
          <p:cNvPr id="6" name="Subtitle 5">
            <a:extLst>
              <a:ext uri="{FF2B5EF4-FFF2-40B4-BE49-F238E27FC236}">
                <a16:creationId xmlns:a16="http://schemas.microsoft.com/office/drawing/2014/main" id="{481E7E38-408B-F1E6-17B3-CB3BB930E515}"/>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409278455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0EE3A6-A4BE-5377-86C4-69EEC8B4DD82}"/>
              </a:ext>
            </a:extLst>
          </p:cNvPr>
          <p:cNvSpPr>
            <a:spLocks noGrp="1"/>
          </p:cNvSpPr>
          <p:nvPr>
            <p:ph type="title"/>
          </p:nvPr>
        </p:nvSpPr>
        <p:spPr/>
        <p:txBody>
          <a:bodyPr/>
          <a:lstStyle/>
          <a:p>
            <a:r>
              <a:rPr lang="en-IE" dirty="0" err="1"/>
              <a:t>Emrpeinte</a:t>
            </a:r>
            <a:r>
              <a:rPr lang="en-IE" dirty="0"/>
              <a:t> matière (</a:t>
            </a:r>
            <a:r>
              <a:rPr lang="en-IE" dirty="0" err="1"/>
              <a:t>ou</a:t>
            </a:r>
            <a:r>
              <a:rPr lang="en-IE" dirty="0"/>
              <a:t> “</a:t>
            </a:r>
            <a:r>
              <a:rPr lang="en-IE" dirty="0" err="1"/>
              <a:t>empreinte</a:t>
            </a:r>
            <a:r>
              <a:rPr lang="en-IE" dirty="0"/>
              <a:t> </a:t>
            </a:r>
            <a:r>
              <a:rPr lang="en-IE" dirty="0" err="1"/>
              <a:t>matérielle</a:t>
            </a:r>
            <a:r>
              <a:rPr lang="en-IE" dirty="0"/>
              <a:t>”</a:t>
            </a:r>
          </a:p>
        </p:txBody>
      </p:sp>
      <p:sp>
        <p:nvSpPr>
          <p:cNvPr id="6" name="Text Placeholder 5">
            <a:extLst>
              <a:ext uri="{FF2B5EF4-FFF2-40B4-BE49-F238E27FC236}">
                <a16:creationId xmlns:a16="http://schemas.microsoft.com/office/drawing/2014/main" id="{028D1588-2337-4479-EFC9-061ED4EF6F65}"/>
              </a:ext>
            </a:extLst>
          </p:cNvPr>
          <p:cNvSpPr>
            <a:spLocks noGrp="1"/>
          </p:cNvSpPr>
          <p:nvPr>
            <p:ph type="body" idx="28"/>
          </p:nvPr>
        </p:nvSpPr>
        <p:spPr/>
        <p:txBody>
          <a:bodyPr/>
          <a:lstStyle/>
          <a:p>
            <a:r>
              <a:rPr lang="en-IE" dirty="0" err="1"/>
              <a:t>Définition</a:t>
            </a:r>
            <a:endParaRPr lang="en-IE" dirty="0"/>
          </a:p>
        </p:txBody>
      </p:sp>
      <p:sp>
        <p:nvSpPr>
          <p:cNvPr id="8" name="TextBox 7">
            <a:extLst>
              <a:ext uri="{FF2B5EF4-FFF2-40B4-BE49-F238E27FC236}">
                <a16:creationId xmlns:a16="http://schemas.microsoft.com/office/drawing/2014/main" id="{419F1AC2-4F78-45A7-AB6F-BC6282BEB2E6}"/>
              </a:ext>
            </a:extLst>
          </p:cNvPr>
          <p:cNvSpPr txBox="1"/>
          <p:nvPr/>
        </p:nvSpPr>
        <p:spPr>
          <a:xfrm>
            <a:off x="2209800" y="1588640"/>
            <a:ext cx="7772400" cy="1384995"/>
          </a:xfrm>
          <a:prstGeom prst="rect">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nchor="ctr">
            <a:spAutoFit/>
          </a:bodyPr>
          <a:lstStyle/>
          <a:p>
            <a:pPr algn="ctr"/>
            <a:r>
              <a:rPr lang="fr-FR" sz="2800" i="1" dirty="0">
                <a:latin typeface="Arial Nova" panose="020B0504020202020204" pitchFamily="34" charset="0"/>
              </a:rPr>
              <a:t>« Empreinte matérielle » désigne la quantité totale de matières premières extraites pour répondre aux besoins de consommation finale</a:t>
            </a:r>
            <a:endParaRPr lang="en-IE" sz="2800" i="1" dirty="0">
              <a:latin typeface="Arial Nova" panose="020B0504020202020204" pitchFamily="34" charset="0"/>
            </a:endParaRPr>
          </a:p>
        </p:txBody>
      </p:sp>
      <p:pic>
        <p:nvPicPr>
          <p:cNvPr id="1026" name="Picture 2">
            <a:extLst>
              <a:ext uri="{FF2B5EF4-FFF2-40B4-BE49-F238E27FC236}">
                <a16:creationId xmlns:a16="http://schemas.microsoft.com/office/drawing/2014/main" id="{9AF68772-1847-4761-3385-EADF3F313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1450" y="197909"/>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2">
            <a:extLst>
              <a:ext uri="{FF2B5EF4-FFF2-40B4-BE49-F238E27FC236}">
                <a16:creationId xmlns:a16="http://schemas.microsoft.com/office/drawing/2014/main" id="{0BDF7361-DAD2-7585-9224-F7975FAC628A}"/>
              </a:ext>
            </a:extLst>
          </p:cNvPr>
          <p:cNvSpPr>
            <a:spLocks noGrp="1"/>
          </p:cNvSpPr>
          <p:nvPr>
            <p:ph sz="quarter" idx="15"/>
          </p:nvPr>
        </p:nvSpPr>
        <p:spPr>
          <a:xfrm>
            <a:off x="828674" y="3394005"/>
            <a:ext cx="10883325" cy="2603336"/>
          </a:xfrm>
        </p:spPr>
        <p:txBody>
          <a:bodyPr/>
          <a:lstStyle/>
          <a:p>
            <a:pPr marL="0" lvl="1" indent="0">
              <a:buNone/>
            </a:pPr>
            <a:endParaRPr lang="en-IE" dirty="0"/>
          </a:p>
          <a:p>
            <a:pPr marL="0" lvl="1" indent="0">
              <a:buNone/>
            </a:pPr>
            <a:endParaRPr lang="en-IE" dirty="0"/>
          </a:p>
          <a:p>
            <a:pPr marL="0" lvl="1" indent="0">
              <a:buNone/>
            </a:pPr>
            <a:endParaRPr lang="en-IE" dirty="0"/>
          </a:p>
          <a:p>
            <a:pPr marL="0" lvl="1" indent="0">
              <a:buNone/>
            </a:pPr>
            <a:r>
              <a:rPr lang="en-IE" dirty="0"/>
              <a:t>Notre </a:t>
            </a:r>
            <a:r>
              <a:rPr lang="en-IE" dirty="0" err="1"/>
              <a:t>empreinte</a:t>
            </a:r>
            <a:r>
              <a:rPr lang="en-IE" dirty="0"/>
              <a:t> </a:t>
            </a:r>
            <a:r>
              <a:rPr lang="en-IE" dirty="0" err="1"/>
              <a:t>matérielle</a:t>
            </a:r>
            <a:endParaRPr lang="en-IE" dirty="0"/>
          </a:p>
        </p:txBody>
      </p:sp>
      <p:pic>
        <p:nvPicPr>
          <p:cNvPr id="14" name="Content Placeholder 10" descr="A logo for a company&#10;&#10;Description automatically generated">
            <a:extLst>
              <a:ext uri="{FF2B5EF4-FFF2-40B4-BE49-F238E27FC236}">
                <a16:creationId xmlns:a16="http://schemas.microsoft.com/office/drawing/2014/main" id="{DF5BA2CD-A064-53CA-E60C-58079A45F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4975" y="233686"/>
            <a:ext cx="1104900" cy="1104900"/>
          </a:xfrm>
          <a:prstGeom prst="rect">
            <a:avLst/>
          </a:prstGeom>
        </p:spPr>
      </p:pic>
      <p:pic>
        <p:nvPicPr>
          <p:cNvPr id="16" name="Picture 15">
            <a:extLst>
              <a:ext uri="{FF2B5EF4-FFF2-40B4-BE49-F238E27FC236}">
                <a16:creationId xmlns:a16="http://schemas.microsoft.com/office/drawing/2014/main" id="{D6ED6924-707B-BB52-401E-51EFD99B240B}"/>
              </a:ext>
            </a:extLst>
          </p:cNvPr>
          <p:cNvPicPr>
            <a:picLocks noChangeAspect="1"/>
          </p:cNvPicPr>
          <p:nvPr/>
        </p:nvPicPr>
        <p:blipFill>
          <a:blip r:embed="rId4"/>
          <a:stretch>
            <a:fillRect/>
          </a:stretch>
        </p:blipFill>
        <p:spPr>
          <a:xfrm>
            <a:off x="6035163" y="3310186"/>
            <a:ext cx="5749287" cy="2591488"/>
          </a:xfrm>
          <a:prstGeom prst="rect">
            <a:avLst/>
          </a:prstGeom>
        </p:spPr>
      </p:pic>
      <p:cxnSp>
        <p:nvCxnSpPr>
          <p:cNvPr id="18" name="Straight Arrow Connector 17">
            <a:extLst>
              <a:ext uri="{FF2B5EF4-FFF2-40B4-BE49-F238E27FC236}">
                <a16:creationId xmlns:a16="http://schemas.microsoft.com/office/drawing/2014/main" id="{95ECE812-2040-1642-B486-133BAFDB8EE9}"/>
              </a:ext>
            </a:extLst>
          </p:cNvPr>
          <p:cNvCxnSpPr>
            <a:cxnSpLocks/>
          </p:cNvCxnSpPr>
          <p:nvPr/>
        </p:nvCxnSpPr>
        <p:spPr>
          <a:xfrm>
            <a:off x="3686175" y="4724400"/>
            <a:ext cx="2790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21625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DC4B-D61B-5217-5A8D-F48F136522E9}"/>
              </a:ext>
            </a:extLst>
          </p:cNvPr>
          <p:cNvSpPr>
            <a:spLocks noGrp="1"/>
          </p:cNvSpPr>
          <p:nvPr>
            <p:ph type="title"/>
          </p:nvPr>
        </p:nvSpPr>
        <p:spPr/>
        <p:txBody>
          <a:bodyPr/>
          <a:lstStyle/>
          <a:p>
            <a:r>
              <a:rPr lang="fr-FR" dirty="0"/>
              <a:t>Quels matériaux utilisons-nous le plus ?</a:t>
            </a:r>
            <a:endParaRPr lang="en-IE" dirty="0"/>
          </a:p>
        </p:txBody>
      </p:sp>
      <p:sp>
        <p:nvSpPr>
          <p:cNvPr id="3" name="Text Placeholder 2">
            <a:extLst>
              <a:ext uri="{FF2B5EF4-FFF2-40B4-BE49-F238E27FC236}">
                <a16:creationId xmlns:a16="http://schemas.microsoft.com/office/drawing/2014/main" id="{1DD42B1A-A446-B7EF-75A3-A8549518FD31}"/>
              </a:ext>
            </a:extLst>
          </p:cNvPr>
          <p:cNvSpPr>
            <a:spLocks noGrp="1"/>
          </p:cNvSpPr>
          <p:nvPr>
            <p:ph type="body" idx="28"/>
          </p:nvPr>
        </p:nvSpPr>
        <p:spPr/>
        <p:txBody>
          <a:bodyPr/>
          <a:lstStyle/>
          <a:p>
            <a:r>
              <a:rPr lang="fr-FR" dirty="0"/>
              <a:t>Triez ces matériaux par ordre du </a:t>
            </a:r>
            <a:r>
              <a:rPr lang="fr-FR" i="1" u="sng" dirty="0"/>
              <a:t>plus</a:t>
            </a:r>
            <a:r>
              <a:rPr lang="fr-FR" dirty="0"/>
              <a:t> au </a:t>
            </a:r>
            <a:r>
              <a:rPr lang="fr-FR" i="1" u="sng" dirty="0"/>
              <a:t>moins</a:t>
            </a:r>
            <a:r>
              <a:rPr lang="fr-FR" dirty="0"/>
              <a:t> extrait </a:t>
            </a:r>
            <a:endParaRPr lang="en-IE" dirty="0"/>
          </a:p>
        </p:txBody>
      </p:sp>
      <p:pic>
        <p:nvPicPr>
          <p:cNvPr id="8" name="Picture 7" descr="Aerial view of buildings">
            <a:extLst>
              <a:ext uri="{FF2B5EF4-FFF2-40B4-BE49-F238E27FC236}">
                <a16:creationId xmlns:a16="http://schemas.microsoft.com/office/drawing/2014/main" id="{B7124EAB-88ED-532E-674E-7025F34A3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439" y="3117917"/>
            <a:ext cx="1875007" cy="1249383"/>
          </a:xfrm>
          <a:prstGeom prst="rect">
            <a:avLst/>
          </a:prstGeom>
        </p:spPr>
      </p:pic>
      <p:sp>
        <p:nvSpPr>
          <p:cNvPr id="9" name="TextBox 8">
            <a:extLst>
              <a:ext uri="{FF2B5EF4-FFF2-40B4-BE49-F238E27FC236}">
                <a16:creationId xmlns:a16="http://schemas.microsoft.com/office/drawing/2014/main" id="{C563BF02-ED6F-C1F4-4D43-2997289E30FF}"/>
              </a:ext>
            </a:extLst>
          </p:cNvPr>
          <p:cNvSpPr txBox="1"/>
          <p:nvPr/>
        </p:nvSpPr>
        <p:spPr>
          <a:xfrm>
            <a:off x="2164492" y="2917277"/>
            <a:ext cx="1756891" cy="184666"/>
          </a:xfrm>
          <a:prstGeom prst="rect">
            <a:avLst/>
          </a:prstGeom>
          <a:noFill/>
        </p:spPr>
        <p:txBody>
          <a:bodyPr wrap="none" lIns="0" tIns="0" rIns="0" bIns="0" rtlCol="0" anchor="b">
            <a:spAutoFit/>
          </a:bodyPr>
          <a:lstStyle/>
          <a:p>
            <a:r>
              <a:rPr lang="en-IE" sz="1200" dirty="0" err="1">
                <a:solidFill>
                  <a:schemeClr val="accent2"/>
                </a:solidFill>
              </a:rPr>
              <a:t>Matériaux</a:t>
            </a:r>
            <a:r>
              <a:rPr lang="en-IE" sz="1200" dirty="0">
                <a:solidFill>
                  <a:schemeClr val="accent2"/>
                </a:solidFill>
              </a:rPr>
              <a:t> de construction</a:t>
            </a:r>
            <a:endParaRPr lang="en-IE" sz="1200" dirty="0">
              <a:solidFill>
                <a:schemeClr val="accent2"/>
              </a:solidFill>
              <a:latin typeface="+mn-lt"/>
            </a:endParaRPr>
          </a:p>
        </p:txBody>
      </p:sp>
      <p:pic>
        <p:nvPicPr>
          <p:cNvPr id="10" name="Picture 9" descr="Tractors in a field">
            <a:extLst>
              <a:ext uri="{FF2B5EF4-FFF2-40B4-BE49-F238E27FC236}">
                <a16:creationId xmlns:a16="http://schemas.microsoft.com/office/drawing/2014/main" id="{C06DE068-8C8D-A6F1-5E23-1FD1C4729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39" y="1803318"/>
            <a:ext cx="1875007" cy="829580"/>
          </a:xfrm>
          <a:prstGeom prst="rect">
            <a:avLst/>
          </a:prstGeom>
        </p:spPr>
      </p:pic>
      <p:sp>
        <p:nvSpPr>
          <p:cNvPr id="11" name="TextBox 10">
            <a:extLst>
              <a:ext uri="{FF2B5EF4-FFF2-40B4-BE49-F238E27FC236}">
                <a16:creationId xmlns:a16="http://schemas.microsoft.com/office/drawing/2014/main" id="{8A8DDE7A-244F-4147-CCE1-D7CCA7460B88}"/>
              </a:ext>
            </a:extLst>
          </p:cNvPr>
          <p:cNvSpPr txBox="1"/>
          <p:nvPr/>
        </p:nvSpPr>
        <p:spPr>
          <a:xfrm>
            <a:off x="2045069" y="1587505"/>
            <a:ext cx="1995739" cy="184666"/>
          </a:xfrm>
          <a:prstGeom prst="rect">
            <a:avLst/>
          </a:prstGeom>
          <a:noFill/>
        </p:spPr>
        <p:txBody>
          <a:bodyPr wrap="none" lIns="0" tIns="0" rIns="0" bIns="0" rtlCol="0" anchor="b">
            <a:spAutoFit/>
          </a:bodyPr>
          <a:lstStyle/>
          <a:p>
            <a:r>
              <a:rPr lang="fr-FR" sz="1200" dirty="0">
                <a:solidFill>
                  <a:schemeClr val="accent2"/>
                </a:solidFill>
              </a:rPr>
              <a:t>Cultures et résidus de culture</a:t>
            </a:r>
            <a:endParaRPr lang="en-IE" sz="1200" dirty="0">
              <a:solidFill>
                <a:schemeClr val="accent2"/>
              </a:solidFill>
              <a:latin typeface="+mn-lt"/>
            </a:endParaRPr>
          </a:p>
        </p:txBody>
      </p:sp>
      <p:sp>
        <p:nvSpPr>
          <p:cNvPr id="12" name="TextBox 11">
            <a:extLst>
              <a:ext uri="{FF2B5EF4-FFF2-40B4-BE49-F238E27FC236}">
                <a16:creationId xmlns:a16="http://schemas.microsoft.com/office/drawing/2014/main" id="{DF7B6276-4523-DB43-43CD-74771FDF6BC9}"/>
              </a:ext>
            </a:extLst>
          </p:cNvPr>
          <p:cNvSpPr txBox="1"/>
          <p:nvPr/>
        </p:nvSpPr>
        <p:spPr>
          <a:xfrm>
            <a:off x="2749587" y="4757763"/>
            <a:ext cx="586699" cy="184666"/>
          </a:xfrm>
          <a:prstGeom prst="rect">
            <a:avLst/>
          </a:prstGeom>
          <a:noFill/>
        </p:spPr>
        <p:txBody>
          <a:bodyPr wrap="none" lIns="0" tIns="0" rIns="0" bIns="0" rtlCol="0" anchor="b">
            <a:spAutoFit/>
          </a:bodyPr>
          <a:lstStyle/>
          <a:p>
            <a:r>
              <a:rPr lang="en-IE" sz="1200" dirty="0" err="1">
                <a:solidFill>
                  <a:schemeClr val="accent2"/>
                </a:solidFill>
              </a:rPr>
              <a:t>Charbon</a:t>
            </a:r>
            <a:endParaRPr lang="en-IE" sz="1200" dirty="0">
              <a:solidFill>
                <a:schemeClr val="accent2"/>
              </a:solidFill>
              <a:latin typeface="+mn-lt"/>
            </a:endParaRPr>
          </a:p>
        </p:txBody>
      </p:sp>
      <p:pic>
        <p:nvPicPr>
          <p:cNvPr id="13" name="Picture 12" descr="A large truck with a large load&#10;&#10;Description automatically generated with medium confidence">
            <a:extLst>
              <a:ext uri="{FF2B5EF4-FFF2-40B4-BE49-F238E27FC236}">
                <a16:creationId xmlns:a16="http://schemas.microsoft.com/office/drawing/2014/main" id="{0C5B3D2A-F4CD-D1BD-F151-53AE5D7A669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46869" y="4942429"/>
            <a:ext cx="1792144" cy="971092"/>
          </a:xfrm>
          <a:prstGeom prst="rect">
            <a:avLst/>
          </a:prstGeom>
        </p:spPr>
      </p:pic>
      <p:pic>
        <p:nvPicPr>
          <p:cNvPr id="6" name="Picture 5" descr="Offshore production platform">
            <a:extLst>
              <a:ext uri="{FF2B5EF4-FFF2-40B4-BE49-F238E27FC236}">
                <a16:creationId xmlns:a16="http://schemas.microsoft.com/office/drawing/2014/main" id="{ADCE1734-07AB-8AEC-1B6C-A7A8742B07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3222" y="2532015"/>
            <a:ext cx="2160000" cy="1528242"/>
          </a:xfrm>
          <a:prstGeom prst="rect">
            <a:avLst/>
          </a:prstGeom>
        </p:spPr>
      </p:pic>
      <p:pic>
        <p:nvPicPr>
          <p:cNvPr id="14" name="Picture 13" descr="Workers in a steel plant with ladle">
            <a:extLst>
              <a:ext uri="{FF2B5EF4-FFF2-40B4-BE49-F238E27FC236}">
                <a16:creationId xmlns:a16="http://schemas.microsoft.com/office/drawing/2014/main" id="{1FD3085F-6770-B25F-C872-C3F4D4AA73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9830" y="4293521"/>
            <a:ext cx="2160000" cy="1620000"/>
          </a:xfrm>
          <a:prstGeom prst="rect">
            <a:avLst/>
          </a:prstGeom>
        </p:spPr>
      </p:pic>
      <p:pic>
        <p:nvPicPr>
          <p:cNvPr id="16" name="Picture 15" descr="Pile of wood logs">
            <a:extLst>
              <a:ext uri="{FF2B5EF4-FFF2-40B4-BE49-F238E27FC236}">
                <a16:creationId xmlns:a16="http://schemas.microsoft.com/office/drawing/2014/main" id="{1B0F1E77-017B-2FFE-7211-57D62591AC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5983" y="2396960"/>
            <a:ext cx="2160000" cy="1441914"/>
          </a:xfrm>
          <a:prstGeom prst="rect">
            <a:avLst/>
          </a:prstGeom>
        </p:spPr>
      </p:pic>
      <p:sp>
        <p:nvSpPr>
          <p:cNvPr id="17" name="TextBox 16">
            <a:extLst>
              <a:ext uri="{FF2B5EF4-FFF2-40B4-BE49-F238E27FC236}">
                <a16:creationId xmlns:a16="http://schemas.microsoft.com/office/drawing/2014/main" id="{AB77A40C-0AAC-6456-AFF3-A3A5BBA4025C}"/>
              </a:ext>
            </a:extLst>
          </p:cNvPr>
          <p:cNvSpPr txBox="1"/>
          <p:nvPr/>
        </p:nvSpPr>
        <p:spPr>
          <a:xfrm>
            <a:off x="7091331" y="2156553"/>
            <a:ext cx="298159" cy="184666"/>
          </a:xfrm>
          <a:prstGeom prst="rect">
            <a:avLst/>
          </a:prstGeom>
          <a:noFill/>
        </p:spPr>
        <p:txBody>
          <a:bodyPr wrap="none" lIns="0" tIns="0" rIns="0" bIns="0" rtlCol="0" anchor="b">
            <a:spAutoFit/>
          </a:bodyPr>
          <a:lstStyle/>
          <a:p>
            <a:r>
              <a:rPr lang="en-IE" sz="1200" dirty="0">
                <a:solidFill>
                  <a:schemeClr val="accent2"/>
                </a:solidFill>
              </a:rPr>
              <a:t>Bois</a:t>
            </a:r>
            <a:endParaRPr lang="en-IE" sz="1200" dirty="0">
              <a:solidFill>
                <a:schemeClr val="accent2"/>
              </a:solidFill>
              <a:latin typeface="+mn-lt"/>
            </a:endParaRPr>
          </a:p>
        </p:txBody>
      </p:sp>
      <p:sp>
        <p:nvSpPr>
          <p:cNvPr id="18" name="TextBox 17">
            <a:extLst>
              <a:ext uri="{FF2B5EF4-FFF2-40B4-BE49-F238E27FC236}">
                <a16:creationId xmlns:a16="http://schemas.microsoft.com/office/drawing/2014/main" id="{B13EC5C9-55DF-1D13-05EA-AC9DD8BC12EF}"/>
              </a:ext>
            </a:extLst>
          </p:cNvPr>
          <p:cNvSpPr txBox="1"/>
          <p:nvPr/>
        </p:nvSpPr>
        <p:spPr>
          <a:xfrm>
            <a:off x="6266646" y="4055515"/>
            <a:ext cx="230832" cy="184666"/>
          </a:xfrm>
          <a:prstGeom prst="rect">
            <a:avLst/>
          </a:prstGeom>
          <a:noFill/>
        </p:spPr>
        <p:txBody>
          <a:bodyPr wrap="none" lIns="0" tIns="0" rIns="0" bIns="0" rtlCol="0" anchor="b">
            <a:spAutoFit/>
          </a:bodyPr>
          <a:lstStyle/>
          <a:p>
            <a:r>
              <a:rPr lang="en-IE" sz="1200" dirty="0">
                <a:solidFill>
                  <a:schemeClr val="accent2"/>
                </a:solidFill>
              </a:rPr>
              <a:t>Fer</a:t>
            </a:r>
            <a:endParaRPr lang="en-IE" sz="1200" dirty="0">
              <a:solidFill>
                <a:schemeClr val="accent2"/>
              </a:solidFill>
              <a:latin typeface="+mn-lt"/>
            </a:endParaRPr>
          </a:p>
        </p:txBody>
      </p:sp>
      <p:sp>
        <p:nvSpPr>
          <p:cNvPr id="19" name="TextBox 18">
            <a:extLst>
              <a:ext uri="{FF2B5EF4-FFF2-40B4-BE49-F238E27FC236}">
                <a16:creationId xmlns:a16="http://schemas.microsoft.com/office/drawing/2014/main" id="{C467427E-E767-CACB-8279-F990004F4660}"/>
              </a:ext>
            </a:extLst>
          </p:cNvPr>
          <p:cNvSpPr txBox="1"/>
          <p:nvPr/>
        </p:nvSpPr>
        <p:spPr>
          <a:xfrm>
            <a:off x="10220367" y="2303212"/>
            <a:ext cx="485710" cy="184666"/>
          </a:xfrm>
          <a:prstGeom prst="rect">
            <a:avLst/>
          </a:prstGeom>
          <a:noFill/>
        </p:spPr>
        <p:txBody>
          <a:bodyPr wrap="none" lIns="0" tIns="0" rIns="0" bIns="0" rtlCol="0" anchor="b">
            <a:spAutoFit/>
          </a:bodyPr>
          <a:lstStyle/>
          <a:p>
            <a:r>
              <a:rPr lang="en-IE" sz="1200">
                <a:solidFill>
                  <a:schemeClr val="accent2"/>
                </a:solidFill>
              </a:rPr>
              <a:t>Pétrole</a:t>
            </a:r>
            <a:endParaRPr lang="en-IE" sz="1200" dirty="0">
              <a:solidFill>
                <a:schemeClr val="accent2"/>
              </a:solidFill>
              <a:latin typeface="+mn-lt"/>
            </a:endParaRPr>
          </a:p>
        </p:txBody>
      </p:sp>
    </p:spTree>
    <p:extLst>
      <p:ext uri="{BB962C8B-B14F-4D97-AF65-F5344CB8AC3E}">
        <p14:creationId xmlns:p14="http://schemas.microsoft.com/office/powerpoint/2010/main" val="268591241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5D07-074D-EF09-BD14-9BD59DF9EDE2}"/>
              </a:ext>
            </a:extLst>
          </p:cNvPr>
          <p:cNvSpPr>
            <a:spLocks noGrp="1"/>
          </p:cNvSpPr>
          <p:nvPr>
            <p:ph type="title"/>
          </p:nvPr>
        </p:nvSpPr>
        <p:spPr/>
        <p:txBody>
          <a:bodyPr/>
          <a:lstStyle/>
          <a:p>
            <a:r>
              <a:rPr lang="en-IE" dirty="0"/>
              <a:t>Quels </a:t>
            </a:r>
            <a:r>
              <a:rPr lang="en-IE" dirty="0" err="1"/>
              <a:t>matériaux</a:t>
            </a:r>
            <a:r>
              <a:rPr lang="en-IE" dirty="0"/>
              <a:t> </a:t>
            </a:r>
            <a:r>
              <a:rPr lang="en-IE" dirty="0" err="1"/>
              <a:t>utilisons</a:t>
            </a:r>
            <a:r>
              <a:rPr lang="en-IE" dirty="0"/>
              <a:t>-nous le plus ?</a:t>
            </a:r>
          </a:p>
        </p:txBody>
      </p:sp>
      <p:graphicFrame>
        <p:nvGraphicFramePr>
          <p:cNvPr id="5" name="Content Placeholder 4">
            <a:extLst>
              <a:ext uri="{FF2B5EF4-FFF2-40B4-BE49-F238E27FC236}">
                <a16:creationId xmlns:a16="http://schemas.microsoft.com/office/drawing/2014/main" id="{DDADEE4C-A305-1939-2369-8DB8E3FB6F9D}"/>
              </a:ext>
            </a:extLst>
          </p:cNvPr>
          <p:cNvGraphicFramePr>
            <a:graphicFrameLocks noGrp="1"/>
          </p:cNvGraphicFramePr>
          <p:nvPr>
            <p:ph sz="quarter" idx="15"/>
            <p:extLst>
              <p:ext uri="{D42A27DB-BD31-4B8C-83A1-F6EECF244321}">
                <p14:modId xmlns:p14="http://schemas.microsoft.com/office/powerpoint/2010/main" val="1219148366"/>
              </p:ext>
            </p:extLst>
          </p:nvPr>
        </p:nvGraphicFramePr>
        <p:xfrm>
          <a:off x="479425" y="943429"/>
          <a:ext cx="11233150" cy="497000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BF46EDE4-8584-D6B3-1778-A3C61349A05A}"/>
              </a:ext>
            </a:extLst>
          </p:cNvPr>
          <p:cNvSpPr txBox="1"/>
          <p:nvPr/>
        </p:nvSpPr>
        <p:spPr>
          <a:xfrm>
            <a:off x="3410857" y="6319290"/>
            <a:ext cx="4518866" cy="169277"/>
          </a:xfrm>
          <a:prstGeom prst="rect">
            <a:avLst/>
          </a:prstGeom>
          <a:noFill/>
        </p:spPr>
        <p:txBody>
          <a:bodyPr wrap="none" lIns="0" tIns="0" rIns="0" bIns="0" rtlCol="0" anchor="b">
            <a:spAutoFit/>
          </a:bodyPr>
          <a:lstStyle/>
          <a:p>
            <a:pPr algn="l"/>
            <a:r>
              <a:rPr lang="en-IE" sz="1100" dirty="0">
                <a:solidFill>
                  <a:schemeClr val="tx2">
                    <a:lumMod val="60000"/>
                    <a:lumOff val="40000"/>
                  </a:schemeClr>
                </a:solidFill>
                <a:latin typeface="+mn-lt"/>
              </a:rPr>
              <a:t>Data from </a:t>
            </a:r>
            <a:r>
              <a:rPr lang="en-IE" sz="1100" dirty="0">
                <a:solidFill>
                  <a:schemeClr val="tx2">
                    <a:lumMod val="60000"/>
                    <a:lumOff val="40000"/>
                  </a:schemeClr>
                </a:solidFill>
                <a:latin typeface="+mn-lt"/>
                <a:hlinkClick r:id="rId4"/>
              </a:rPr>
              <a:t>https://www.resourcepanel.org/global-material-flows-database</a:t>
            </a:r>
            <a:r>
              <a:rPr lang="en-IE" sz="1100" dirty="0">
                <a:solidFill>
                  <a:schemeClr val="tx2">
                    <a:lumMod val="60000"/>
                    <a:lumOff val="40000"/>
                  </a:schemeClr>
                </a:solidFill>
                <a:latin typeface="+mn-lt"/>
              </a:rPr>
              <a:t> </a:t>
            </a:r>
          </a:p>
        </p:txBody>
      </p:sp>
    </p:spTree>
    <p:extLst>
      <p:ext uri="{BB962C8B-B14F-4D97-AF65-F5344CB8AC3E}">
        <p14:creationId xmlns:p14="http://schemas.microsoft.com/office/powerpoint/2010/main" val="4060736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fade">
                                      <p:cBhvr>
                                        <p:cTn id="12" dur="500"/>
                                        <p:tgtEl>
                                          <p:spTgt spid="5">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fade">
                                      <p:cBhvr>
                                        <p:cTn id="17" dur="500"/>
                                        <p:tgtEl>
                                          <p:spTgt spid="5">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fade">
                                      <p:cBhvr>
                                        <p:cTn id="22" dur="500"/>
                                        <p:tgtEl>
                                          <p:spTgt spid="5">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fade">
                                      <p:cBhvr>
                                        <p:cTn id="27" dur="500"/>
                                        <p:tgtEl>
                                          <p:spTgt spid="5">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fade">
                                      <p:cBhvr>
                                        <p:cTn id="32" dur="500"/>
                                        <p:tgtEl>
                                          <p:spTgt spid="5">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chart seriesIdx="-4" categoryIdx="5" bldStep="category"/>
                                            </p:graphicEl>
                                          </p:spTgt>
                                        </p:tgtEl>
                                        <p:attrNameLst>
                                          <p:attrName>style.visibility</p:attrName>
                                        </p:attrNameLst>
                                      </p:cBhvr>
                                      <p:to>
                                        <p:strVal val="visible"/>
                                      </p:to>
                                    </p:set>
                                    <p:animEffect transition="in" filter="fade">
                                      <p:cBhvr>
                                        <p:cTn id="37" dur="500"/>
                                        <p:tgtEl>
                                          <p:spTgt spid="5">
                                            <p:graphicEl>
                                              <a:chart seriesIdx="-4" categoryIdx="5"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chart seriesIdx="-4" categoryIdx="6" bldStep="category"/>
                                            </p:graphicEl>
                                          </p:spTgt>
                                        </p:tgtEl>
                                        <p:attrNameLst>
                                          <p:attrName>style.visibility</p:attrName>
                                        </p:attrNameLst>
                                      </p:cBhvr>
                                      <p:to>
                                        <p:strVal val="visible"/>
                                      </p:to>
                                    </p:set>
                                    <p:animEffect transition="in" filter="fade">
                                      <p:cBhvr>
                                        <p:cTn id="42" dur="500"/>
                                        <p:tgtEl>
                                          <p:spTgt spid="5">
                                            <p:graphicEl>
                                              <a:chart seriesIdx="-4" categoryIdx="6" bldStep="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chart seriesIdx="-4" categoryIdx="7" bldStep="category"/>
                                            </p:graphicEl>
                                          </p:spTgt>
                                        </p:tgtEl>
                                        <p:attrNameLst>
                                          <p:attrName>style.visibility</p:attrName>
                                        </p:attrNameLst>
                                      </p:cBhvr>
                                      <p:to>
                                        <p:strVal val="visible"/>
                                      </p:to>
                                    </p:set>
                                    <p:animEffect transition="in" filter="fade">
                                      <p:cBhvr>
                                        <p:cTn id="47" dur="500"/>
                                        <p:tgtEl>
                                          <p:spTgt spid="5">
                                            <p:graphicEl>
                                              <a:chart seriesIdx="-4" categoryIdx="7" bldStep="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chart seriesIdx="-4" categoryIdx="8" bldStep="category"/>
                                            </p:graphicEl>
                                          </p:spTgt>
                                        </p:tgtEl>
                                        <p:attrNameLst>
                                          <p:attrName>style.visibility</p:attrName>
                                        </p:attrNameLst>
                                      </p:cBhvr>
                                      <p:to>
                                        <p:strVal val="visible"/>
                                      </p:to>
                                    </p:set>
                                    <p:animEffect transition="in" filter="fade">
                                      <p:cBhvr>
                                        <p:cTn id="52" dur="500"/>
                                        <p:tgtEl>
                                          <p:spTgt spid="5">
                                            <p:graphicEl>
                                              <a:chart seriesIdx="-4" categoryIdx="8" bldStep="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chart seriesIdx="-4" categoryIdx="9" bldStep="category"/>
                                            </p:graphicEl>
                                          </p:spTgt>
                                        </p:tgtEl>
                                        <p:attrNameLst>
                                          <p:attrName>style.visibility</p:attrName>
                                        </p:attrNameLst>
                                      </p:cBhvr>
                                      <p:to>
                                        <p:strVal val="visible"/>
                                      </p:to>
                                    </p:set>
                                    <p:animEffect transition="in" filter="fade">
                                      <p:cBhvr>
                                        <p:cTn id="57" dur="500"/>
                                        <p:tgtEl>
                                          <p:spTgt spid="5">
                                            <p:graphicEl>
                                              <a:chart seriesIdx="-4" categoryIdx="9" bldStep="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chart seriesIdx="-4" categoryIdx="10" bldStep="category"/>
                                            </p:graphicEl>
                                          </p:spTgt>
                                        </p:tgtEl>
                                        <p:attrNameLst>
                                          <p:attrName>style.visibility</p:attrName>
                                        </p:attrNameLst>
                                      </p:cBhvr>
                                      <p:to>
                                        <p:strVal val="visible"/>
                                      </p:to>
                                    </p:set>
                                    <p:animEffect transition="in" filter="fade">
                                      <p:cBhvr>
                                        <p:cTn id="62" dur="500"/>
                                        <p:tgtEl>
                                          <p:spTgt spid="5">
                                            <p:graphicEl>
                                              <a:chart seriesIdx="-4" categoryIdx="10" bldStep="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graphicEl>
                                              <a:chart seriesIdx="-4" categoryIdx="11" bldStep="category"/>
                                            </p:graphicEl>
                                          </p:spTgt>
                                        </p:tgtEl>
                                        <p:attrNameLst>
                                          <p:attrName>style.visibility</p:attrName>
                                        </p:attrNameLst>
                                      </p:cBhvr>
                                      <p:to>
                                        <p:strVal val="visible"/>
                                      </p:to>
                                    </p:set>
                                    <p:animEffect transition="in" filter="fade">
                                      <p:cBhvr>
                                        <p:cTn id="67" dur="500"/>
                                        <p:tgtEl>
                                          <p:spTgt spid="5">
                                            <p:graphicEl>
                                              <a:chart seriesIdx="-4" categoryIdx="11" bldStep="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graphicEl>
                                              <a:chart seriesIdx="-4" categoryIdx="12" bldStep="category"/>
                                            </p:graphicEl>
                                          </p:spTgt>
                                        </p:tgtEl>
                                        <p:attrNameLst>
                                          <p:attrName>style.visibility</p:attrName>
                                        </p:attrNameLst>
                                      </p:cBhvr>
                                      <p:to>
                                        <p:strVal val="visible"/>
                                      </p:to>
                                    </p:set>
                                    <p:animEffect transition="in" filter="fade">
                                      <p:cBhvr>
                                        <p:cTn id="72" dur="500"/>
                                        <p:tgtEl>
                                          <p:spTgt spid="5">
                                            <p:graphicEl>
                                              <a:chart seriesIdx="-4" categoryIdx="1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category"/>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4E8E-4869-5F23-5E04-4E1392DB40CF}"/>
              </a:ext>
            </a:extLst>
          </p:cNvPr>
          <p:cNvSpPr>
            <a:spLocks noGrp="1"/>
          </p:cNvSpPr>
          <p:nvPr>
            <p:ph type="title"/>
          </p:nvPr>
        </p:nvSpPr>
        <p:spPr/>
        <p:txBody>
          <a:bodyPr/>
          <a:lstStyle/>
          <a:p>
            <a:r>
              <a:rPr lang="en-IE" dirty="0" err="1"/>
              <a:t>Pourquoi</a:t>
            </a:r>
            <a:r>
              <a:rPr lang="en-IE" dirty="0"/>
              <a:t> parle-t-on de “</a:t>
            </a:r>
            <a:r>
              <a:rPr lang="en-IE" dirty="0" err="1"/>
              <a:t>gaz</a:t>
            </a:r>
            <a:r>
              <a:rPr lang="en-IE" dirty="0"/>
              <a:t> à </a:t>
            </a:r>
            <a:r>
              <a:rPr lang="en-IE" dirty="0" err="1"/>
              <a:t>effet</a:t>
            </a:r>
            <a:r>
              <a:rPr lang="en-IE" dirty="0"/>
              <a:t> de serre”, de “CO</a:t>
            </a:r>
            <a:r>
              <a:rPr lang="en-IE" baseline="-25000" dirty="0"/>
              <a:t>2</a:t>
            </a:r>
            <a:r>
              <a:rPr lang="en-IE" dirty="0"/>
              <a:t>” ?</a:t>
            </a:r>
          </a:p>
        </p:txBody>
      </p:sp>
      <p:pic>
        <p:nvPicPr>
          <p:cNvPr id="7" name="Content Placeholder 6" descr="A diagram of the sun and the sky&#10;&#10;Description automatically generated with medium confidence">
            <a:extLst>
              <a:ext uri="{FF2B5EF4-FFF2-40B4-BE49-F238E27FC236}">
                <a16:creationId xmlns:a16="http://schemas.microsoft.com/office/drawing/2014/main" id="{8E976762-F19B-ABE8-34E2-EC90485859EC}"/>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477838" y="1904802"/>
            <a:ext cx="5313362" cy="3985021"/>
          </a:xfrm>
        </p:spPr>
      </p:pic>
      <p:pic>
        <p:nvPicPr>
          <p:cNvPr id="6" name="Content Placeholder 5" descr="A diagram of a chemical reaction&#10;&#10;Description automatically generated">
            <a:extLst>
              <a:ext uri="{FF2B5EF4-FFF2-40B4-BE49-F238E27FC236}">
                <a16:creationId xmlns:a16="http://schemas.microsoft.com/office/drawing/2014/main" id="{BE7E8CCA-2D81-90AD-A986-7429494109CB}"/>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6680006" y="1519838"/>
            <a:ext cx="4754950" cy="4754950"/>
          </a:xfrm>
        </p:spPr>
      </p:pic>
      <p:sp>
        <p:nvSpPr>
          <p:cNvPr id="5" name="Text Placeholder 4">
            <a:extLst>
              <a:ext uri="{FF2B5EF4-FFF2-40B4-BE49-F238E27FC236}">
                <a16:creationId xmlns:a16="http://schemas.microsoft.com/office/drawing/2014/main" id="{CD4415F5-9880-F861-E496-2BC2619A204F}"/>
              </a:ext>
            </a:extLst>
          </p:cNvPr>
          <p:cNvSpPr>
            <a:spLocks noGrp="1"/>
          </p:cNvSpPr>
          <p:nvPr>
            <p:ph type="body" idx="28"/>
          </p:nvPr>
        </p:nvSpPr>
        <p:spPr/>
        <p:txBody>
          <a:bodyPr/>
          <a:lstStyle/>
          <a:p>
            <a:r>
              <a:rPr lang="en-IE" dirty="0" err="1"/>
              <a:t>L’effet</a:t>
            </a:r>
            <a:r>
              <a:rPr lang="en-IE" dirty="0"/>
              <a:t> de serre</a:t>
            </a:r>
          </a:p>
        </p:txBody>
      </p:sp>
    </p:spTree>
    <p:extLst>
      <p:ext uri="{BB962C8B-B14F-4D97-AF65-F5344CB8AC3E}">
        <p14:creationId xmlns:p14="http://schemas.microsoft.com/office/powerpoint/2010/main" val="28409220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0" descr="A graph showing the amount of mass in the mass of water&#10;&#10;Description automatically generated with medium confidence">
            <a:extLst>
              <a:ext uri="{FF2B5EF4-FFF2-40B4-BE49-F238E27FC236}">
                <a16:creationId xmlns:a16="http://schemas.microsoft.com/office/drawing/2014/main" id="{50D1E120-D1B2-8F13-0AD2-A57821F70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828" y="-145143"/>
            <a:ext cx="8559024" cy="6877194"/>
          </a:xfrm>
          <a:prstGeom prst="rect">
            <a:avLst/>
          </a:prstGeom>
        </p:spPr>
      </p:pic>
      <p:sp>
        <p:nvSpPr>
          <p:cNvPr id="2" name="Title 1">
            <a:extLst>
              <a:ext uri="{FF2B5EF4-FFF2-40B4-BE49-F238E27FC236}">
                <a16:creationId xmlns:a16="http://schemas.microsoft.com/office/drawing/2014/main" id="{E97E3462-096E-15BB-89FF-DE58751DE8D4}"/>
              </a:ext>
            </a:extLst>
          </p:cNvPr>
          <p:cNvSpPr>
            <a:spLocks noGrp="1"/>
          </p:cNvSpPr>
          <p:nvPr>
            <p:ph type="title"/>
          </p:nvPr>
        </p:nvSpPr>
        <p:spPr/>
        <p:txBody>
          <a:bodyPr/>
          <a:lstStyle/>
          <a:p>
            <a:r>
              <a:rPr lang="en-IE" dirty="0" err="1"/>
              <a:t>Empreinte</a:t>
            </a:r>
            <a:r>
              <a:rPr lang="en-IE" dirty="0"/>
              <a:t> matière</a:t>
            </a:r>
          </a:p>
        </p:txBody>
      </p:sp>
      <p:sp>
        <p:nvSpPr>
          <p:cNvPr id="3" name="Text Placeholder 2">
            <a:extLst>
              <a:ext uri="{FF2B5EF4-FFF2-40B4-BE49-F238E27FC236}">
                <a16:creationId xmlns:a16="http://schemas.microsoft.com/office/drawing/2014/main" id="{B929DBC7-1D88-6BC8-4FA6-3418DA7BC7FF}"/>
              </a:ext>
            </a:extLst>
          </p:cNvPr>
          <p:cNvSpPr>
            <a:spLocks noGrp="1"/>
          </p:cNvSpPr>
          <p:nvPr>
            <p:ph type="body" idx="28"/>
          </p:nvPr>
        </p:nvSpPr>
        <p:spPr/>
        <p:txBody>
          <a:bodyPr/>
          <a:lstStyle/>
          <a:p>
            <a:r>
              <a:rPr lang="en-IE" dirty="0"/>
              <a:t>Une accumulation </a:t>
            </a:r>
            <a:r>
              <a:rPr lang="en-IE" dirty="0" err="1"/>
              <a:t>rapide</a:t>
            </a:r>
            <a:endParaRPr lang="en-IE" dirty="0"/>
          </a:p>
        </p:txBody>
      </p:sp>
      <p:pic>
        <p:nvPicPr>
          <p:cNvPr id="9" name="Content Placeholder 5" descr="A graph showing the amount of mass in different colors&#10;&#10;Description automatically generated">
            <a:extLst>
              <a:ext uri="{FF2B5EF4-FFF2-40B4-BE49-F238E27FC236}">
                <a16:creationId xmlns:a16="http://schemas.microsoft.com/office/drawing/2014/main" id="{992E0F4D-C0DD-7FE5-7F0B-E253054E7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230" y="2910388"/>
            <a:ext cx="7753872" cy="3452992"/>
          </a:xfrm>
          <a:prstGeom prst="rect">
            <a:avLst/>
          </a:prstGeom>
        </p:spPr>
      </p:pic>
      <p:sp>
        <p:nvSpPr>
          <p:cNvPr id="13" name="TextBox 12">
            <a:extLst>
              <a:ext uri="{FF2B5EF4-FFF2-40B4-BE49-F238E27FC236}">
                <a16:creationId xmlns:a16="http://schemas.microsoft.com/office/drawing/2014/main" id="{E6F9A3CF-F300-A228-FD02-F3B81FB8C93E}"/>
              </a:ext>
            </a:extLst>
          </p:cNvPr>
          <p:cNvSpPr txBox="1"/>
          <p:nvPr/>
        </p:nvSpPr>
        <p:spPr>
          <a:xfrm>
            <a:off x="8817429" y="6564993"/>
            <a:ext cx="3360057" cy="276999"/>
          </a:xfrm>
          <a:prstGeom prst="rect">
            <a:avLst/>
          </a:prstGeom>
          <a:noFill/>
        </p:spPr>
        <p:txBody>
          <a:bodyPr wrap="square">
            <a:spAutoFit/>
          </a:bodyPr>
          <a:lstStyle/>
          <a:p>
            <a:pPr algn="r"/>
            <a:r>
              <a:rPr lang="en-IE" sz="1200" dirty="0">
                <a:hlinkClick r:id="rId5"/>
              </a:rPr>
              <a:t>https://doi.org/10.1038/s41586-020-3010-5</a:t>
            </a:r>
            <a:r>
              <a:rPr lang="en-IE" sz="1200" dirty="0"/>
              <a:t> </a:t>
            </a:r>
          </a:p>
        </p:txBody>
      </p:sp>
      <p:sp>
        <p:nvSpPr>
          <p:cNvPr id="16" name="Content Placeholder 15">
            <a:extLst>
              <a:ext uri="{FF2B5EF4-FFF2-40B4-BE49-F238E27FC236}">
                <a16:creationId xmlns:a16="http://schemas.microsoft.com/office/drawing/2014/main" id="{3CCE7459-A1D9-3DF0-9736-F963337B2A9E}"/>
              </a:ext>
            </a:extLst>
          </p:cNvPr>
          <p:cNvSpPr>
            <a:spLocks noGrp="1"/>
          </p:cNvSpPr>
          <p:nvPr>
            <p:ph sz="quarter" idx="15"/>
          </p:nvPr>
        </p:nvSpPr>
        <p:spPr>
          <a:xfrm>
            <a:off x="480000" y="2460529"/>
            <a:ext cx="2841194" cy="3452992"/>
          </a:xfrm>
        </p:spPr>
        <p:txBody>
          <a:bodyPr/>
          <a:lstStyle/>
          <a:p>
            <a:pPr marL="0" lvl="1" indent="0">
              <a:buNone/>
            </a:pPr>
            <a:r>
              <a:rPr lang="fr-FR" dirty="0"/>
              <a:t>La somme des matériaux accumulés dans l’environnement constructif (ce que nous appelons la </a:t>
            </a:r>
            <a:r>
              <a:rPr lang="fr-FR" i="1" dirty="0"/>
              <a:t>technosphère</a:t>
            </a:r>
            <a:r>
              <a:rPr lang="fr-FR" dirty="0"/>
              <a:t>) a désormais dépassé la masse cumulée de tous les êtres vivants.</a:t>
            </a:r>
            <a:endParaRPr lang="en-IE" dirty="0"/>
          </a:p>
        </p:txBody>
      </p:sp>
    </p:spTree>
    <p:extLst>
      <p:ext uri="{BB962C8B-B14F-4D97-AF65-F5344CB8AC3E}">
        <p14:creationId xmlns:p14="http://schemas.microsoft.com/office/powerpoint/2010/main" val="34425404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2EE5-7EDA-289C-EA61-897546275291}"/>
              </a:ext>
            </a:extLst>
          </p:cNvPr>
          <p:cNvSpPr>
            <a:spLocks noGrp="1"/>
          </p:cNvSpPr>
          <p:nvPr>
            <p:ph type="title"/>
          </p:nvPr>
        </p:nvSpPr>
        <p:spPr/>
        <p:txBody>
          <a:bodyPr/>
          <a:lstStyle/>
          <a:p>
            <a:r>
              <a:rPr lang="en-IE" dirty="0" err="1"/>
              <a:t>Empreinte</a:t>
            </a:r>
            <a:r>
              <a:rPr lang="en-IE" dirty="0"/>
              <a:t> matière</a:t>
            </a:r>
          </a:p>
        </p:txBody>
      </p:sp>
      <p:sp>
        <p:nvSpPr>
          <p:cNvPr id="3" name="Text Placeholder 2">
            <a:extLst>
              <a:ext uri="{FF2B5EF4-FFF2-40B4-BE49-F238E27FC236}">
                <a16:creationId xmlns:a16="http://schemas.microsoft.com/office/drawing/2014/main" id="{FE27C2DF-157D-5859-09B2-413833B18091}"/>
              </a:ext>
            </a:extLst>
          </p:cNvPr>
          <p:cNvSpPr>
            <a:spLocks noGrp="1"/>
          </p:cNvSpPr>
          <p:nvPr>
            <p:ph type="body" idx="28"/>
          </p:nvPr>
        </p:nvSpPr>
        <p:spPr/>
        <p:txBody>
          <a:bodyPr/>
          <a:lstStyle/>
          <a:p>
            <a:r>
              <a:rPr lang="fr-FR" dirty="0"/>
              <a:t>Pourquoi ça croît si vite ?!</a:t>
            </a:r>
            <a:endParaRPr lang="en-IE" dirty="0"/>
          </a:p>
        </p:txBody>
      </p:sp>
      <p:sp>
        <p:nvSpPr>
          <p:cNvPr id="8" name="Content Placeholder 7">
            <a:extLst>
              <a:ext uri="{FF2B5EF4-FFF2-40B4-BE49-F238E27FC236}">
                <a16:creationId xmlns:a16="http://schemas.microsoft.com/office/drawing/2014/main" id="{56410F73-6941-A660-F954-D7D75D276916}"/>
              </a:ext>
            </a:extLst>
          </p:cNvPr>
          <p:cNvSpPr>
            <a:spLocks noGrp="1"/>
          </p:cNvSpPr>
          <p:nvPr>
            <p:ph sz="quarter" idx="15"/>
          </p:nvPr>
        </p:nvSpPr>
        <p:spPr>
          <a:xfrm>
            <a:off x="480000" y="1881188"/>
            <a:ext cx="5082600" cy="4032333"/>
          </a:xfrm>
        </p:spPr>
        <p:txBody>
          <a:bodyPr/>
          <a:lstStyle/>
          <a:p>
            <a:r>
              <a:rPr lang="fr-FR" dirty="0"/>
              <a:t>Cela dépend de la région !</a:t>
            </a:r>
            <a:endParaRPr lang="en-IE" dirty="0"/>
          </a:p>
          <a:p>
            <a:r>
              <a:rPr lang="en-IE" dirty="0">
                <a:solidFill>
                  <a:schemeClr val="accent6"/>
                </a:solidFill>
              </a:rPr>
              <a:t>Afrique, Asie de </a:t>
            </a:r>
            <a:r>
              <a:rPr lang="en-IE" dirty="0" err="1">
                <a:solidFill>
                  <a:schemeClr val="accent6"/>
                </a:solidFill>
              </a:rPr>
              <a:t>l’Ouest</a:t>
            </a:r>
            <a:endParaRPr lang="en-IE" dirty="0">
              <a:solidFill>
                <a:schemeClr val="accent6"/>
              </a:solidFill>
            </a:endParaRPr>
          </a:p>
          <a:p>
            <a:pPr marL="0" lvl="1" indent="0">
              <a:buNone/>
            </a:pPr>
            <a:r>
              <a:rPr lang="fr-FR" dirty="0"/>
              <a:t>Principalement à cause de l’augmentation de la population
Les progrès technologiques n’ont pas conduit à une réduction de l’efficacité</a:t>
            </a:r>
            <a:endParaRPr lang="en-IE" dirty="0"/>
          </a:p>
          <a:p>
            <a:pPr indent="-239178"/>
            <a:r>
              <a:rPr lang="fr-FR" dirty="0">
                <a:solidFill>
                  <a:schemeClr val="accent2"/>
                </a:solidFill>
              </a:rPr>
              <a:t>Amérique du Nord, Europe (jusqu’en 2000) et APAC, Europe de l’Est (à partir de 2000)</a:t>
            </a:r>
            <a:endParaRPr lang="en-IE" dirty="0">
              <a:solidFill>
                <a:schemeClr val="accent2"/>
              </a:solidFill>
            </a:endParaRPr>
          </a:p>
          <a:p>
            <a:pPr marL="0" lvl="1" indent="0">
              <a:buNone/>
            </a:pPr>
            <a:r>
              <a:rPr lang="fr-FR" dirty="0"/>
              <a:t>Principalement à cause de l’affluence (augmentation du niveau de vie et de la consommation
En partie compensé par des améliorations d’efficacité</a:t>
            </a:r>
            <a:endParaRPr lang="en-IE" dirty="0"/>
          </a:p>
        </p:txBody>
      </p:sp>
      <p:pic>
        <p:nvPicPr>
          <p:cNvPr id="9" name="Content Placeholder 5">
            <a:extLst>
              <a:ext uri="{FF2B5EF4-FFF2-40B4-BE49-F238E27FC236}">
                <a16:creationId xmlns:a16="http://schemas.microsoft.com/office/drawing/2014/main" id="{380EA728-4A38-BB4F-CE27-F36B08B3D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134" y="453316"/>
            <a:ext cx="6307152" cy="5460205"/>
          </a:xfrm>
          <a:prstGeom prst="rect">
            <a:avLst/>
          </a:prstGeom>
        </p:spPr>
      </p:pic>
      <p:sp>
        <p:nvSpPr>
          <p:cNvPr id="11" name="TextBox 10">
            <a:extLst>
              <a:ext uri="{FF2B5EF4-FFF2-40B4-BE49-F238E27FC236}">
                <a16:creationId xmlns:a16="http://schemas.microsoft.com/office/drawing/2014/main" id="{1A7EBE35-5DCC-27B4-16F8-DBA8EFE001FA}"/>
              </a:ext>
            </a:extLst>
          </p:cNvPr>
          <p:cNvSpPr txBox="1"/>
          <p:nvPr/>
        </p:nvSpPr>
        <p:spPr>
          <a:xfrm>
            <a:off x="5667134" y="6034548"/>
            <a:ext cx="6718300" cy="307777"/>
          </a:xfrm>
          <a:prstGeom prst="rect">
            <a:avLst/>
          </a:prstGeom>
          <a:noFill/>
        </p:spPr>
        <p:txBody>
          <a:bodyPr wrap="square">
            <a:spAutoFit/>
          </a:bodyPr>
          <a:lstStyle/>
          <a:p>
            <a:r>
              <a:rPr lang="en-IE" sz="1400" dirty="0">
                <a:hlinkClick r:id="rId3"/>
              </a:rPr>
              <a:t>https://doi.org/10.1111/jiec.13593</a:t>
            </a:r>
            <a:endParaRPr lang="en-IE" sz="1400" dirty="0"/>
          </a:p>
        </p:txBody>
      </p:sp>
      <p:sp>
        <p:nvSpPr>
          <p:cNvPr id="16" name="Rectangle 15">
            <a:extLst>
              <a:ext uri="{FF2B5EF4-FFF2-40B4-BE49-F238E27FC236}">
                <a16:creationId xmlns:a16="http://schemas.microsoft.com/office/drawing/2014/main" id="{F1A30E4A-BA6A-8E8D-5E1B-2CC838F3BE1E}"/>
              </a:ext>
            </a:extLst>
          </p:cNvPr>
          <p:cNvSpPr/>
          <p:nvPr/>
        </p:nvSpPr>
        <p:spPr>
          <a:xfrm>
            <a:off x="10248900" y="654050"/>
            <a:ext cx="1117600" cy="254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7" name="Rectangle 16">
            <a:extLst>
              <a:ext uri="{FF2B5EF4-FFF2-40B4-BE49-F238E27FC236}">
                <a16:creationId xmlns:a16="http://schemas.microsoft.com/office/drawing/2014/main" id="{E9939427-3779-F6A3-C78F-48E8D6C3B395}"/>
              </a:ext>
            </a:extLst>
          </p:cNvPr>
          <p:cNvSpPr/>
          <p:nvPr/>
        </p:nvSpPr>
        <p:spPr>
          <a:xfrm>
            <a:off x="10426700" y="2095500"/>
            <a:ext cx="1168400" cy="254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Rectangle 17">
            <a:extLst>
              <a:ext uri="{FF2B5EF4-FFF2-40B4-BE49-F238E27FC236}">
                <a16:creationId xmlns:a16="http://schemas.microsoft.com/office/drawing/2014/main" id="{75A6A6D4-1F23-5CDD-8F46-E6184DE1516E}"/>
              </a:ext>
            </a:extLst>
          </p:cNvPr>
          <p:cNvSpPr/>
          <p:nvPr/>
        </p:nvSpPr>
        <p:spPr>
          <a:xfrm>
            <a:off x="10360025" y="3200400"/>
            <a:ext cx="889000" cy="254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7FA7044A-5C95-3E99-DB59-22678CDC8A7B}"/>
              </a:ext>
            </a:extLst>
          </p:cNvPr>
          <p:cNvSpPr/>
          <p:nvPr/>
        </p:nvSpPr>
        <p:spPr>
          <a:xfrm>
            <a:off x="10495734" y="4638675"/>
            <a:ext cx="870765" cy="254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CF9B256E-CE2E-E9F9-C64D-FE04E1C76AA2}"/>
              </a:ext>
            </a:extLst>
          </p:cNvPr>
          <p:cNvSpPr/>
          <p:nvPr/>
        </p:nvSpPr>
        <p:spPr>
          <a:xfrm>
            <a:off x="10182226" y="1147234"/>
            <a:ext cx="1066800" cy="2540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1" name="Rectangle 20">
            <a:extLst>
              <a:ext uri="{FF2B5EF4-FFF2-40B4-BE49-F238E27FC236}">
                <a16:creationId xmlns:a16="http://schemas.microsoft.com/office/drawing/2014/main" id="{FB0418BD-11CA-504B-099B-1DC63E7EED2C}"/>
              </a:ext>
            </a:extLst>
          </p:cNvPr>
          <p:cNvSpPr/>
          <p:nvPr/>
        </p:nvSpPr>
        <p:spPr>
          <a:xfrm>
            <a:off x="10096500" y="1861609"/>
            <a:ext cx="1295399" cy="2540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2" name="Rectangle 21">
            <a:extLst>
              <a:ext uri="{FF2B5EF4-FFF2-40B4-BE49-F238E27FC236}">
                <a16:creationId xmlns:a16="http://schemas.microsoft.com/office/drawing/2014/main" id="{835D5B06-8388-F96C-A9D5-DA8C58FF61D2}"/>
              </a:ext>
            </a:extLst>
          </p:cNvPr>
          <p:cNvSpPr/>
          <p:nvPr/>
        </p:nvSpPr>
        <p:spPr>
          <a:xfrm>
            <a:off x="10239375" y="3452284"/>
            <a:ext cx="1168399" cy="2540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Rectangle 22">
            <a:extLst>
              <a:ext uri="{FF2B5EF4-FFF2-40B4-BE49-F238E27FC236}">
                <a16:creationId xmlns:a16="http://schemas.microsoft.com/office/drawing/2014/main" id="{CE1C10C9-467C-0CC1-9466-9634210724A9}"/>
              </a:ext>
            </a:extLst>
          </p:cNvPr>
          <p:cNvSpPr/>
          <p:nvPr/>
        </p:nvSpPr>
        <p:spPr>
          <a:xfrm>
            <a:off x="10426700" y="3919009"/>
            <a:ext cx="822326" cy="2540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5895069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charRg st="272" end="417"/>
                                            </p:txEl>
                                          </p:spTgt>
                                        </p:tgtEl>
                                        <p:attrNameLst>
                                          <p:attrName>style.visibility</p:attrName>
                                        </p:attrNameLst>
                                      </p:cBhvr>
                                      <p:to>
                                        <p:strVal val="visible"/>
                                      </p:to>
                                    </p:set>
                                    <p:animEffect transition="in" filter="fade">
                                      <p:cBhvr>
                                        <p:cTn id="34" dur="500"/>
                                        <p:tgtEl>
                                          <p:spTgt spid="8">
                                            <p:txEl>
                                              <p:charRg st="272" end="41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6" grpId="0" animBg="1"/>
      <p:bldP spid="17" grpId="0" animBg="1"/>
      <p:bldP spid="18" grpId="0" animBg="1"/>
      <p:bldP spid="19" grpId="0" animBg="1"/>
      <p:bldP spid="20" grpId="0" animBg="1"/>
      <p:bldP spid="21" grpId="0" animBg="1"/>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C0DD-BC72-0341-9AE1-6D90D57E9226}"/>
              </a:ext>
            </a:extLst>
          </p:cNvPr>
          <p:cNvSpPr>
            <a:spLocks noGrp="1"/>
          </p:cNvSpPr>
          <p:nvPr>
            <p:ph type="title"/>
          </p:nvPr>
        </p:nvSpPr>
        <p:spPr/>
        <p:txBody>
          <a:bodyPr/>
          <a:lstStyle/>
          <a:p>
            <a:r>
              <a:rPr lang="en-IE" dirty="0" err="1"/>
              <a:t>Empreinte</a:t>
            </a:r>
            <a:r>
              <a:rPr lang="en-IE" dirty="0"/>
              <a:t> matière</a:t>
            </a:r>
          </a:p>
        </p:txBody>
      </p:sp>
      <p:sp>
        <p:nvSpPr>
          <p:cNvPr id="3" name="Text Placeholder 2">
            <a:extLst>
              <a:ext uri="{FF2B5EF4-FFF2-40B4-BE49-F238E27FC236}">
                <a16:creationId xmlns:a16="http://schemas.microsoft.com/office/drawing/2014/main" id="{DFF5C6A3-000A-FDEC-5D14-DC43B33C3653}"/>
              </a:ext>
            </a:extLst>
          </p:cNvPr>
          <p:cNvSpPr>
            <a:spLocks noGrp="1"/>
          </p:cNvSpPr>
          <p:nvPr>
            <p:ph type="body" idx="28"/>
          </p:nvPr>
        </p:nvSpPr>
        <p:spPr/>
        <p:txBody>
          <a:bodyPr/>
          <a:lstStyle/>
          <a:p>
            <a:r>
              <a:rPr lang="fr-FR" dirty="0"/>
              <a:t>Plus que tous les êtres vivants</a:t>
            </a:r>
            <a:endParaRPr lang="en-IE" dirty="0"/>
          </a:p>
          <a:p>
            <a:endParaRPr lang="en-IE" dirty="0"/>
          </a:p>
        </p:txBody>
      </p:sp>
      <p:sp>
        <p:nvSpPr>
          <p:cNvPr id="8" name="Content Placeholder 7">
            <a:extLst>
              <a:ext uri="{FF2B5EF4-FFF2-40B4-BE49-F238E27FC236}">
                <a16:creationId xmlns:a16="http://schemas.microsoft.com/office/drawing/2014/main" id="{8A05A9D4-D0F7-DF3E-2B53-F22EDC0E3D7E}"/>
              </a:ext>
            </a:extLst>
          </p:cNvPr>
          <p:cNvSpPr>
            <a:spLocks noGrp="1"/>
          </p:cNvSpPr>
          <p:nvPr>
            <p:ph sz="quarter" idx="15"/>
          </p:nvPr>
        </p:nvSpPr>
        <p:spPr>
          <a:xfrm>
            <a:off x="480000" y="1881188"/>
            <a:ext cx="4425829" cy="4032333"/>
          </a:xfrm>
        </p:spPr>
        <p:txBody>
          <a:bodyPr/>
          <a:lstStyle/>
          <a:p>
            <a:pPr marL="0" lvl="1" indent="0">
              <a:buNone/>
            </a:pPr>
            <a:r>
              <a:rPr lang="fr-FR" dirty="0"/>
              <a:t>Les deux catégories dominantes sont les bâtiments et les infrastructures (composés de béton, d’agrégats, de briques et d’asphalte) ainsi que les arbres et arbustes (la majorité de la masse végétale et, par conséquent, de la biomasse globale).</a:t>
            </a:r>
            <a:endParaRPr lang="en-IE" dirty="0"/>
          </a:p>
          <a:p>
            <a:pPr marL="0" lvl="1" indent="0">
              <a:buNone/>
            </a:pPr>
            <a:r>
              <a:rPr lang="fr-FR" dirty="0"/>
              <a:t>De même, la masse globale du plastique produit est supérieure à la </a:t>
            </a:r>
            <a:r>
              <a:rPr lang="fr-FR" b="1" dirty="0"/>
              <a:t>masse totale de tous les animaux terrestres et marins réunis</a:t>
            </a:r>
            <a:r>
              <a:rPr lang="fr-FR" dirty="0"/>
              <a:t>.</a:t>
            </a:r>
            <a:endParaRPr lang="en-IE" dirty="0"/>
          </a:p>
        </p:txBody>
      </p:sp>
      <p:pic>
        <p:nvPicPr>
          <p:cNvPr id="9" name="Content Placeholder 5" descr="A diagram of different types of objects&#10;&#10;Description automatically generated">
            <a:extLst>
              <a:ext uri="{FF2B5EF4-FFF2-40B4-BE49-F238E27FC236}">
                <a16:creationId xmlns:a16="http://schemas.microsoft.com/office/drawing/2014/main" id="{C58F4698-812A-21C4-5DE7-AD2123600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298" y="278656"/>
            <a:ext cx="4791388" cy="5634782"/>
          </a:xfrm>
          <a:prstGeom prst="rect">
            <a:avLst/>
          </a:prstGeom>
        </p:spPr>
      </p:pic>
      <p:sp>
        <p:nvSpPr>
          <p:cNvPr id="10" name="TextBox 9">
            <a:extLst>
              <a:ext uri="{FF2B5EF4-FFF2-40B4-BE49-F238E27FC236}">
                <a16:creationId xmlns:a16="http://schemas.microsoft.com/office/drawing/2014/main" id="{137EE04E-034A-C566-8462-AC7E7F2C0762}"/>
              </a:ext>
            </a:extLst>
          </p:cNvPr>
          <p:cNvSpPr txBox="1"/>
          <p:nvPr/>
        </p:nvSpPr>
        <p:spPr>
          <a:xfrm>
            <a:off x="8817429" y="6564993"/>
            <a:ext cx="3360057" cy="276999"/>
          </a:xfrm>
          <a:prstGeom prst="rect">
            <a:avLst/>
          </a:prstGeom>
          <a:noFill/>
        </p:spPr>
        <p:txBody>
          <a:bodyPr wrap="square">
            <a:spAutoFit/>
          </a:bodyPr>
          <a:lstStyle/>
          <a:p>
            <a:pPr algn="r"/>
            <a:r>
              <a:rPr lang="en-IE" sz="1200" dirty="0">
                <a:hlinkClick r:id="rId3"/>
              </a:rPr>
              <a:t>https://doi.org/10.1038/s41586-020-3010-5</a:t>
            </a:r>
            <a:r>
              <a:rPr lang="en-IE" sz="1200" dirty="0"/>
              <a:t> </a:t>
            </a:r>
          </a:p>
        </p:txBody>
      </p:sp>
    </p:spTree>
    <p:extLst>
      <p:ext uri="{BB962C8B-B14F-4D97-AF65-F5344CB8AC3E}">
        <p14:creationId xmlns:p14="http://schemas.microsoft.com/office/powerpoint/2010/main" val="406112210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5FC69F-3C38-5696-9DAD-92E47E0EEBB2}"/>
              </a:ext>
            </a:extLst>
          </p:cNvPr>
          <p:cNvSpPr>
            <a:spLocks noGrp="1"/>
          </p:cNvSpPr>
          <p:nvPr>
            <p:ph type="ctrTitle"/>
          </p:nvPr>
        </p:nvSpPr>
        <p:spPr/>
        <p:txBody>
          <a:bodyPr/>
          <a:lstStyle/>
          <a:p>
            <a:r>
              <a:rPr lang="en-IE" dirty="0" err="1"/>
              <a:t>Pourquoi</a:t>
            </a:r>
            <a:r>
              <a:rPr lang="en-IE" dirty="0"/>
              <a:t> est-</a:t>
            </a:r>
            <a:r>
              <a:rPr lang="en-IE" dirty="0" err="1"/>
              <a:t>ce</a:t>
            </a:r>
            <a:r>
              <a:rPr lang="en-IE" dirty="0"/>
              <a:t> un </a:t>
            </a:r>
            <a:r>
              <a:rPr lang="en-IE" dirty="0" err="1"/>
              <a:t>problème</a:t>
            </a:r>
            <a:r>
              <a:rPr lang="en-IE" dirty="0"/>
              <a:t> ?</a:t>
            </a:r>
          </a:p>
        </p:txBody>
      </p:sp>
      <p:sp>
        <p:nvSpPr>
          <p:cNvPr id="8" name="Subtitle 7">
            <a:extLst>
              <a:ext uri="{FF2B5EF4-FFF2-40B4-BE49-F238E27FC236}">
                <a16:creationId xmlns:a16="http://schemas.microsoft.com/office/drawing/2014/main" id="{D0C2712A-83D4-CFB8-0E97-DB7FD572EE3E}"/>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8072766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F79BB-4B3A-2C6C-8B3E-72F73FAD3033}"/>
              </a:ext>
            </a:extLst>
          </p:cNvPr>
          <p:cNvSpPr>
            <a:spLocks noGrp="1"/>
          </p:cNvSpPr>
          <p:nvPr>
            <p:ph type="title"/>
          </p:nvPr>
        </p:nvSpPr>
        <p:spPr/>
        <p:txBody>
          <a:bodyPr/>
          <a:lstStyle/>
          <a:p>
            <a:r>
              <a:rPr lang="en-IE" dirty="0" err="1"/>
              <a:t>Rareté</a:t>
            </a:r>
            <a:r>
              <a:rPr lang="en-IE" dirty="0"/>
              <a:t> des </a:t>
            </a:r>
            <a:r>
              <a:rPr lang="en-IE" dirty="0" err="1"/>
              <a:t>ressources</a:t>
            </a:r>
            <a:endParaRPr lang="en-IE" dirty="0"/>
          </a:p>
        </p:txBody>
      </p:sp>
      <p:sp>
        <p:nvSpPr>
          <p:cNvPr id="14" name="TextBox 13">
            <a:extLst>
              <a:ext uri="{FF2B5EF4-FFF2-40B4-BE49-F238E27FC236}">
                <a16:creationId xmlns:a16="http://schemas.microsoft.com/office/drawing/2014/main" id="{2B34ACDA-D310-B31A-B98C-FD5DBD4713B1}"/>
              </a:ext>
            </a:extLst>
          </p:cNvPr>
          <p:cNvSpPr txBox="1"/>
          <p:nvPr/>
        </p:nvSpPr>
        <p:spPr>
          <a:xfrm>
            <a:off x="0" y="6581001"/>
            <a:ext cx="6721928" cy="276999"/>
          </a:xfrm>
          <a:prstGeom prst="rect">
            <a:avLst/>
          </a:prstGeom>
          <a:noFill/>
        </p:spPr>
        <p:txBody>
          <a:bodyPr wrap="square">
            <a:spAutoFit/>
          </a:bodyPr>
          <a:lstStyle/>
          <a:p>
            <a:r>
              <a:rPr lang="en-IE" sz="1200" dirty="0">
                <a:hlinkClick r:id="rId2"/>
              </a:rPr>
              <a:t>https://www.resourcepanel.org/reports/global-resources-outlook-2024</a:t>
            </a:r>
            <a:r>
              <a:rPr lang="en-IE" sz="1200" dirty="0"/>
              <a:t> </a:t>
            </a:r>
          </a:p>
        </p:txBody>
      </p:sp>
      <p:pic>
        <p:nvPicPr>
          <p:cNvPr id="16" name="Picture 15">
            <a:extLst>
              <a:ext uri="{FF2B5EF4-FFF2-40B4-BE49-F238E27FC236}">
                <a16:creationId xmlns:a16="http://schemas.microsoft.com/office/drawing/2014/main" id="{B8CA6957-B5FE-E267-7162-2A588DBD39F9}"/>
              </a:ext>
            </a:extLst>
          </p:cNvPr>
          <p:cNvPicPr>
            <a:picLocks noChangeAspect="1"/>
          </p:cNvPicPr>
          <p:nvPr/>
        </p:nvPicPr>
        <p:blipFill>
          <a:blip r:embed="rId3"/>
          <a:stretch>
            <a:fillRect/>
          </a:stretch>
        </p:blipFill>
        <p:spPr>
          <a:xfrm>
            <a:off x="1519237" y="1054852"/>
            <a:ext cx="9153525" cy="5553075"/>
          </a:xfrm>
          <a:prstGeom prst="rect">
            <a:avLst/>
          </a:prstGeom>
        </p:spPr>
      </p:pic>
    </p:spTree>
    <p:extLst>
      <p:ext uri="{BB962C8B-B14F-4D97-AF65-F5344CB8AC3E}">
        <p14:creationId xmlns:p14="http://schemas.microsoft.com/office/powerpoint/2010/main" val="373830362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6981-E6A1-4550-9FED-8AEE7AFA5C48}"/>
              </a:ext>
            </a:extLst>
          </p:cNvPr>
          <p:cNvSpPr>
            <a:spLocks noGrp="1"/>
          </p:cNvSpPr>
          <p:nvPr>
            <p:ph type="title"/>
          </p:nvPr>
        </p:nvSpPr>
        <p:spPr/>
        <p:txBody>
          <a:bodyPr/>
          <a:lstStyle/>
          <a:p>
            <a:r>
              <a:rPr lang="en-IE" dirty="0" err="1"/>
              <a:t>Rareté</a:t>
            </a:r>
            <a:r>
              <a:rPr lang="en-IE" dirty="0"/>
              <a:t> des </a:t>
            </a:r>
            <a:r>
              <a:rPr lang="en-IE" dirty="0" err="1"/>
              <a:t>ressources</a:t>
            </a:r>
            <a:endParaRPr lang="en-IE" dirty="0"/>
          </a:p>
        </p:txBody>
      </p:sp>
      <p:sp>
        <p:nvSpPr>
          <p:cNvPr id="3" name="Text Placeholder 2">
            <a:extLst>
              <a:ext uri="{FF2B5EF4-FFF2-40B4-BE49-F238E27FC236}">
                <a16:creationId xmlns:a16="http://schemas.microsoft.com/office/drawing/2014/main" id="{8BB3AB5E-9B49-57EA-3AD7-39BFA48883B0}"/>
              </a:ext>
            </a:extLst>
          </p:cNvPr>
          <p:cNvSpPr>
            <a:spLocks noGrp="1"/>
          </p:cNvSpPr>
          <p:nvPr>
            <p:ph type="body" idx="28"/>
          </p:nvPr>
        </p:nvSpPr>
        <p:spPr/>
        <p:txBody>
          <a:bodyPr/>
          <a:lstStyle/>
          <a:p>
            <a:r>
              <a:rPr lang="en-IE" dirty="0" err="1"/>
              <a:t>Qu’est-ce</a:t>
            </a:r>
            <a:r>
              <a:rPr lang="en-IE" dirty="0"/>
              <a:t> </a:t>
            </a:r>
            <a:r>
              <a:rPr lang="en-IE" dirty="0" err="1"/>
              <a:t>qu’une</a:t>
            </a:r>
            <a:r>
              <a:rPr lang="en-IE" dirty="0"/>
              <a:t> </a:t>
            </a:r>
            <a:r>
              <a:rPr lang="en-IE" dirty="0" err="1"/>
              <a:t>ressource</a:t>
            </a:r>
            <a:r>
              <a:rPr lang="en-IE" dirty="0"/>
              <a:t> ?</a:t>
            </a:r>
          </a:p>
          <a:p>
            <a:endParaRPr lang="en-IE" dirty="0"/>
          </a:p>
        </p:txBody>
      </p:sp>
      <p:pic>
        <p:nvPicPr>
          <p:cNvPr id="6" name="Content Placeholder 5" descr="A screenshot of a computer&#10;&#10;Description automatically generated">
            <a:extLst>
              <a:ext uri="{FF2B5EF4-FFF2-40B4-BE49-F238E27FC236}">
                <a16:creationId xmlns:a16="http://schemas.microsoft.com/office/drawing/2014/main" id="{5565B96D-86E0-E78F-653F-BA987C345665}"/>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3098800" y="1406803"/>
            <a:ext cx="5994400" cy="4981020"/>
          </a:xfrm>
        </p:spPr>
      </p:pic>
      <p:sp>
        <p:nvSpPr>
          <p:cNvPr id="8" name="TextBox 7">
            <a:extLst>
              <a:ext uri="{FF2B5EF4-FFF2-40B4-BE49-F238E27FC236}">
                <a16:creationId xmlns:a16="http://schemas.microsoft.com/office/drawing/2014/main" id="{76E5FA22-4E80-6056-D488-EED20C383573}"/>
              </a:ext>
            </a:extLst>
          </p:cNvPr>
          <p:cNvSpPr txBox="1"/>
          <p:nvPr/>
        </p:nvSpPr>
        <p:spPr>
          <a:xfrm>
            <a:off x="0" y="6581001"/>
            <a:ext cx="6718300" cy="276999"/>
          </a:xfrm>
          <a:prstGeom prst="rect">
            <a:avLst/>
          </a:prstGeom>
          <a:noFill/>
        </p:spPr>
        <p:txBody>
          <a:bodyPr wrap="square">
            <a:spAutoFit/>
          </a:bodyPr>
          <a:lstStyle/>
          <a:p>
            <a:r>
              <a:rPr lang="en-IE" sz="1200" dirty="0">
                <a:hlinkClick r:id="rId3"/>
              </a:rPr>
              <a:t>https://groundtruthalaska.org/articles/CoalTerminology/</a:t>
            </a:r>
            <a:r>
              <a:rPr lang="en-IE" sz="1200" dirty="0"/>
              <a:t> </a:t>
            </a:r>
          </a:p>
        </p:txBody>
      </p:sp>
    </p:spTree>
    <p:extLst>
      <p:ext uri="{BB962C8B-B14F-4D97-AF65-F5344CB8AC3E}">
        <p14:creationId xmlns:p14="http://schemas.microsoft.com/office/powerpoint/2010/main" val="231808990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F79BB-4B3A-2C6C-8B3E-72F73FAD3033}"/>
              </a:ext>
            </a:extLst>
          </p:cNvPr>
          <p:cNvSpPr>
            <a:spLocks noGrp="1"/>
          </p:cNvSpPr>
          <p:nvPr>
            <p:ph type="title"/>
          </p:nvPr>
        </p:nvSpPr>
        <p:spPr/>
        <p:txBody>
          <a:bodyPr/>
          <a:lstStyle/>
          <a:p>
            <a:r>
              <a:rPr lang="en-IE" dirty="0" err="1"/>
              <a:t>Rareté</a:t>
            </a:r>
            <a:r>
              <a:rPr lang="en-IE" dirty="0"/>
              <a:t> des </a:t>
            </a:r>
            <a:r>
              <a:rPr lang="en-IE" dirty="0" err="1"/>
              <a:t>ressources</a:t>
            </a:r>
            <a:endParaRPr lang="en-IE" dirty="0"/>
          </a:p>
        </p:txBody>
      </p:sp>
      <p:sp>
        <p:nvSpPr>
          <p:cNvPr id="6" name="Text Placeholder 5">
            <a:extLst>
              <a:ext uri="{FF2B5EF4-FFF2-40B4-BE49-F238E27FC236}">
                <a16:creationId xmlns:a16="http://schemas.microsoft.com/office/drawing/2014/main" id="{BBA12C73-E621-C755-86CD-842CE9987ACC}"/>
              </a:ext>
            </a:extLst>
          </p:cNvPr>
          <p:cNvSpPr>
            <a:spLocks noGrp="1"/>
          </p:cNvSpPr>
          <p:nvPr>
            <p:ph type="body" idx="28"/>
          </p:nvPr>
        </p:nvSpPr>
        <p:spPr/>
        <p:txBody>
          <a:bodyPr/>
          <a:lstStyle/>
          <a:p>
            <a:r>
              <a:rPr lang="en-IE" dirty="0" err="1"/>
              <a:t>Qu’est-ce</a:t>
            </a:r>
            <a:r>
              <a:rPr lang="en-IE" dirty="0"/>
              <a:t> </a:t>
            </a:r>
            <a:r>
              <a:rPr lang="en-IE" dirty="0" err="1"/>
              <a:t>qu’une</a:t>
            </a:r>
            <a:r>
              <a:rPr lang="en-IE" dirty="0"/>
              <a:t> </a:t>
            </a:r>
            <a:r>
              <a:rPr lang="en-IE" dirty="0" err="1"/>
              <a:t>ressource</a:t>
            </a:r>
            <a:r>
              <a:rPr lang="en-IE" dirty="0"/>
              <a:t> ? [</a:t>
            </a:r>
            <a:r>
              <a:rPr lang="en-IE" dirty="0" err="1"/>
              <a:t>Simplifié</a:t>
            </a:r>
            <a:r>
              <a:rPr lang="en-IE" dirty="0"/>
              <a:t> !]</a:t>
            </a:r>
          </a:p>
        </p:txBody>
      </p:sp>
      <p:pic>
        <p:nvPicPr>
          <p:cNvPr id="12" name="Picture 11" descr="A screenshot of a computer screen&#10;&#10;Description automatically generated">
            <a:extLst>
              <a:ext uri="{FF2B5EF4-FFF2-40B4-BE49-F238E27FC236}">
                <a16:creationId xmlns:a16="http://schemas.microsoft.com/office/drawing/2014/main" id="{A3E74673-452E-9AA5-E9AD-BBBFF83B4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057" y="1699145"/>
            <a:ext cx="8773884" cy="4944402"/>
          </a:xfrm>
          <a:prstGeom prst="rect">
            <a:avLst/>
          </a:prstGeom>
        </p:spPr>
      </p:pic>
      <p:sp>
        <p:nvSpPr>
          <p:cNvPr id="14" name="TextBox 13">
            <a:extLst>
              <a:ext uri="{FF2B5EF4-FFF2-40B4-BE49-F238E27FC236}">
                <a16:creationId xmlns:a16="http://schemas.microsoft.com/office/drawing/2014/main" id="{2B34ACDA-D310-B31A-B98C-FD5DBD4713B1}"/>
              </a:ext>
            </a:extLst>
          </p:cNvPr>
          <p:cNvSpPr txBox="1"/>
          <p:nvPr/>
        </p:nvSpPr>
        <p:spPr>
          <a:xfrm>
            <a:off x="0" y="6581001"/>
            <a:ext cx="6721928" cy="276999"/>
          </a:xfrm>
          <a:prstGeom prst="rect">
            <a:avLst/>
          </a:prstGeom>
          <a:noFill/>
        </p:spPr>
        <p:txBody>
          <a:bodyPr wrap="square">
            <a:spAutoFit/>
          </a:bodyPr>
          <a:lstStyle/>
          <a:p>
            <a:r>
              <a:rPr lang="en-IE" sz="1200" dirty="0">
                <a:hlinkClick r:id="rId3"/>
              </a:rPr>
              <a:t>https://ourworldindata.org/reserve-vs-resource</a:t>
            </a:r>
            <a:r>
              <a:rPr lang="en-IE" sz="1200" dirty="0"/>
              <a:t> </a:t>
            </a:r>
          </a:p>
        </p:txBody>
      </p:sp>
    </p:spTree>
    <p:extLst>
      <p:ext uri="{BB962C8B-B14F-4D97-AF65-F5344CB8AC3E}">
        <p14:creationId xmlns:p14="http://schemas.microsoft.com/office/powerpoint/2010/main" val="31039733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C5014-C48F-CB92-437F-CB6B434E88C7}"/>
              </a:ext>
            </a:extLst>
          </p:cNvPr>
          <p:cNvSpPr>
            <a:spLocks noGrp="1"/>
          </p:cNvSpPr>
          <p:nvPr>
            <p:ph type="title"/>
          </p:nvPr>
        </p:nvSpPr>
        <p:spPr/>
        <p:txBody>
          <a:bodyPr/>
          <a:lstStyle/>
          <a:p>
            <a:r>
              <a:rPr lang="en-IE" dirty="0"/>
              <a:t>Risque </a:t>
            </a:r>
            <a:r>
              <a:rPr lang="en-IE" dirty="0" err="1"/>
              <a:t>d’approvisionnement</a:t>
            </a:r>
            <a:endParaRPr lang="en-IE" dirty="0"/>
          </a:p>
        </p:txBody>
      </p:sp>
      <p:sp>
        <p:nvSpPr>
          <p:cNvPr id="3" name="Text Placeholder 2">
            <a:extLst>
              <a:ext uri="{FF2B5EF4-FFF2-40B4-BE49-F238E27FC236}">
                <a16:creationId xmlns:a16="http://schemas.microsoft.com/office/drawing/2014/main" id="{AFD570C7-23AC-586B-0345-14F72025973E}"/>
              </a:ext>
            </a:extLst>
          </p:cNvPr>
          <p:cNvSpPr>
            <a:spLocks noGrp="1"/>
          </p:cNvSpPr>
          <p:nvPr>
            <p:ph type="body" idx="28"/>
          </p:nvPr>
        </p:nvSpPr>
        <p:spPr/>
        <p:txBody>
          <a:bodyPr/>
          <a:lstStyle/>
          <a:p>
            <a:r>
              <a:rPr lang="fr-FR" dirty="0"/>
              <a:t>Un élément clé de la criticité</a:t>
            </a:r>
            <a:endParaRPr lang="en-IE" dirty="0"/>
          </a:p>
        </p:txBody>
      </p:sp>
      <p:sp>
        <p:nvSpPr>
          <p:cNvPr id="6" name="TextBox 5">
            <a:extLst>
              <a:ext uri="{FF2B5EF4-FFF2-40B4-BE49-F238E27FC236}">
                <a16:creationId xmlns:a16="http://schemas.microsoft.com/office/drawing/2014/main" id="{ECE7E5BD-9B6E-F6F7-2E4B-54A801F7BF4E}"/>
              </a:ext>
            </a:extLst>
          </p:cNvPr>
          <p:cNvSpPr txBox="1"/>
          <p:nvPr/>
        </p:nvSpPr>
        <p:spPr>
          <a:xfrm>
            <a:off x="447342" y="1690255"/>
            <a:ext cx="5896307" cy="120032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fr-FR" dirty="0"/>
              <a:t>Les matériaux critiques sont des ressources vulnérables aux perturbations de l’approvisionnement, où ces perturbations peuvent avoir des impacts négatifs importants sur la société</a:t>
            </a:r>
            <a:endParaRPr lang="en-IE" dirty="0"/>
          </a:p>
        </p:txBody>
      </p:sp>
      <p:pic>
        <p:nvPicPr>
          <p:cNvPr id="12" name="Picture 11">
            <a:extLst>
              <a:ext uri="{FF2B5EF4-FFF2-40B4-BE49-F238E27FC236}">
                <a16:creationId xmlns:a16="http://schemas.microsoft.com/office/drawing/2014/main" id="{D9FDF9C9-6324-24DC-9A5F-B9B08E908FB2}"/>
              </a:ext>
            </a:extLst>
          </p:cNvPr>
          <p:cNvPicPr>
            <a:picLocks noChangeAspect="1"/>
          </p:cNvPicPr>
          <p:nvPr/>
        </p:nvPicPr>
        <p:blipFill>
          <a:blip r:embed="rId3"/>
          <a:stretch>
            <a:fillRect/>
          </a:stretch>
        </p:blipFill>
        <p:spPr>
          <a:xfrm>
            <a:off x="6775450" y="992438"/>
            <a:ext cx="4572000" cy="1621147"/>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E8CDC344-6C2E-1304-5E7B-7040A0E3D2DC}"/>
              </a:ext>
            </a:extLst>
          </p:cNvPr>
          <p:cNvSpPr txBox="1"/>
          <p:nvPr/>
        </p:nvSpPr>
        <p:spPr>
          <a:xfrm>
            <a:off x="0" y="6351200"/>
            <a:ext cx="6775450" cy="276999"/>
          </a:xfrm>
          <a:prstGeom prst="rect">
            <a:avLst/>
          </a:prstGeom>
          <a:noFill/>
        </p:spPr>
        <p:txBody>
          <a:bodyPr wrap="square">
            <a:spAutoFit/>
          </a:bodyPr>
          <a:lstStyle/>
          <a:p>
            <a:r>
              <a:rPr lang="en-IE" sz="1200" dirty="0">
                <a:hlinkClick r:id="rId4" tooltip="Persistent link using digital object identifier"/>
              </a:rPr>
              <a:t>https://doi.org/10.1016/j.joule.2024.03.001</a:t>
            </a:r>
            <a:endParaRPr lang="en-IE" sz="1200" dirty="0"/>
          </a:p>
        </p:txBody>
      </p:sp>
      <p:sp>
        <p:nvSpPr>
          <p:cNvPr id="18" name="Content Placeholder 17">
            <a:extLst>
              <a:ext uri="{FF2B5EF4-FFF2-40B4-BE49-F238E27FC236}">
                <a16:creationId xmlns:a16="http://schemas.microsoft.com/office/drawing/2014/main" id="{3B176B4D-F48F-AC18-7289-7CD84928154F}"/>
              </a:ext>
            </a:extLst>
          </p:cNvPr>
          <p:cNvSpPr>
            <a:spLocks noGrp="1"/>
          </p:cNvSpPr>
          <p:nvPr>
            <p:ph sz="quarter" idx="15"/>
          </p:nvPr>
        </p:nvSpPr>
        <p:spPr>
          <a:xfrm>
            <a:off x="480000" y="3076244"/>
            <a:ext cx="5505450" cy="2837277"/>
          </a:xfrm>
        </p:spPr>
        <p:txBody>
          <a:bodyPr/>
          <a:lstStyle/>
          <a:p>
            <a:pPr marL="0" lvl="1" indent="0">
              <a:buNone/>
            </a:pPr>
            <a:endParaRPr lang="en-IE" dirty="0"/>
          </a:p>
          <a:p>
            <a:pPr marL="0" lvl="1" indent="0">
              <a:buNone/>
            </a:pPr>
            <a:r>
              <a:rPr lang="fr-FR" dirty="0"/>
              <a:t>Le risque d’offre est généralement dérivé de (1) la part de l’importation nationale dans l’importation mondiale, (2) la probabilité de perturbation de l’approvisionnement et (3) la dépendance aux importations</a:t>
            </a:r>
            <a:endParaRPr lang="en-IE" dirty="0"/>
          </a:p>
          <a:p>
            <a:pPr marL="0" lvl="1" indent="0">
              <a:buNone/>
            </a:pPr>
            <a:r>
              <a:rPr lang="fr-FR" dirty="0"/>
              <a:t>Lorsqu’on prend en compte les investissements directs étrangers (c’est-à-dire que la production appartient à une entreprise étrangère), ces indicateurs peuvent varier</a:t>
            </a:r>
            <a:endParaRPr lang="en-IE" dirty="0"/>
          </a:p>
        </p:txBody>
      </p:sp>
      <p:pic>
        <p:nvPicPr>
          <p:cNvPr id="19" name="Content Placeholder 15">
            <a:extLst>
              <a:ext uri="{FF2B5EF4-FFF2-40B4-BE49-F238E27FC236}">
                <a16:creationId xmlns:a16="http://schemas.microsoft.com/office/drawing/2014/main" id="{AD7D7EE5-6180-1534-F680-0D80639A66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0114" y="3076244"/>
            <a:ext cx="5201677" cy="3042099"/>
          </a:xfrm>
          <a:prstGeom prst="rect">
            <a:avLst/>
          </a:prstGeom>
        </p:spPr>
      </p:pic>
      <p:sp>
        <p:nvSpPr>
          <p:cNvPr id="20" name="TextBox 19">
            <a:extLst>
              <a:ext uri="{FF2B5EF4-FFF2-40B4-BE49-F238E27FC236}">
                <a16:creationId xmlns:a16="http://schemas.microsoft.com/office/drawing/2014/main" id="{7BE5D63B-6510-49A0-03E5-83F41DAE45A8}"/>
              </a:ext>
            </a:extLst>
          </p:cNvPr>
          <p:cNvSpPr txBox="1"/>
          <p:nvPr/>
        </p:nvSpPr>
        <p:spPr>
          <a:xfrm>
            <a:off x="0" y="6581001"/>
            <a:ext cx="6720114" cy="276999"/>
          </a:xfrm>
          <a:prstGeom prst="rect">
            <a:avLst/>
          </a:prstGeom>
          <a:noFill/>
        </p:spPr>
        <p:txBody>
          <a:bodyPr wrap="square">
            <a:spAutoFit/>
          </a:bodyPr>
          <a:lstStyle/>
          <a:p>
            <a:r>
              <a:rPr lang="en-IE" sz="1200" dirty="0">
                <a:hlinkClick r:id="rId6"/>
              </a:rPr>
              <a:t>https://doi.org/10.1038/s41893-024-01329-3</a:t>
            </a:r>
            <a:r>
              <a:rPr lang="en-IE" sz="1200" dirty="0"/>
              <a:t> </a:t>
            </a:r>
          </a:p>
        </p:txBody>
      </p:sp>
    </p:spTree>
    <p:extLst>
      <p:ext uri="{BB962C8B-B14F-4D97-AF65-F5344CB8AC3E}">
        <p14:creationId xmlns:p14="http://schemas.microsoft.com/office/powerpoint/2010/main" val="2156698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fade">
                                      <p:cBhvr>
                                        <p:cTn id="7" dur="500"/>
                                        <p:tgtEl>
                                          <p:spTgt spid="18">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2" end="2"/>
                                            </p:txEl>
                                          </p:spTgt>
                                        </p:tgtEl>
                                        <p:attrNameLst>
                                          <p:attrName>style.visibility</p:attrName>
                                        </p:attrNameLst>
                                      </p:cBhvr>
                                      <p:to>
                                        <p:strVal val="visible"/>
                                      </p:to>
                                    </p:set>
                                    <p:animEffect transition="in" filter="fade">
                                      <p:cBhvr>
                                        <p:cTn id="10" dur="500"/>
                                        <p:tgtEl>
                                          <p:spTgt spid="1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3BFF-5D37-D8E6-A7EA-12A1A39C0B6E}"/>
              </a:ext>
            </a:extLst>
          </p:cNvPr>
          <p:cNvSpPr>
            <a:spLocks noGrp="1"/>
          </p:cNvSpPr>
          <p:nvPr>
            <p:ph type="title"/>
          </p:nvPr>
        </p:nvSpPr>
        <p:spPr/>
        <p:txBody>
          <a:bodyPr/>
          <a:lstStyle/>
          <a:p>
            <a:r>
              <a:rPr lang="en-IE" dirty="0" err="1"/>
              <a:t>Dépendance</a:t>
            </a:r>
            <a:r>
              <a:rPr lang="en-IE" dirty="0"/>
              <a:t> </a:t>
            </a:r>
            <a:r>
              <a:rPr lang="en-IE" dirty="0" err="1"/>
              <a:t>géopolitique</a:t>
            </a:r>
            <a:endParaRPr lang="en-IE" dirty="0"/>
          </a:p>
        </p:txBody>
      </p:sp>
      <p:sp>
        <p:nvSpPr>
          <p:cNvPr id="3" name="Text Placeholder 2">
            <a:extLst>
              <a:ext uri="{FF2B5EF4-FFF2-40B4-BE49-F238E27FC236}">
                <a16:creationId xmlns:a16="http://schemas.microsoft.com/office/drawing/2014/main" id="{C8334917-C02E-610C-D222-EFB1335FB0B1}"/>
              </a:ext>
            </a:extLst>
          </p:cNvPr>
          <p:cNvSpPr>
            <a:spLocks noGrp="1"/>
          </p:cNvSpPr>
          <p:nvPr>
            <p:ph type="body" idx="28"/>
          </p:nvPr>
        </p:nvSpPr>
        <p:spPr/>
        <p:txBody>
          <a:bodyPr/>
          <a:lstStyle/>
          <a:p>
            <a:r>
              <a:rPr lang="fr-FR" dirty="0"/>
              <a:t>Les matières premières critiques sont concentrées</a:t>
            </a:r>
            <a:endParaRPr lang="en-IE" dirty="0"/>
          </a:p>
        </p:txBody>
      </p:sp>
      <p:sp>
        <p:nvSpPr>
          <p:cNvPr id="4" name="Content Placeholder 3">
            <a:extLst>
              <a:ext uri="{FF2B5EF4-FFF2-40B4-BE49-F238E27FC236}">
                <a16:creationId xmlns:a16="http://schemas.microsoft.com/office/drawing/2014/main" id="{4E70923F-C2AD-58E7-61FA-CDE237F780A7}"/>
              </a:ext>
            </a:extLst>
          </p:cNvPr>
          <p:cNvSpPr>
            <a:spLocks noGrp="1"/>
          </p:cNvSpPr>
          <p:nvPr>
            <p:ph sz="quarter" idx="15"/>
          </p:nvPr>
        </p:nvSpPr>
        <p:spPr>
          <a:xfrm>
            <a:off x="480000" y="1881188"/>
            <a:ext cx="5920800" cy="4032333"/>
          </a:xfrm>
        </p:spPr>
        <p:txBody>
          <a:bodyPr/>
          <a:lstStyle/>
          <a:p>
            <a:pPr marL="0" lvl="1" indent="0">
              <a:buNone/>
            </a:pPr>
            <a:endParaRPr lang="en-IE" dirty="0"/>
          </a:p>
          <a:p>
            <a:pPr marL="0" lvl="1" indent="0">
              <a:buNone/>
            </a:pPr>
            <a:r>
              <a:rPr lang="fr-FR" dirty="0"/>
              <a:t>Actuellement, pour certaines matières premières critiques, l’UE dépend uniquement d’un seul pays</a:t>
            </a:r>
            <a:r>
              <a:rPr lang="en-IE" dirty="0"/>
              <a:t>:</a:t>
            </a:r>
          </a:p>
          <a:p>
            <a:pPr lvl="1"/>
            <a:r>
              <a:rPr lang="fr-FR" b="1" dirty="0"/>
              <a:t>La Chine </a:t>
            </a:r>
            <a:r>
              <a:rPr lang="fr-FR" dirty="0"/>
              <a:t>fournit</a:t>
            </a:r>
            <a:r>
              <a:rPr lang="fr-FR" b="1" dirty="0"/>
              <a:t> </a:t>
            </a:r>
            <a:r>
              <a:rPr lang="fr-FR" dirty="0"/>
              <a:t>100 % de l’approvisionnement européen en terres rares lourdes</a:t>
            </a:r>
            <a:endParaRPr lang="en-IE" dirty="0"/>
          </a:p>
          <a:p>
            <a:pPr lvl="1"/>
            <a:r>
              <a:rPr lang="fr-FR" b="1" dirty="0"/>
              <a:t>La Turquie </a:t>
            </a:r>
            <a:r>
              <a:rPr lang="fr-FR" dirty="0"/>
              <a:t>fournit 98 % de l’approvisionnement européen en bore</a:t>
            </a:r>
            <a:endParaRPr lang="en-IE" dirty="0"/>
          </a:p>
          <a:p>
            <a:pPr lvl="1"/>
            <a:r>
              <a:rPr lang="fr-FR" b="1" dirty="0"/>
              <a:t>L’Afrique du Sud </a:t>
            </a:r>
            <a:r>
              <a:rPr lang="fr-FR" dirty="0"/>
              <a:t>fournit 71 % de la demande en platine de l’UE</a:t>
            </a:r>
          </a:p>
          <a:p>
            <a:pPr lvl="1"/>
            <a:endParaRPr lang="en-IE" dirty="0"/>
          </a:p>
          <a:p>
            <a:pPr marL="0" lvl="1" indent="0">
              <a:buNone/>
            </a:pPr>
            <a:r>
              <a:rPr lang="fr-FR" dirty="0"/>
              <a:t>Que se passe-t-il lorsque ces pays veulent imposer des droits de douane ?</a:t>
            </a:r>
            <a:endParaRPr lang="en-IE" dirty="0"/>
          </a:p>
          <a:p>
            <a:endParaRPr lang="en-IE" dirty="0"/>
          </a:p>
        </p:txBody>
      </p:sp>
      <p:pic>
        <p:nvPicPr>
          <p:cNvPr id="6" name="Picture 5">
            <a:extLst>
              <a:ext uri="{FF2B5EF4-FFF2-40B4-BE49-F238E27FC236}">
                <a16:creationId xmlns:a16="http://schemas.microsoft.com/office/drawing/2014/main" id="{8C88D149-20C6-78B8-8640-39AA8B08BCE8}"/>
              </a:ext>
            </a:extLst>
          </p:cNvPr>
          <p:cNvPicPr>
            <a:picLocks noChangeAspect="1"/>
          </p:cNvPicPr>
          <p:nvPr/>
        </p:nvPicPr>
        <p:blipFill>
          <a:blip r:embed="rId2"/>
          <a:stretch>
            <a:fillRect/>
          </a:stretch>
        </p:blipFill>
        <p:spPr>
          <a:xfrm>
            <a:off x="6532247" y="2399207"/>
            <a:ext cx="5462629" cy="2996293"/>
          </a:xfrm>
          <a:prstGeom prst="rect">
            <a:avLst/>
          </a:prstGeom>
        </p:spPr>
      </p:pic>
    </p:spTree>
    <p:extLst>
      <p:ext uri="{BB962C8B-B14F-4D97-AF65-F5344CB8AC3E}">
        <p14:creationId xmlns:p14="http://schemas.microsoft.com/office/powerpoint/2010/main" val="96637477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9AFE6-7407-BE4B-4DB4-E5CEB1F6FCD3}"/>
              </a:ext>
            </a:extLst>
          </p:cNvPr>
          <p:cNvSpPr>
            <a:spLocks noGrp="1"/>
          </p:cNvSpPr>
          <p:nvPr>
            <p:ph type="title"/>
          </p:nvPr>
        </p:nvSpPr>
        <p:spPr/>
        <p:txBody>
          <a:bodyPr/>
          <a:lstStyle/>
          <a:p>
            <a:r>
              <a:rPr lang="fr-FR" dirty="0"/>
              <a:t>Demande en matériaux</a:t>
            </a:r>
            <a:endParaRPr lang="en-IE" dirty="0"/>
          </a:p>
        </p:txBody>
      </p:sp>
      <p:sp>
        <p:nvSpPr>
          <p:cNvPr id="4" name="Content Placeholder 3">
            <a:extLst>
              <a:ext uri="{FF2B5EF4-FFF2-40B4-BE49-F238E27FC236}">
                <a16:creationId xmlns:a16="http://schemas.microsoft.com/office/drawing/2014/main" id="{CE3007F7-60EC-EB94-7E4E-C472179100A4}"/>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1809CB70-1CB6-5B93-CA51-8C0AA59CD809}"/>
              </a:ext>
            </a:extLst>
          </p:cNvPr>
          <p:cNvSpPr>
            <a:spLocks noGrp="1"/>
          </p:cNvSpPr>
          <p:nvPr>
            <p:ph type="body" idx="28"/>
          </p:nvPr>
        </p:nvSpPr>
        <p:spPr/>
        <p:txBody>
          <a:bodyPr/>
          <a:lstStyle/>
          <a:p>
            <a:r>
              <a:rPr lang="fr-FR" dirty="0"/>
              <a:t>Indicateurs de criticité spécifiques à chaque matériau ?</a:t>
            </a:r>
            <a:endParaRPr lang="en-IE" dirty="0"/>
          </a:p>
        </p:txBody>
      </p:sp>
      <p:sp>
        <p:nvSpPr>
          <p:cNvPr id="9" name="Content Placeholder 8">
            <a:extLst>
              <a:ext uri="{FF2B5EF4-FFF2-40B4-BE49-F238E27FC236}">
                <a16:creationId xmlns:a16="http://schemas.microsoft.com/office/drawing/2014/main" id="{F4CAE953-1BD7-7EDB-AD3A-8682DE412E42}"/>
              </a:ext>
            </a:extLst>
          </p:cNvPr>
          <p:cNvSpPr>
            <a:spLocks noGrp="1"/>
          </p:cNvSpPr>
          <p:nvPr>
            <p:ph sz="quarter" idx="15"/>
          </p:nvPr>
        </p:nvSpPr>
        <p:spPr>
          <a:xfrm>
            <a:off x="478369" y="1881186"/>
            <a:ext cx="2967130" cy="4032251"/>
          </a:xfrm>
        </p:spPr>
        <p:txBody>
          <a:bodyPr/>
          <a:lstStyle/>
          <a:p>
            <a:pPr lvl="1"/>
            <a:r>
              <a:rPr lang="fr-FR" dirty="0"/>
              <a:t>Une manière plus précise d’évaluer la criticité d’un matériau serait d’évaluer les différentes dimensions </a:t>
            </a:r>
            <a:r>
              <a:rPr lang="fr-FR" b="1" dirty="0"/>
              <a:t>environnementales, sociales ou de gouvernance </a:t>
            </a:r>
            <a:r>
              <a:rPr lang="fr-FR" dirty="0"/>
              <a:t>associées à l’extraction</a:t>
            </a:r>
            <a:endParaRPr lang="en-IE" dirty="0"/>
          </a:p>
          <a:p>
            <a:pPr lvl="1"/>
            <a:r>
              <a:rPr lang="en-IE" dirty="0"/>
              <a:t>…</a:t>
            </a:r>
            <a:r>
              <a:rPr lang="fr-FR" dirty="0"/>
              <a:t>et comparer la demande future à la production actuelle pour évaluer « l’écart d’extraction » pour chaque matériau</a:t>
            </a:r>
            <a:endParaRPr lang="en-IE" dirty="0"/>
          </a:p>
        </p:txBody>
      </p:sp>
      <p:pic>
        <p:nvPicPr>
          <p:cNvPr id="10" name="Content Placeholder 6" descr="Chart&#10;&#10;Description automatically generated">
            <a:extLst>
              <a:ext uri="{FF2B5EF4-FFF2-40B4-BE49-F238E27FC236}">
                <a16:creationId xmlns:a16="http://schemas.microsoft.com/office/drawing/2014/main" id="{51FE5AA0-C203-DB2A-56EB-98C3ED070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499" y="1881186"/>
            <a:ext cx="8374362" cy="4032251"/>
          </a:xfrm>
          <a:prstGeom prst="rect">
            <a:avLst/>
          </a:prstGeom>
        </p:spPr>
      </p:pic>
      <p:pic>
        <p:nvPicPr>
          <p:cNvPr id="13" name="Picture 12">
            <a:extLst>
              <a:ext uri="{FF2B5EF4-FFF2-40B4-BE49-F238E27FC236}">
                <a16:creationId xmlns:a16="http://schemas.microsoft.com/office/drawing/2014/main" id="{EDB9DB9C-6A6A-BBAF-C11F-2615A7541045}"/>
              </a:ext>
            </a:extLst>
          </p:cNvPr>
          <p:cNvPicPr>
            <a:picLocks noChangeAspect="1"/>
          </p:cNvPicPr>
          <p:nvPr/>
        </p:nvPicPr>
        <p:blipFill>
          <a:blip r:embed="rId3"/>
          <a:stretch>
            <a:fillRect/>
          </a:stretch>
        </p:blipFill>
        <p:spPr>
          <a:xfrm>
            <a:off x="8551495" y="75080"/>
            <a:ext cx="3160505" cy="15597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98697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15DBB-BDA9-4B95-8A22-198B0E2737D7}"/>
              </a:ext>
            </a:extLst>
          </p:cNvPr>
          <p:cNvSpPr>
            <a:spLocks noGrp="1"/>
          </p:cNvSpPr>
          <p:nvPr>
            <p:ph type="title"/>
          </p:nvPr>
        </p:nvSpPr>
        <p:spPr/>
        <p:txBody>
          <a:bodyPr/>
          <a:lstStyle/>
          <a:p>
            <a:r>
              <a:rPr lang="en-GB" dirty="0" err="1"/>
              <a:t>Émissions</a:t>
            </a:r>
            <a:r>
              <a:rPr lang="en-GB" dirty="0"/>
              <a:t> de CO</a:t>
            </a:r>
            <a:r>
              <a:rPr lang="en-GB" baseline="-25000" dirty="0"/>
              <a:t>2</a:t>
            </a:r>
            <a:r>
              <a:rPr lang="en-GB" dirty="0"/>
              <a:t> et </a:t>
            </a:r>
            <a:r>
              <a:rPr lang="en-GB" dirty="0" err="1"/>
              <a:t>température</a:t>
            </a:r>
            <a:endParaRPr lang="en-IE" dirty="0"/>
          </a:p>
        </p:txBody>
      </p:sp>
      <p:pic>
        <p:nvPicPr>
          <p:cNvPr id="5" name="Picture 4">
            <a:extLst>
              <a:ext uri="{FF2B5EF4-FFF2-40B4-BE49-F238E27FC236}">
                <a16:creationId xmlns:a16="http://schemas.microsoft.com/office/drawing/2014/main" id="{23A3436B-0D6A-42F4-8F9B-6028CC4FE74F}"/>
              </a:ext>
            </a:extLst>
          </p:cNvPr>
          <p:cNvPicPr>
            <a:picLocks noChangeAspect="1"/>
          </p:cNvPicPr>
          <p:nvPr/>
        </p:nvPicPr>
        <p:blipFill>
          <a:blip r:embed="rId3"/>
          <a:stretch>
            <a:fillRect/>
          </a:stretch>
        </p:blipFill>
        <p:spPr>
          <a:xfrm>
            <a:off x="3984170" y="989670"/>
            <a:ext cx="8207829" cy="5868329"/>
          </a:xfrm>
          <a:prstGeom prst="rect">
            <a:avLst/>
          </a:prstGeom>
        </p:spPr>
      </p:pic>
      <p:sp>
        <p:nvSpPr>
          <p:cNvPr id="36" name="Rectangle 35">
            <a:extLst>
              <a:ext uri="{FF2B5EF4-FFF2-40B4-BE49-F238E27FC236}">
                <a16:creationId xmlns:a16="http://schemas.microsoft.com/office/drawing/2014/main" id="{AE9DF887-6000-4C1A-8BDD-860AC3FFD79B}"/>
              </a:ext>
            </a:extLst>
          </p:cNvPr>
          <p:cNvSpPr/>
          <p:nvPr/>
        </p:nvSpPr>
        <p:spPr>
          <a:xfrm>
            <a:off x="5637786" y="1638300"/>
            <a:ext cx="1601212" cy="807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6" name="Group 5">
            <a:extLst>
              <a:ext uri="{FF2B5EF4-FFF2-40B4-BE49-F238E27FC236}">
                <a16:creationId xmlns:a16="http://schemas.microsoft.com/office/drawing/2014/main" id="{AD42894B-9737-446B-ADC0-560CB059C9BA}"/>
              </a:ext>
            </a:extLst>
          </p:cNvPr>
          <p:cNvGrpSpPr/>
          <p:nvPr/>
        </p:nvGrpSpPr>
        <p:grpSpPr>
          <a:xfrm>
            <a:off x="7716779" y="3498599"/>
            <a:ext cx="1016255" cy="566591"/>
            <a:chOff x="5729762" y="2087272"/>
            <a:chExt cx="827340" cy="461266"/>
          </a:xfrm>
        </p:grpSpPr>
        <p:sp>
          <p:nvSpPr>
            <p:cNvPr id="7" name="Right Arrow 11">
              <a:extLst>
                <a:ext uri="{FF2B5EF4-FFF2-40B4-BE49-F238E27FC236}">
                  <a16:creationId xmlns:a16="http://schemas.microsoft.com/office/drawing/2014/main" id="{81A99E8E-1F67-44BB-9D4F-0B537F653298}"/>
                </a:ext>
              </a:extLst>
            </p:cNvPr>
            <p:cNvSpPr/>
            <p:nvPr/>
          </p:nvSpPr>
          <p:spPr>
            <a:xfrm>
              <a:off x="5791259" y="2426573"/>
              <a:ext cx="739683" cy="121965"/>
            </a:xfrm>
            <a:prstGeom prst="rightArrow">
              <a:avLst/>
            </a:prstGeom>
            <a:solidFill>
              <a:srgbClr val="30297F"/>
            </a:solidFill>
            <a:ln>
              <a:solidFill>
                <a:srgbClr val="3029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endParaRPr lang="en-GB" sz="3733"/>
            </a:p>
          </p:txBody>
        </p:sp>
        <p:sp>
          <p:nvSpPr>
            <p:cNvPr id="8" name="Text Box 7">
              <a:extLst>
                <a:ext uri="{FF2B5EF4-FFF2-40B4-BE49-F238E27FC236}">
                  <a16:creationId xmlns:a16="http://schemas.microsoft.com/office/drawing/2014/main" id="{FD563EAB-2EB9-4756-B5C6-8EEA5CB556A9}"/>
                </a:ext>
              </a:extLst>
            </p:cNvPr>
            <p:cNvSpPr txBox="1">
              <a:spLocks noChangeArrowheads="1"/>
            </p:cNvSpPr>
            <p:nvPr/>
          </p:nvSpPr>
          <p:spPr bwMode="auto">
            <a:xfrm>
              <a:off x="5729762" y="2087272"/>
              <a:ext cx="82734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1219170" eaLnBrk="0" fontAlgn="base" hangingPunct="0">
                <a:spcBef>
                  <a:spcPct val="0"/>
                </a:spcBef>
                <a:spcAft>
                  <a:spcPct val="0"/>
                </a:spcAft>
              </a:pPr>
              <a:r>
                <a:rPr lang="en-GB" altLang="en-US" sz="1200" b="1" dirty="0">
                  <a:solidFill>
                    <a:srgbClr val="30297F"/>
                  </a:solidFill>
                  <a:latin typeface="+mj-lt"/>
                  <a:ea typeface="Times New Roman" panose="02020603050405020304" pitchFamily="18" charset="0"/>
                  <a:cs typeface="Times New Roman" panose="02020603050405020304" pitchFamily="18" charset="0"/>
                </a:rPr>
                <a:t>650 Gt CO</a:t>
              </a:r>
              <a:r>
                <a:rPr lang="en-GB" altLang="en-US" sz="1200" b="1" baseline="-30000" dirty="0">
                  <a:solidFill>
                    <a:srgbClr val="30297F"/>
                  </a:solidFill>
                  <a:latin typeface="+mj-lt"/>
                  <a:ea typeface="Times New Roman" panose="02020603050405020304" pitchFamily="18" charset="0"/>
                  <a:cs typeface="Times New Roman" panose="02020603050405020304" pitchFamily="18" charset="0"/>
                </a:rPr>
                <a:t>2</a:t>
              </a:r>
              <a:r>
                <a:rPr lang="en-GB" altLang="en-US" sz="1200" b="1" dirty="0">
                  <a:solidFill>
                    <a:srgbClr val="30297F"/>
                  </a:solidFill>
                  <a:latin typeface="+mj-lt"/>
                  <a:ea typeface="Times New Roman" panose="02020603050405020304" pitchFamily="18" charset="0"/>
                  <a:cs typeface="Times New Roman" panose="02020603050405020304" pitchFamily="18" charset="0"/>
                </a:rPr>
                <a:t> left to emit</a:t>
              </a:r>
              <a:endParaRPr lang="en-GB" altLang="en-US" sz="3733" dirty="0">
                <a:solidFill>
                  <a:srgbClr val="30297F"/>
                </a:solidFill>
                <a:latin typeface="+mj-lt"/>
              </a:endParaRPr>
            </a:p>
          </p:txBody>
        </p:sp>
      </p:grpSp>
      <p:grpSp>
        <p:nvGrpSpPr>
          <p:cNvPr id="9" name="Group 8">
            <a:extLst>
              <a:ext uri="{FF2B5EF4-FFF2-40B4-BE49-F238E27FC236}">
                <a16:creationId xmlns:a16="http://schemas.microsoft.com/office/drawing/2014/main" id="{DA2B5ADF-EB4B-4BB0-9A04-E2E7284D0157}"/>
              </a:ext>
            </a:extLst>
          </p:cNvPr>
          <p:cNvGrpSpPr/>
          <p:nvPr/>
        </p:nvGrpSpPr>
        <p:grpSpPr>
          <a:xfrm>
            <a:off x="4120468" y="3010966"/>
            <a:ext cx="3671851" cy="2424632"/>
            <a:chOff x="3040414" y="3479657"/>
            <a:chExt cx="1654625" cy="3171736"/>
          </a:xfrm>
        </p:grpSpPr>
        <p:cxnSp>
          <p:nvCxnSpPr>
            <p:cNvPr id="10" name="Straight Connector 9">
              <a:extLst>
                <a:ext uri="{FF2B5EF4-FFF2-40B4-BE49-F238E27FC236}">
                  <a16:creationId xmlns:a16="http://schemas.microsoft.com/office/drawing/2014/main" id="{FE78D2B8-9D83-4A1C-B46F-73EDC2CEB1E7}"/>
                </a:ext>
              </a:extLst>
            </p:cNvPr>
            <p:cNvCxnSpPr>
              <a:cxnSpLocks/>
            </p:cNvCxnSpPr>
            <p:nvPr/>
          </p:nvCxnSpPr>
          <p:spPr>
            <a:xfrm flipH="1">
              <a:off x="4685680" y="3701907"/>
              <a:ext cx="9359" cy="2949486"/>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644BB73-D48F-4E68-B202-639ECFD5119E}"/>
                </a:ext>
              </a:extLst>
            </p:cNvPr>
            <p:cNvCxnSpPr>
              <a:cxnSpLocks/>
            </p:cNvCxnSpPr>
            <p:nvPr/>
          </p:nvCxnSpPr>
          <p:spPr>
            <a:xfrm>
              <a:off x="3178644" y="3701907"/>
              <a:ext cx="1514287" cy="0"/>
            </a:xfrm>
            <a:prstGeom prst="line">
              <a:avLst/>
            </a:prstGeom>
          </p:spPr>
          <p:style>
            <a:lnRef idx="1">
              <a:schemeClr val="dk1"/>
            </a:lnRef>
            <a:fillRef idx="0">
              <a:schemeClr val="dk1"/>
            </a:fillRef>
            <a:effectRef idx="0">
              <a:schemeClr val="dk1"/>
            </a:effectRef>
            <a:fontRef idx="minor">
              <a:schemeClr val="tx1"/>
            </a:fontRef>
          </p:style>
        </p:cxnSp>
        <p:sp>
          <p:nvSpPr>
            <p:cNvPr id="12" name="Text Box 7">
              <a:extLst>
                <a:ext uri="{FF2B5EF4-FFF2-40B4-BE49-F238E27FC236}">
                  <a16:creationId xmlns:a16="http://schemas.microsoft.com/office/drawing/2014/main" id="{347169B2-702D-4036-8638-CC4174FD8EF2}"/>
                </a:ext>
              </a:extLst>
            </p:cNvPr>
            <p:cNvSpPr txBox="1">
              <a:spLocks noChangeArrowheads="1"/>
            </p:cNvSpPr>
            <p:nvPr/>
          </p:nvSpPr>
          <p:spPr bwMode="auto">
            <a:xfrm>
              <a:off x="3040414" y="3479657"/>
              <a:ext cx="46831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b" anchorCtr="1" compatLnSpc="1">
              <a:prstTxWarp prst="textNoShape">
                <a:avLst/>
              </a:prstTxWarp>
            </a:bodyPr>
            <a:lstStyle/>
            <a:p>
              <a:pPr defTabSz="1219170" eaLnBrk="0" fontAlgn="base" hangingPunct="0">
                <a:spcBef>
                  <a:spcPct val="0"/>
                </a:spcBef>
                <a:spcAft>
                  <a:spcPct val="0"/>
                </a:spcAft>
              </a:pPr>
              <a:r>
                <a:rPr lang="en-GB" altLang="en-US" sz="1067" b="1" dirty="0">
                  <a:latin typeface="+mj-lt"/>
                  <a:ea typeface="Times New Roman" panose="02020603050405020304" pitchFamily="18" charset="0"/>
                  <a:cs typeface="Times New Roman" panose="02020603050405020304" pitchFamily="18" charset="0"/>
                </a:rPr>
                <a:t>2023</a:t>
              </a:r>
              <a:endParaRPr lang="en-GB" altLang="en-US" sz="3200" dirty="0">
                <a:latin typeface="+mj-lt"/>
              </a:endParaRPr>
            </a:p>
          </p:txBody>
        </p:sp>
      </p:grpSp>
      <p:grpSp>
        <p:nvGrpSpPr>
          <p:cNvPr id="13" name="Group 12">
            <a:extLst>
              <a:ext uri="{FF2B5EF4-FFF2-40B4-BE49-F238E27FC236}">
                <a16:creationId xmlns:a16="http://schemas.microsoft.com/office/drawing/2014/main" id="{B15318B4-4504-4088-B489-EFB50C6D4C93}"/>
              </a:ext>
            </a:extLst>
          </p:cNvPr>
          <p:cNvGrpSpPr/>
          <p:nvPr/>
        </p:nvGrpSpPr>
        <p:grpSpPr>
          <a:xfrm>
            <a:off x="4427220" y="2526512"/>
            <a:ext cx="4297902" cy="3048787"/>
            <a:chOff x="1639219" y="2875762"/>
            <a:chExt cx="3523309" cy="2486669"/>
          </a:xfrm>
        </p:grpSpPr>
        <p:cxnSp>
          <p:nvCxnSpPr>
            <p:cNvPr id="14" name="Straight Connector 13">
              <a:extLst>
                <a:ext uri="{FF2B5EF4-FFF2-40B4-BE49-F238E27FC236}">
                  <a16:creationId xmlns:a16="http://schemas.microsoft.com/office/drawing/2014/main" id="{E66ACC21-178F-4182-9B29-835D81160F32}"/>
                </a:ext>
              </a:extLst>
            </p:cNvPr>
            <p:cNvCxnSpPr>
              <a:cxnSpLocks/>
            </p:cNvCxnSpPr>
            <p:nvPr/>
          </p:nvCxnSpPr>
          <p:spPr>
            <a:xfrm>
              <a:off x="5162528" y="3033864"/>
              <a:ext cx="0" cy="2328567"/>
            </a:xfrm>
            <a:prstGeom prst="line">
              <a:avLst/>
            </a:prstGeom>
            <a:ln w="19050">
              <a:solidFill>
                <a:srgbClr val="30297F"/>
              </a:solidFill>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7A1335A-3A06-49D0-8A3A-90C923AB5871}"/>
                </a:ext>
              </a:extLst>
            </p:cNvPr>
            <p:cNvCxnSpPr>
              <a:cxnSpLocks/>
            </p:cNvCxnSpPr>
            <p:nvPr/>
          </p:nvCxnSpPr>
          <p:spPr>
            <a:xfrm>
              <a:off x="1639219" y="3042243"/>
              <a:ext cx="3514887" cy="0"/>
            </a:xfrm>
            <a:prstGeom prst="line">
              <a:avLst/>
            </a:prstGeom>
            <a:ln w="19050">
              <a:solidFill>
                <a:srgbClr val="30297F"/>
              </a:solidFill>
              <a:prstDash val="dash"/>
            </a:ln>
          </p:spPr>
          <p:style>
            <a:lnRef idx="1">
              <a:schemeClr val="dk1"/>
            </a:lnRef>
            <a:fillRef idx="0">
              <a:schemeClr val="dk1"/>
            </a:fillRef>
            <a:effectRef idx="0">
              <a:schemeClr val="dk1"/>
            </a:effectRef>
            <a:fontRef idx="minor">
              <a:schemeClr val="tx1"/>
            </a:fontRef>
          </p:style>
        </p:cxnSp>
        <p:sp>
          <p:nvSpPr>
            <p:cNvPr id="16" name="Text Box 7">
              <a:extLst>
                <a:ext uri="{FF2B5EF4-FFF2-40B4-BE49-F238E27FC236}">
                  <a16:creationId xmlns:a16="http://schemas.microsoft.com/office/drawing/2014/main" id="{CE0A1EC1-DA7C-4D37-8C51-56CF4AE35B2B}"/>
                </a:ext>
              </a:extLst>
            </p:cNvPr>
            <p:cNvSpPr txBox="1">
              <a:spLocks noChangeArrowheads="1"/>
            </p:cNvSpPr>
            <p:nvPr/>
          </p:nvSpPr>
          <p:spPr bwMode="auto">
            <a:xfrm>
              <a:off x="1682849" y="2875762"/>
              <a:ext cx="1897522" cy="15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defTabSz="1219170" eaLnBrk="0" fontAlgn="base" hangingPunct="0">
                <a:spcBef>
                  <a:spcPct val="0"/>
                </a:spcBef>
                <a:spcAft>
                  <a:spcPct val="0"/>
                </a:spcAft>
              </a:pPr>
              <a:r>
                <a:rPr lang="en-GB" altLang="en-US" sz="1067" b="1" dirty="0">
                  <a:solidFill>
                    <a:srgbClr val="30297F"/>
                  </a:solidFill>
                  <a:latin typeface="+mj-lt"/>
                  <a:ea typeface="Times New Roman" panose="02020603050405020304" pitchFamily="18" charset="0"/>
                  <a:cs typeface="Times New Roman" panose="02020603050405020304" pitchFamily="18" charset="0"/>
                </a:rPr>
                <a:t>2050 WITH EXTREME EFFORTS</a:t>
              </a:r>
              <a:endParaRPr lang="en-GB" altLang="en-US" sz="1067" dirty="0">
                <a:solidFill>
                  <a:srgbClr val="30297F"/>
                </a:solidFill>
                <a:latin typeface="+mj-lt"/>
              </a:endParaRPr>
            </a:p>
          </p:txBody>
        </p:sp>
      </p:grpSp>
      <p:grpSp>
        <p:nvGrpSpPr>
          <p:cNvPr id="17" name="Group 16">
            <a:extLst>
              <a:ext uri="{FF2B5EF4-FFF2-40B4-BE49-F238E27FC236}">
                <a16:creationId xmlns:a16="http://schemas.microsoft.com/office/drawing/2014/main" id="{B81C3535-C65C-4184-A1CC-64738670E47D}"/>
              </a:ext>
            </a:extLst>
          </p:cNvPr>
          <p:cNvGrpSpPr/>
          <p:nvPr/>
        </p:nvGrpSpPr>
        <p:grpSpPr>
          <a:xfrm>
            <a:off x="4427220" y="2115800"/>
            <a:ext cx="5324061" cy="3721368"/>
            <a:chOff x="2929100" y="1969964"/>
            <a:chExt cx="3537958" cy="4684740"/>
          </a:xfrm>
        </p:grpSpPr>
        <p:cxnSp>
          <p:nvCxnSpPr>
            <p:cNvPr id="18" name="Straight Connector 17">
              <a:extLst>
                <a:ext uri="{FF2B5EF4-FFF2-40B4-BE49-F238E27FC236}">
                  <a16:creationId xmlns:a16="http://schemas.microsoft.com/office/drawing/2014/main" id="{AC5B250E-9112-436D-9D9C-C99320C1D72C}"/>
                </a:ext>
              </a:extLst>
            </p:cNvPr>
            <p:cNvCxnSpPr>
              <a:cxnSpLocks/>
            </p:cNvCxnSpPr>
            <p:nvPr/>
          </p:nvCxnSpPr>
          <p:spPr>
            <a:xfrm>
              <a:off x="6467058" y="2212213"/>
              <a:ext cx="0" cy="4442491"/>
            </a:xfrm>
            <a:prstGeom prst="line">
              <a:avLst/>
            </a:prstGeom>
            <a:ln w="19050">
              <a:solidFill>
                <a:srgbClr val="F0392C"/>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F3A9E8B-36E4-4D3F-BBAF-3E16CA1C2167}"/>
                </a:ext>
              </a:extLst>
            </p:cNvPr>
            <p:cNvCxnSpPr>
              <a:cxnSpLocks/>
            </p:cNvCxnSpPr>
            <p:nvPr/>
          </p:nvCxnSpPr>
          <p:spPr>
            <a:xfrm>
              <a:off x="2929100" y="2212213"/>
              <a:ext cx="3496732" cy="0"/>
            </a:xfrm>
            <a:prstGeom prst="line">
              <a:avLst/>
            </a:prstGeom>
            <a:ln w="19050">
              <a:solidFill>
                <a:srgbClr val="F0392C"/>
              </a:solidFill>
              <a:prstDash val="dash"/>
            </a:ln>
          </p:spPr>
          <p:style>
            <a:lnRef idx="1">
              <a:schemeClr val="dk1"/>
            </a:lnRef>
            <a:fillRef idx="0">
              <a:schemeClr val="dk1"/>
            </a:fillRef>
            <a:effectRef idx="0">
              <a:schemeClr val="dk1"/>
            </a:effectRef>
            <a:fontRef idx="minor">
              <a:schemeClr val="tx1"/>
            </a:fontRef>
          </p:style>
        </p:cxnSp>
        <p:sp>
          <p:nvSpPr>
            <p:cNvPr id="20" name="Text Box 7">
              <a:extLst>
                <a:ext uri="{FF2B5EF4-FFF2-40B4-BE49-F238E27FC236}">
                  <a16:creationId xmlns:a16="http://schemas.microsoft.com/office/drawing/2014/main" id="{603343AB-0BA2-4E7B-984D-A77E1E657877}"/>
                </a:ext>
              </a:extLst>
            </p:cNvPr>
            <p:cNvSpPr txBox="1">
              <a:spLocks noChangeArrowheads="1"/>
            </p:cNvSpPr>
            <p:nvPr/>
          </p:nvSpPr>
          <p:spPr bwMode="auto">
            <a:xfrm>
              <a:off x="2968232" y="1969964"/>
              <a:ext cx="1819244"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defTabSz="1219170" eaLnBrk="0" fontAlgn="base" hangingPunct="0">
                <a:spcBef>
                  <a:spcPct val="0"/>
                </a:spcBef>
                <a:spcAft>
                  <a:spcPct val="0"/>
                </a:spcAft>
              </a:pPr>
              <a:r>
                <a:rPr lang="en-GB" altLang="en-US" sz="1067" b="1" dirty="0">
                  <a:solidFill>
                    <a:srgbClr val="F0392C"/>
                  </a:solidFill>
                  <a:latin typeface="+mj-lt"/>
                  <a:ea typeface="Times New Roman" panose="02020603050405020304" pitchFamily="18" charset="0"/>
                  <a:cs typeface="Times New Roman" panose="02020603050405020304" pitchFamily="18" charset="0"/>
                </a:rPr>
                <a:t>2050 WITH MODERATE EFFORTS</a:t>
              </a:r>
              <a:endParaRPr lang="en-GB" altLang="en-US" sz="3200" dirty="0">
                <a:solidFill>
                  <a:srgbClr val="F0392C"/>
                </a:solidFill>
                <a:latin typeface="+mj-lt"/>
              </a:endParaRPr>
            </a:p>
          </p:txBody>
        </p:sp>
      </p:grpSp>
      <p:grpSp>
        <p:nvGrpSpPr>
          <p:cNvPr id="21" name="Group 20">
            <a:extLst>
              <a:ext uri="{FF2B5EF4-FFF2-40B4-BE49-F238E27FC236}">
                <a16:creationId xmlns:a16="http://schemas.microsoft.com/office/drawing/2014/main" id="{20FC3F43-41A7-4780-A600-FDE0FEE4817E}"/>
              </a:ext>
            </a:extLst>
          </p:cNvPr>
          <p:cNvGrpSpPr/>
          <p:nvPr/>
        </p:nvGrpSpPr>
        <p:grpSpPr>
          <a:xfrm>
            <a:off x="4427220" y="1575190"/>
            <a:ext cx="5615940" cy="4373548"/>
            <a:chOff x="2742284" y="893203"/>
            <a:chExt cx="5129953" cy="2141079"/>
          </a:xfrm>
        </p:grpSpPr>
        <p:cxnSp>
          <p:nvCxnSpPr>
            <p:cNvPr id="22" name="Straight Connector 21">
              <a:extLst>
                <a:ext uri="{FF2B5EF4-FFF2-40B4-BE49-F238E27FC236}">
                  <a16:creationId xmlns:a16="http://schemas.microsoft.com/office/drawing/2014/main" id="{81785D83-C6CF-4684-A07F-2DE65A584162}"/>
                </a:ext>
              </a:extLst>
            </p:cNvPr>
            <p:cNvCxnSpPr>
              <a:cxnSpLocks/>
            </p:cNvCxnSpPr>
            <p:nvPr/>
          </p:nvCxnSpPr>
          <p:spPr>
            <a:xfrm>
              <a:off x="2742284" y="1120513"/>
              <a:ext cx="5109106" cy="0"/>
            </a:xfrm>
            <a:prstGeom prst="line">
              <a:avLst/>
            </a:prstGeom>
            <a:ln w="19050">
              <a:solidFill>
                <a:srgbClr val="A22F28"/>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4979C01-050B-4E6E-9BE5-39E98BB28CA5}"/>
                </a:ext>
              </a:extLst>
            </p:cNvPr>
            <p:cNvCxnSpPr>
              <a:cxnSpLocks/>
            </p:cNvCxnSpPr>
            <p:nvPr/>
          </p:nvCxnSpPr>
          <p:spPr>
            <a:xfrm>
              <a:off x="7872237" y="1120513"/>
              <a:ext cx="0" cy="1913769"/>
            </a:xfrm>
            <a:prstGeom prst="line">
              <a:avLst/>
            </a:prstGeom>
            <a:ln w="19050">
              <a:solidFill>
                <a:srgbClr val="A22F28"/>
              </a:solidFill>
              <a:prstDash val="dash"/>
            </a:ln>
          </p:spPr>
          <p:style>
            <a:lnRef idx="1">
              <a:schemeClr val="dk1"/>
            </a:lnRef>
            <a:fillRef idx="0">
              <a:schemeClr val="dk1"/>
            </a:fillRef>
            <a:effectRef idx="0">
              <a:schemeClr val="dk1"/>
            </a:effectRef>
            <a:fontRef idx="minor">
              <a:schemeClr val="tx1"/>
            </a:fontRef>
          </p:style>
        </p:cxnSp>
        <p:sp>
          <p:nvSpPr>
            <p:cNvPr id="24" name="Text Box 7">
              <a:extLst>
                <a:ext uri="{FF2B5EF4-FFF2-40B4-BE49-F238E27FC236}">
                  <a16:creationId xmlns:a16="http://schemas.microsoft.com/office/drawing/2014/main" id="{AE71F169-1697-4300-BD2B-6B22038E5F4A}"/>
                </a:ext>
              </a:extLst>
            </p:cNvPr>
            <p:cNvSpPr txBox="1">
              <a:spLocks noChangeArrowheads="1"/>
            </p:cNvSpPr>
            <p:nvPr/>
          </p:nvSpPr>
          <p:spPr bwMode="auto">
            <a:xfrm>
              <a:off x="2799493" y="893203"/>
              <a:ext cx="1784403" cy="22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defTabSz="1219170" eaLnBrk="0" fontAlgn="base" hangingPunct="0">
                <a:spcBef>
                  <a:spcPct val="0"/>
                </a:spcBef>
                <a:spcAft>
                  <a:spcPct val="0"/>
                </a:spcAft>
              </a:pPr>
              <a:r>
                <a:rPr lang="en-GB" altLang="en-US" sz="1067" b="1" dirty="0">
                  <a:solidFill>
                    <a:srgbClr val="A22F28"/>
                  </a:solidFill>
                  <a:latin typeface="+mj-lt"/>
                  <a:ea typeface="Times New Roman" panose="02020603050405020304" pitchFamily="18" charset="0"/>
                  <a:cs typeface="Times New Roman" panose="02020603050405020304" pitchFamily="18" charset="0"/>
                </a:rPr>
                <a:t>2050 WITH NO EFFORTS</a:t>
              </a:r>
              <a:endParaRPr lang="en-GB" altLang="en-US" sz="3200" dirty="0">
                <a:solidFill>
                  <a:srgbClr val="A22F28"/>
                </a:solidFill>
                <a:latin typeface="+mj-lt"/>
              </a:endParaRPr>
            </a:p>
          </p:txBody>
        </p:sp>
      </p:grpSp>
      <p:sp>
        <p:nvSpPr>
          <p:cNvPr id="30" name="Content Placeholder 1">
            <a:extLst>
              <a:ext uri="{FF2B5EF4-FFF2-40B4-BE49-F238E27FC236}">
                <a16:creationId xmlns:a16="http://schemas.microsoft.com/office/drawing/2014/main" id="{F3AD481F-5A93-4404-AA2E-6D232306DCD6}"/>
              </a:ext>
            </a:extLst>
          </p:cNvPr>
          <p:cNvSpPr txBox="1">
            <a:spLocks/>
          </p:cNvSpPr>
          <p:nvPr/>
        </p:nvSpPr>
        <p:spPr>
          <a:xfrm>
            <a:off x="792597" y="1440001"/>
            <a:ext cx="3362844" cy="4920723"/>
          </a:xfrm>
          <a:prstGeom prst="rect">
            <a:avLst/>
          </a:prstGeom>
        </p:spPr>
        <p:txBody>
          <a:bodyPr vert="horz" lIns="0" tIns="0" rIns="0" bIns="0" rtlCol="0">
            <a:normAutofit fontScale="85000" lnSpcReduction="20000"/>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a:ea typeface="+mn-ea"/>
                <a:cs typeface="Arial"/>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2000" kern="1200">
                <a:solidFill>
                  <a:schemeClr val="tx2"/>
                </a:solidFill>
                <a:latin typeface="Arial"/>
                <a:ea typeface="+mn-ea"/>
                <a:cs typeface="Arial"/>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867" kern="1200">
                <a:solidFill>
                  <a:schemeClr val="tx2"/>
                </a:solidFill>
                <a:latin typeface="Arial"/>
                <a:ea typeface="+mn-ea"/>
                <a:cs typeface="Arial"/>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2400" kern="1200">
                <a:solidFill>
                  <a:schemeClr val="tx2">
                    <a:lumMod val="60000"/>
                    <a:lumOff val="40000"/>
                  </a:schemeClr>
                </a:solidFill>
                <a:latin typeface="Arial"/>
                <a:ea typeface="+mn-ea"/>
                <a:cs typeface="Arial"/>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2133" kern="1200">
                <a:solidFill>
                  <a:schemeClr val="tx2">
                    <a:lumMod val="60000"/>
                    <a:lumOff val="40000"/>
                  </a:schemeClr>
                </a:solidFill>
                <a:latin typeface="Arial"/>
                <a:ea typeface="+mn-ea"/>
                <a:cs typeface="Arial"/>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fr-FR" b="0" dirty="0"/>
              <a:t>L’accord de Paris est un engagement à rester « bien en dessous » de 2°C de réchauffement</a:t>
            </a:r>
          </a:p>
          <a:p>
            <a:endParaRPr lang="fr-FR" b="0" dirty="0"/>
          </a:p>
          <a:p>
            <a:endParaRPr lang="fr-FR" b="0" dirty="0"/>
          </a:p>
          <a:p>
            <a:endParaRPr lang="fr-FR" b="0" dirty="0"/>
          </a:p>
          <a:p>
            <a:endParaRPr lang="fr-FR" b="0" dirty="0"/>
          </a:p>
          <a:p>
            <a:r>
              <a:rPr lang="fr-FR" b="0" dirty="0"/>
              <a:t>
Cela se traduit à l’échelle mondiale par un budget carbone d’environ </a:t>
            </a:r>
            <a:r>
              <a:rPr lang="fr-FR" dirty="0"/>
              <a:t>650 Gt de CO</a:t>
            </a:r>
            <a:r>
              <a:rPr lang="fr-FR" baseline="-25000" dirty="0"/>
              <a:t>2</a:t>
            </a:r>
            <a:r>
              <a:rPr lang="fr-FR" dirty="0"/>
              <a:t> à émettre, pour toujours</a:t>
            </a:r>
            <a:endParaRPr lang="en-GB" dirty="0"/>
          </a:p>
        </p:txBody>
      </p:sp>
      <p:pic>
        <p:nvPicPr>
          <p:cNvPr id="31" name="Picture 2" descr="https://timedotcom.files.wordpress.com/2017/04/paris-agreement-withdraw-donald-trump.jpeg">
            <a:extLst>
              <a:ext uri="{FF2B5EF4-FFF2-40B4-BE49-F238E27FC236}">
                <a16:creationId xmlns:a16="http://schemas.microsoft.com/office/drawing/2014/main" id="{C52397FE-E7A2-49EE-B7E3-2941BEDE389D}"/>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rot="21221304">
            <a:off x="638329" y="2811500"/>
            <a:ext cx="2946468" cy="20042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2089353B-2CC5-4A8B-BE1E-0DB7CC929D02}"/>
              </a:ext>
            </a:extLst>
          </p:cNvPr>
          <p:cNvPicPr>
            <a:picLocks noChangeAspect="1"/>
          </p:cNvPicPr>
          <p:nvPr/>
        </p:nvPicPr>
        <p:blipFill rotWithShape="1">
          <a:blip r:embed="rId3"/>
          <a:srcRect l="18009" t="9435" r="60263" b="73941"/>
          <a:stretch/>
        </p:blipFill>
        <p:spPr>
          <a:xfrm>
            <a:off x="6357249" y="915334"/>
            <a:ext cx="1783452" cy="975562"/>
          </a:xfrm>
          <a:prstGeom prst="rect">
            <a:avLst/>
          </a:prstGeom>
        </p:spPr>
      </p:pic>
      <p:pic>
        <p:nvPicPr>
          <p:cNvPr id="39" name="Picture 38">
            <a:extLst>
              <a:ext uri="{FF2B5EF4-FFF2-40B4-BE49-F238E27FC236}">
                <a16:creationId xmlns:a16="http://schemas.microsoft.com/office/drawing/2014/main" id="{4995F407-261A-4F59-BEC5-AFDE8F6A7ABC}"/>
              </a:ext>
            </a:extLst>
          </p:cNvPr>
          <p:cNvPicPr>
            <a:picLocks noChangeAspect="1"/>
          </p:cNvPicPr>
          <p:nvPr/>
        </p:nvPicPr>
        <p:blipFill>
          <a:blip r:embed="rId5"/>
          <a:stretch>
            <a:fillRect/>
          </a:stretch>
        </p:blipFill>
        <p:spPr>
          <a:xfrm>
            <a:off x="13523985" y="45318"/>
            <a:ext cx="9685885" cy="6858000"/>
          </a:xfrm>
          <a:prstGeom prst="rect">
            <a:avLst/>
          </a:prstGeom>
        </p:spPr>
      </p:pic>
      <p:sp>
        <p:nvSpPr>
          <p:cNvPr id="41" name="TextBox 40">
            <a:extLst>
              <a:ext uri="{FF2B5EF4-FFF2-40B4-BE49-F238E27FC236}">
                <a16:creationId xmlns:a16="http://schemas.microsoft.com/office/drawing/2014/main" id="{790969CF-068D-4258-A4C0-5B49207F8FFD}"/>
              </a:ext>
            </a:extLst>
          </p:cNvPr>
          <p:cNvSpPr txBox="1"/>
          <p:nvPr/>
        </p:nvSpPr>
        <p:spPr>
          <a:xfrm rot="16200000">
            <a:off x="8984439" y="2008500"/>
            <a:ext cx="6049177" cy="246221"/>
          </a:xfrm>
          <a:prstGeom prst="rect">
            <a:avLst/>
          </a:prstGeom>
          <a:noFill/>
        </p:spPr>
        <p:txBody>
          <a:bodyPr wrap="square">
            <a:spAutoFit/>
          </a:bodyPr>
          <a:lstStyle/>
          <a:p>
            <a:r>
              <a:rPr lang="en-IE" sz="1000" dirty="0">
                <a:hlinkClick r:id="rId6"/>
              </a:rPr>
              <a:t>https://www.ipcc.ch/report/ar6/wg1/downloads/report/IPCC_AR6_WGI_SPM_final.pdf</a:t>
            </a:r>
            <a:r>
              <a:rPr lang="en-IE" sz="1000" dirty="0"/>
              <a:t> </a:t>
            </a:r>
          </a:p>
        </p:txBody>
      </p:sp>
      <p:grpSp>
        <p:nvGrpSpPr>
          <p:cNvPr id="37" name="Group 36">
            <a:extLst>
              <a:ext uri="{FF2B5EF4-FFF2-40B4-BE49-F238E27FC236}">
                <a16:creationId xmlns:a16="http://schemas.microsoft.com/office/drawing/2014/main" id="{47AA8E09-FB78-31F2-C2D1-5E2FBE401D96}"/>
              </a:ext>
            </a:extLst>
          </p:cNvPr>
          <p:cNvGrpSpPr/>
          <p:nvPr/>
        </p:nvGrpSpPr>
        <p:grpSpPr>
          <a:xfrm>
            <a:off x="10113074" y="1480082"/>
            <a:ext cx="1219200" cy="539163"/>
            <a:chOff x="10118349" y="1592447"/>
            <a:chExt cx="1219200" cy="539163"/>
          </a:xfrm>
        </p:grpSpPr>
        <p:cxnSp>
          <p:nvCxnSpPr>
            <p:cNvPr id="33" name="Straight Arrow Connector 32">
              <a:extLst>
                <a:ext uri="{FF2B5EF4-FFF2-40B4-BE49-F238E27FC236}">
                  <a16:creationId xmlns:a16="http://schemas.microsoft.com/office/drawing/2014/main" id="{6D2DE00F-D467-D62C-3D35-80CB74AA2024}"/>
                </a:ext>
              </a:extLst>
            </p:cNvPr>
            <p:cNvCxnSpPr/>
            <p:nvPr/>
          </p:nvCxnSpPr>
          <p:spPr>
            <a:xfrm flipV="1">
              <a:off x="10118349" y="1592447"/>
              <a:ext cx="1219200" cy="539163"/>
            </a:xfrm>
            <a:prstGeom prst="straightConnector1">
              <a:avLst/>
            </a:prstGeom>
            <a:ln>
              <a:solidFill>
                <a:srgbClr val="A22F28"/>
              </a:solidFill>
              <a:tailEnd type="triangle"/>
            </a:ln>
          </p:spPr>
          <p:style>
            <a:lnRef idx="1">
              <a:schemeClr val="accent6"/>
            </a:lnRef>
            <a:fillRef idx="0">
              <a:schemeClr val="accent6"/>
            </a:fillRef>
            <a:effectRef idx="0">
              <a:schemeClr val="accent6"/>
            </a:effectRef>
            <a:fontRef idx="minor">
              <a:schemeClr val="tx1"/>
            </a:fontRef>
          </p:style>
        </p:cxnSp>
        <p:sp>
          <p:nvSpPr>
            <p:cNvPr id="34" name="TextBox 33">
              <a:extLst>
                <a:ext uri="{FF2B5EF4-FFF2-40B4-BE49-F238E27FC236}">
                  <a16:creationId xmlns:a16="http://schemas.microsoft.com/office/drawing/2014/main" id="{9670965F-1D18-D849-5169-403DD37E2DC9}"/>
                </a:ext>
              </a:extLst>
            </p:cNvPr>
            <p:cNvSpPr txBox="1"/>
            <p:nvPr/>
          </p:nvSpPr>
          <p:spPr>
            <a:xfrm rot="20169347">
              <a:off x="10328945" y="1672808"/>
              <a:ext cx="657231" cy="153888"/>
            </a:xfrm>
            <a:prstGeom prst="rect">
              <a:avLst/>
            </a:prstGeom>
            <a:noFill/>
          </p:spPr>
          <p:txBody>
            <a:bodyPr wrap="none" lIns="0" tIns="0" rIns="0" bIns="0" rtlCol="0" anchor="b">
              <a:spAutoFit/>
            </a:bodyPr>
            <a:lstStyle/>
            <a:p>
              <a:pPr algn="l"/>
              <a:r>
                <a:rPr lang="en-IE" sz="1000" dirty="0">
                  <a:solidFill>
                    <a:srgbClr val="A22F28"/>
                  </a:solidFill>
                  <a:latin typeface="+mn-lt"/>
                </a:rPr>
                <a:t>After 2050?</a:t>
              </a:r>
            </a:p>
          </p:txBody>
        </p:sp>
      </p:grpSp>
    </p:spTree>
    <p:extLst>
      <p:ext uri="{BB962C8B-B14F-4D97-AF65-F5344CB8AC3E}">
        <p14:creationId xmlns:p14="http://schemas.microsoft.com/office/powerpoint/2010/main" val="27962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xEl>
                                              <p:pRg st="0" end="0"/>
                                            </p:txEl>
                                          </p:spTgt>
                                        </p:tgtEl>
                                        <p:attrNameLst>
                                          <p:attrName>style.visibility</p:attrName>
                                        </p:attrNameLst>
                                      </p:cBhvr>
                                      <p:to>
                                        <p:strVal val="visible"/>
                                      </p:to>
                                    </p:set>
                                    <p:animEffect transition="in" filter="fade">
                                      <p:cBhvr>
                                        <p:cTn id="25" dur="500"/>
                                        <p:tgtEl>
                                          <p:spTgt spid="3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xEl>
                                              <p:pRg st="5" end="5"/>
                                            </p:txEl>
                                          </p:spTgt>
                                        </p:tgtEl>
                                        <p:attrNameLst>
                                          <p:attrName>style.visibility</p:attrName>
                                        </p:attrNameLst>
                                      </p:cBhvr>
                                      <p:to>
                                        <p:strVal val="visible"/>
                                      </p:to>
                                    </p:set>
                                    <p:animEffect transition="in" filter="fade">
                                      <p:cBhvr>
                                        <p:cTn id="30" dur="500"/>
                                        <p:tgtEl>
                                          <p:spTgt spid="30">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33DD65-1A74-2F68-17F5-4EA24343BC9D}"/>
              </a:ext>
            </a:extLst>
          </p:cNvPr>
          <p:cNvSpPr>
            <a:spLocks noGrp="1"/>
          </p:cNvSpPr>
          <p:nvPr>
            <p:ph type="ctrTitle"/>
          </p:nvPr>
        </p:nvSpPr>
        <p:spPr/>
        <p:txBody>
          <a:bodyPr/>
          <a:lstStyle/>
          <a:p>
            <a:r>
              <a:rPr lang="fr-FR" dirty="0"/>
              <a:t>Transition vers l’abandon des combustibles fossiles ?</a:t>
            </a:r>
            <a:endParaRPr lang="en-IE" dirty="0"/>
          </a:p>
        </p:txBody>
      </p:sp>
      <p:sp>
        <p:nvSpPr>
          <p:cNvPr id="6" name="Subtitle 5">
            <a:extLst>
              <a:ext uri="{FF2B5EF4-FFF2-40B4-BE49-F238E27FC236}">
                <a16:creationId xmlns:a16="http://schemas.microsoft.com/office/drawing/2014/main" id="{75C80481-ACA3-B82F-61DE-393371E22C66}"/>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121889190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E87E54-12EA-3B26-9998-455DCE1EDE82}"/>
              </a:ext>
            </a:extLst>
          </p:cNvPr>
          <p:cNvSpPr>
            <a:spLocks noGrp="1"/>
          </p:cNvSpPr>
          <p:nvPr>
            <p:ph type="title"/>
          </p:nvPr>
        </p:nvSpPr>
        <p:spPr/>
        <p:txBody>
          <a:bodyPr/>
          <a:lstStyle/>
          <a:p>
            <a:r>
              <a:rPr lang="en-IE" dirty="0"/>
              <a:t>Se </a:t>
            </a:r>
            <a:r>
              <a:rPr lang="en-IE" dirty="0" err="1"/>
              <a:t>débarrasser</a:t>
            </a:r>
            <a:r>
              <a:rPr lang="en-IE" dirty="0"/>
              <a:t> des </a:t>
            </a:r>
            <a:r>
              <a:rPr lang="en-IE" dirty="0" err="1"/>
              <a:t>fossiles</a:t>
            </a:r>
            <a:endParaRPr lang="en-IE" dirty="0"/>
          </a:p>
        </p:txBody>
      </p:sp>
      <p:sp>
        <p:nvSpPr>
          <p:cNvPr id="6" name="Text Placeholder 5">
            <a:extLst>
              <a:ext uri="{FF2B5EF4-FFF2-40B4-BE49-F238E27FC236}">
                <a16:creationId xmlns:a16="http://schemas.microsoft.com/office/drawing/2014/main" id="{56D2B505-C9E4-9D13-07FE-D3468D4C21EB}"/>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10C52A17-FA24-3D08-44A0-39945FEA81B2}"/>
              </a:ext>
            </a:extLst>
          </p:cNvPr>
          <p:cNvSpPr>
            <a:spLocks noGrp="1"/>
          </p:cNvSpPr>
          <p:nvPr>
            <p:ph sz="quarter" idx="15"/>
          </p:nvPr>
        </p:nvSpPr>
        <p:spPr>
          <a:xfrm>
            <a:off x="480001" y="1881188"/>
            <a:ext cx="4168200" cy="4608512"/>
          </a:xfrm>
        </p:spPr>
        <p:txBody>
          <a:bodyPr>
            <a:normAutofit lnSpcReduction="10000"/>
          </a:bodyPr>
          <a:lstStyle/>
          <a:p>
            <a:r>
              <a:rPr lang="en-IE" dirty="0" err="1"/>
              <a:t>Pourquoi</a:t>
            </a:r>
            <a:r>
              <a:rPr lang="en-IE" dirty="0"/>
              <a:t> est-</a:t>
            </a:r>
            <a:r>
              <a:rPr lang="en-IE" dirty="0" err="1"/>
              <a:t>ce</a:t>
            </a:r>
            <a:r>
              <a:rPr lang="en-IE" dirty="0"/>
              <a:t> </a:t>
            </a:r>
            <a:r>
              <a:rPr lang="en-IE" dirty="0" err="1"/>
              <a:t>si</a:t>
            </a:r>
            <a:r>
              <a:rPr lang="en-IE" dirty="0"/>
              <a:t> difficile ?</a:t>
            </a:r>
          </a:p>
          <a:p>
            <a:pPr lvl="1"/>
            <a:r>
              <a:rPr lang="fr-FR" dirty="0"/>
              <a:t>Les combustibles fossiles sont denses en énergie, faciles à stocker et à transporter</a:t>
            </a:r>
            <a:endParaRPr lang="en-IE" dirty="0"/>
          </a:p>
          <a:p>
            <a:pPr lvl="1"/>
            <a:r>
              <a:rPr lang="fr-FR" dirty="0"/>
              <a:t>Nous avons construit toute notre infrastructure autour d’eux !</a:t>
            </a:r>
            <a:endParaRPr lang="en-IE" dirty="0"/>
          </a:p>
          <a:p>
            <a:pPr lvl="1"/>
            <a:r>
              <a:rPr lang="fr-FR" dirty="0"/>
              <a:t>Certains pays dépendent presque entièrement des exportations de pétrole et de gaz</a:t>
            </a:r>
            <a:endParaRPr lang="en-IE" dirty="0"/>
          </a:p>
          <a:p>
            <a:pPr lvl="1"/>
            <a:r>
              <a:rPr lang="fr-FR" dirty="0"/>
              <a:t>Aucun substitut aux usages non énergétiques (plastiques, produits chimiques, ...)</a:t>
            </a:r>
            <a:endParaRPr lang="en-IE" dirty="0"/>
          </a:p>
          <a:p>
            <a:pPr lvl="1"/>
            <a:r>
              <a:rPr lang="en-IE" dirty="0"/>
              <a:t>Acceptation </a:t>
            </a:r>
            <a:r>
              <a:rPr lang="en-IE" dirty="0" err="1"/>
              <a:t>sociale</a:t>
            </a:r>
            <a:r>
              <a:rPr lang="en-IE" dirty="0"/>
              <a:t> et politique</a:t>
            </a:r>
          </a:p>
          <a:p>
            <a:pPr lvl="1"/>
            <a:r>
              <a:rPr lang="fr-FR" dirty="0"/>
              <a:t>Coûts à court terme de la transition énergétique</a:t>
            </a:r>
            <a:endParaRPr lang="en-IE" dirty="0"/>
          </a:p>
        </p:txBody>
      </p:sp>
      <p:pic>
        <p:nvPicPr>
          <p:cNvPr id="8" name="Picture 7" descr="A screenshot of a graph&#10;&#10;Description automatically generated">
            <a:extLst>
              <a:ext uri="{FF2B5EF4-FFF2-40B4-BE49-F238E27FC236}">
                <a16:creationId xmlns:a16="http://schemas.microsoft.com/office/drawing/2014/main" id="{0DB9F274-0B67-1E2F-EA5C-35D27E635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426" y="778931"/>
            <a:ext cx="7245574" cy="4857750"/>
          </a:xfrm>
          <a:prstGeom prst="rect">
            <a:avLst/>
          </a:prstGeom>
        </p:spPr>
      </p:pic>
      <p:sp>
        <p:nvSpPr>
          <p:cNvPr id="10" name="TextBox 9">
            <a:extLst>
              <a:ext uri="{FF2B5EF4-FFF2-40B4-BE49-F238E27FC236}">
                <a16:creationId xmlns:a16="http://schemas.microsoft.com/office/drawing/2014/main" id="{C9B38F28-F164-1F52-D649-A9035F23040E}"/>
              </a:ext>
            </a:extLst>
          </p:cNvPr>
          <p:cNvSpPr txBox="1"/>
          <p:nvPr/>
        </p:nvSpPr>
        <p:spPr>
          <a:xfrm>
            <a:off x="5776913" y="6489700"/>
            <a:ext cx="6753224" cy="261610"/>
          </a:xfrm>
          <a:prstGeom prst="rect">
            <a:avLst/>
          </a:prstGeom>
          <a:noFill/>
        </p:spPr>
        <p:txBody>
          <a:bodyPr wrap="square">
            <a:spAutoFit/>
          </a:bodyPr>
          <a:lstStyle/>
          <a:p>
            <a:r>
              <a:rPr lang="en-IE" sz="1100" dirty="0">
                <a:hlinkClick r:id="rId3"/>
              </a:rPr>
              <a:t>https://www.ipcc.ch/report/ar6/wg3/chapter/chapter-6/</a:t>
            </a:r>
            <a:r>
              <a:rPr lang="en-IE" sz="1100" dirty="0"/>
              <a:t> </a:t>
            </a:r>
          </a:p>
        </p:txBody>
      </p:sp>
    </p:spTree>
    <p:extLst>
      <p:ext uri="{BB962C8B-B14F-4D97-AF65-F5344CB8AC3E}">
        <p14:creationId xmlns:p14="http://schemas.microsoft.com/office/powerpoint/2010/main" val="29899352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B4E3-251D-2202-C197-2F52150FC2FC}"/>
              </a:ext>
            </a:extLst>
          </p:cNvPr>
          <p:cNvSpPr>
            <a:spLocks noGrp="1"/>
          </p:cNvSpPr>
          <p:nvPr>
            <p:ph type="title"/>
          </p:nvPr>
        </p:nvSpPr>
        <p:spPr/>
        <p:txBody>
          <a:bodyPr/>
          <a:lstStyle/>
          <a:p>
            <a:r>
              <a:rPr lang="en-IE" dirty="0"/>
              <a:t>Se </a:t>
            </a:r>
            <a:r>
              <a:rPr lang="en-IE" dirty="0" err="1"/>
              <a:t>débarrasser</a:t>
            </a:r>
            <a:r>
              <a:rPr lang="en-IE" dirty="0"/>
              <a:t> des </a:t>
            </a:r>
            <a:r>
              <a:rPr lang="en-IE" dirty="0" err="1"/>
              <a:t>fossiles</a:t>
            </a:r>
            <a:endParaRPr lang="en-IE" dirty="0"/>
          </a:p>
        </p:txBody>
      </p:sp>
      <p:sp>
        <p:nvSpPr>
          <p:cNvPr id="3" name="Text Placeholder 2">
            <a:extLst>
              <a:ext uri="{FF2B5EF4-FFF2-40B4-BE49-F238E27FC236}">
                <a16:creationId xmlns:a16="http://schemas.microsoft.com/office/drawing/2014/main" id="{416CA52C-B1E0-5755-0B45-E3E85868D039}"/>
              </a:ext>
            </a:extLst>
          </p:cNvPr>
          <p:cNvSpPr>
            <a:spLocks noGrp="1"/>
          </p:cNvSpPr>
          <p:nvPr>
            <p:ph type="body" idx="28"/>
          </p:nvPr>
        </p:nvSpPr>
        <p:spPr/>
        <p:txBody>
          <a:bodyPr/>
          <a:lstStyle/>
          <a:p>
            <a:r>
              <a:rPr lang="fr-FR" dirty="0"/>
              <a:t>Selon l’Agence internationale de l’énergie</a:t>
            </a:r>
            <a:endParaRPr lang="en-IE" dirty="0"/>
          </a:p>
        </p:txBody>
      </p:sp>
      <p:sp>
        <p:nvSpPr>
          <p:cNvPr id="4" name="Content Placeholder 3">
            <a:extLst>
              <a:ext uri="{FF2B5EF4-FFF2-40B4-BE49-F238E27FC236}">
                <a16:creationId xmlns:a16="http://schemas.microsoft.com/office/drawing/2014/main" id="{5D764305-B410-26F5-F039-9E45EB1F2B56}"/>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0F1A85B2-9F1F-6B06-1877-0206208C7266}"/>
              </a:ext>
            </a:extLst>
          </p:cNvPr>
          <p:cNvPicPr>
            <a:picLocks noChangeAspect="1"/>
          </p:cNvPicPr>
          <p:nvPr/>
        </p:nvPicPr>
        <p:blipFill>
          <a:blip r:embed="rId2">
            <a:clrChange>
              <a:clrFrom>
                <a:srgbClr val="FFFEFF"/>
              </a:clrFrom>
              <a:clrTo>
                <a:srgbClr val="FFFEFF">
                  <a:alpha val="0"/>
                </a:srgbClr>
              </a:clrTo>
            </a:clrChange>
          </a:blip>
          <a:srcRect t="44448"/>
          <a:stretch/>
        </p:blipFill>
        <p:spPr>
          <a:xfrm>
            <a:off x="5842651" y="2252174"/>
            <a:ext cx="6457950" cy="4412968"/>
          </a:xfrm>
          <a:prstGeom prst="rect">
            <a:avLst/>
          </a:prstGeom>
        </p:spPr>
      </p:pic>
      <p:pic>
        <p:nvPicPr>
          <p:cNvPr id="6" name="Picture 5">
            <a:extLst>
              <a:ext uri="{FF2B5EF4-FFF2-40B4-BE49-F238E27FC236}">
                <a16:creationId xmlns:a16="http://schemas.microsoft.com/office/drawing/2014/main" id="{EF7AFC9C-8923-124B-B949-C40F632ABB1E}"/>
              </a:ext>
            </a:extLst>
          </p:cNvPr>
          <p:cNvPicPr>
            <a:picLocks noChangeAspect="1"/>
          </p:cNvPicPr>
          <p:nvPr/>
        </p:nvPicPr>
        <p:blipFill>
          <a:blip r:embed="rId2">
            <a:clrChange>
              <a:clrFrom>
                <a:srgbClr val="FEFEFE"/>
              </a:clrFrom>
              <a:clrTo>
                <a:srgbClr val="FEFEFE">
                  <a:alpha val="0"/>
                </a:srgbClr>
              </a:clrTo>
            </a:clrChange>
          </a:blip>
          <a:srcRect b="55552"/>
          <a:stretch/>
        </p:blipFill>
        <p:spPr>
          <a:xfrm>
            <a:off x="0" y="2120369"/>
            <a:ext cx="6431251" cy="3516312"/>
          </a:xfrm>
          <a:prstGeom prst="rect">
            <a:avLst/>
          </a:prstGeom>
        </p:spPr>
      </p:pic>
      <p:sp>
        <p:nvSpPr>
          <p:cNvPr id="7" name="TextBox 6">
            <a:extLst>
              <a:ext uri="{FF2B5EF4-FFF2-40B4-BE49-F238E27FC236}">
                <a16:creationId xmlns:a16="http://schemas.microsoft.com/office/drawing/2014/main" id="{64F490E2-EB1F-5D43-FA2C-867BA0C3BDD3}"/>
              </a:ext>
            </a:extLst>
          </p:cNvPr>
          <p:cNvSpPr txBox="1"/>
          <p:nvPr/>
        </p:nvSpPr>
        <p:spPr>
          <a:xfrm>
            <a:off x="685800" y="6301269"/>
            <a:ext cx="1061188"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IEA Net Zero  Scenario</a:t>
            </a:r>
          </a:p>
        </p:txBody>
      </p:sp>
    </p:spTree>
    <p:extLst>
      <p:ext uri="{BB962C8B-B14F-4D97-AF65-F5344CB8AC3E}">
        <p14:creationId xmlns:p14="http://schemas.microsoft.com/office/powerpoint/2010/main" val="155423545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996A-BCA6-9F92-32B0-54D9E344A927}"/>
              </a:ext>
            </a:extLst>
          </p:cNvPr>
          <p:cNvSpPr>
            <a:spLocks noGrp="1"/>
          </p:cNvSpPr>
          <p:nvPr>
            <p:ph type="title"/>
          </p:nvPr>
        </p:nvSpPr>
        <p:spPr/>
        <p:txBody>
          <a:bodyPr/>
          <a:lstStyle/>
          <a:p>
            <a:r>
              <a:rPr lang="en-IE" dirty="0"/>
              <a:t>Se </a:t>
            </a:r>
            <a:r>
              <a:rPr lang="en-IE" dirty="0" err="1"/>
              <a:t>débarrasser</a:t>
            </a:r>
            <a:r>
              <a:rPr lang="en-IE" dirty="0"/>
              <a:t> des </a:t>
            </a:r>
            <a:r>
              <a:rPr lang="en-IE" dirty="0" err="1"/>
              <a:t>fossiles</a:t>
            </a:r>
            <a:endParaRPr lang="en-IE" dirty="0"/>
          </a:p>
        </p:txBody>
      </p:sp>
      <p:sp>
        <p:nvSpPr>
          <p:cNvPr id="3" name="Text Placeholder 2">
            <a:extLst>
              <a:ext uri="{FF2B5EF4-FFF2-40B4-BE49-F238E27FC236}">
                <a16:creationId xmlns:a16="http://schemas.microsoft.com/office/drawing/2014/main" id="{B1363AB0-CBCB-9FA2-EE79-779B1BF7B0AB}"/>
              </a:ext>
            </a:extLst>
          </p:cNvPr>
          <p:cNvSpPr>
            <a:spLocks noGrp="1"/>
          </p:cNvSpPr>
          <p:nvPr>
            <p:ph type="body" idx="28"/>
          </p:nvPr>
        </p:nvSpPr>
        <p:spPr/>
        <p:txBody>
          <a:bodyPr/>
          <a:lstStyle/>
          <a:p>
            <a:r>
              <a:rPr lang="fr-FR" dirty="0"/>
              <a:t>« CLEVER » : un scénario bas carbone pour l’Europe</a:t>
            </a:r>
            <a:endParaRPr lang="en-IE" dirty="0"/>
          </a:p>
        </p:txBody>
      </p:sp>
      <p:pic>
        <p:nvPicPr>
          <p:cNvPr id="6" name="Picture 5">
            <a:extLst>
              <a:ext uri="{FF2B5EF4-FFF2-40B4-BE49-F238E27FC236}">
                <a16:creationId xmlns:a16="http://schemas.microsoft.com/office/drawing/2014/main" id="{20F4A4C6-BF0C-BA3E-FC8B-DF6570B0A277}"/>
              </a:ext>
            </a:extLst>
          </p:cNvPr>
          <p:cNvPicPr>
            <a:picLocks noChangeAspect="1"/>
          </p:cNvPicPr>
          <p:nvPr/>
        </p:nvPicPr>
        <p:blipFill>
          <a:blip r:embed="rId2"/>
          <a:stretch>
            <a:fillRect/>
          </a:stretch>
        </p:blipFill>
        <p:spPr>
          <a:xfrm rot="226150">
            <a:off x="10412513" y="231510"/>
            <a:ext cx="1533503" cy="197961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2AF5C30-C1C4-3FD7-2FEF-1D2EC24DE715}"/>
              </a:ext>
            </a:extLst>
          </p:cNvPr>
          <p:cNvSpPr txBox="1"/>
          <p:nvPr/>
        </p:nvSpPr>
        <p:spPr>
          <a:xfrm>
            <a:off x="3636169" y="6489700"/>
            <a:ext cx="6719886" cy="261610"/>
          </a:xfrm>
          <a:prstGeom prst="rect">
            <a:avLst/>
          </a:prstGeom>
          <a:noFill/>
        </p:spPr>
        <p:txBody>
          <a:bodyPr wrap="square">
            <a:spAutoFit/>
          </a:bodyPr>
          <a:lstStyle/>
          <a:p>
            <a:r>
              <a:rPr lang="en-IE" sz="1100" dirty="0">
                <a:hlinkClick r:id="rId3"/>
              </a:rPr>
              <a:t>https://clever-energy-scenario.eu/wp-content/uploads/2023/10/CLEVER_final-report.pdf</a:t>
            </a:r>
            <a:r>
              <a:rPr lang="en-IE" sz="1100" dirty="0"/>
              <a:t> </a:t>
            </a:r>
          </a:p>
        </p:txBody>
      </p:sp>
      <p:pic>
        <p:nvPicPr>
          <p:cNvPr id="10" name="Picture 9">
            <a:extLst>
              <a:ext uri="{FF2B5EF4-FFF2-40B4-BE49-F238E27FC236}">
                <a16:creationId xmlns:a16="http://schemas.microsoft.com/office/drawing/2014/main" id="{F5342295-1FB6-338F-E0DC-229EB83A8066}"/>
              </a:ext>
            </a:extLst>
          </p:cNvPr>
          <p:cNvPicPr>
            <a:picLocks noChangeAspect="1"/>
          </p:cNvPicPr>
          <p:nvPr/>
        </p:nvPicPr>
        <p:blipFill>
          <a:blip r:embed="rId4"/>
          <a:stretch>
            <a:fillRect/>
          </a:stretch>
        </p:blipFill>
        <p:spPr>
          <a:xfrm>
            <a:off x="182576" y="2444439"/>
            <a:ext cx="5560487" cy="3240000"/>
          </a:xfrm>
          <a:prstGeom prst="rect">
            <a:avLst/>
          </a:prstGeom>
        </p:spPr>
      </p:pic>
      <p:pic>
        <p:nvPicPr>
          <p:cNvPr id="12" name="Picture 11">
            <a:extLst>
              <a:ext uri="{FF2B5EF4-FFF2-40B4-BE49-F238E27FC236}">
                <a16:creationId xmlns:a16="http://schemas.microsoft.com/office/drawing/2014/main" id="{44471A70-C47F-615D-756A-034362F8F375}"/>
              </a:ext>
            </a:extLst>
          </p:cNvPr>
          <p:cNvPicPr>
            <a:picLocks noChangeAspect="1"/>
          </p:cNvPicPr>
          <p:nvPr/>
        </p:nvPicPr>
        <p:blipFill>
          <a:blip r:embed="rId5"/>
          <a:stretch>
            <a:fillRect/>
          </a:stretch>
        </p:blipFill>
        <p:spPr>
          <a:xfrm>
            <a:off x="6201381" y="2444439"/>
            <a:ext cx="5560488" cy="3240000"/>
          </a:xfrm>
          <a:prstGeom prst="rect">
            <a:avLst/>
          </a:prstGeom>
        </p:spPr>
      </p:pic>
      <p:sp>
        <p:nvSpPr>
          <p:cNvPr id="13" name="Arrow: Right 12">
            <a:extLst>
              <a:ext uri="{FF2B5EF4-FFF2-40B4-BE49-F238E27FC236}">
                <a16:creationId xmlns:a16="http://schemas.microsoft.com/office/drawing/2014/main" id="{04EDC465-3A49-921A-A263-2F3603DDB62E}"/>
              </a:ext>
            </a:extLst>
          </p:cNvPr>
          <p:cNvSpPr/>
          <p:nvPr/>
        </p:nvSpPr>
        <p:spPr>
          <a:xfrm>
            <a:off x="5814151" y="3625851"/>
            <a:ext cx="352937" cy="1047750"/>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62378980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996A-BCA6-9F92-32B0-54D9E344A927}"/>
              </a:ext>
            </a:extLst>
          </p:cNvPr>
          <p:cNvSpPr>
            <a:spLocks noGrp="1"/>
          </p:cNvSpPr>
          <p:nvPr>
            <p:ph type="title"/>
          </p:nvPr>
        </p:nvSpPr>
        <p:spPr/>
        <p:txBody>
          <a:bodyPr/>
          <a:lstStyle/>
          <a:p>
            <a:r>
              <a:rPr lang="en-IE" dirty="0"/>
              <a:t>Se </a:t>
            </a:r>
            <a:r>
              <a:rPr lang="en-IE" dirty="0" err="1"/>
              <a:t>débarrasser</a:t>
            </a:r>
            <a:r>
              <a:rPr lang="en-IE" dirty="0"/>
              <a:t> des </a:t>
            </a:r>
            <a:r>
              <a:rPr lang="en-IE" dirty="0" err="1"/>
              <a:t>fossiles</a:t>
            </a:r>
            <a:endParaRPr lang="en-IE" dirty="0"/>
          </a:p>
        </p:txBody>
      </p:sp>
      <p:sp>
        <p:nvSpPr>
          <p:cNvPr id="3" name="Text Placeholder 2">
            <a:extLst>
              <a:ext uri="{FF2B5EF4-FFF2-40B4-BE49-F238E27FC236}">
                <a16:creationId xmlns:a16="http://schemas.microsoft.com/office/drawing/2014/main" id="{B1363AB0-CBCB-9FA2-EE79-779B1BF7B0AB}"/>
              </a:ext>
            </a:extLst>
          </p:cNvPr>
          <p:cNvSpPr>
            <a:spLocks noGrp="1"/>
          </p:cNvSpPr>
          <p:nvPr>
            <p:ph type="body" idx="28"/>
          </p:nvPr>
        </p:nvSpPr>
        <p:spPr/>
        <p:txBody>
          <a:bodyPr/>
          <a:lstStyle/>
          <a:p>
            <a:r>
              <a:rPr lang="fr-FR" dirty="0"/>
              <a:t>« CLEVER » : un scénario bas carbone pour l’Europe</a:t>
            </a:r>
            <a:endParaRPr lang="en-IE" dirty="0"/>
          </a:p>
        </p:txBody>
      </p:sp>
      <p:sp>
        <p:nvSpPr>
          <p:cNvPr id="8" name="TextBox 7">
            <a:extLst>
              <a:ext uri="{FF2B5EF4-FFF2-40B4-BE49-F238E27FC236}">
                <a16:creationId xmlns:a16="http://schemas.microsoft.com/office/drawing/2014/main" id="{42AF5C30-C1C4-3FD7-2FEF-1D2EC24DE715}"/>
              </a:ext>
            </a:extLst>
          </p:cNvPr>
          <p:cNvSpPr txBox="1"/>
          <p:nvPr/>
        </p:nvSpPr>
        <p:spPr>
          <a:xfrm>
            <a:off x="3636169" y="6489700"/>
            <a:ext cx="6719886" cy="261610"/>
          </a:xfrm>
          <a:prstGeom prst="rect">
            <a:avLst/>
          </a:prstGeom>
          <a:noFill/>
        </p:spPr>
        <p:txBody>
          <a:bodyPr wrap="square">
            <a:spAutoFit/>
          </a:bodyPr>
          <a:lstStyle/>
          <a:p>
            <a:r>
              <a:rPr lang="en-IE" sz="1100" dirty="0">
                <a:hlinkClick r:id="rId2"/>
              </a:rPr>
              <a:t>https://clever-energy-scenario.eu/wp-content/uploads/2023/10/CLEVER_final-report.pdf</a:t>
            </a:r>
            <a:r>
              <a:rPr lang="en-IE" sz="1100" dirty="0"/>
              <a:t> </a:t>
            </a:r>
          </a:p>
        </p:txBody>
      </p:sp>
      <p:pic>
        <p:nvPicPr>
          <p:cNvPr id="5" name="Picture 4">
            <a:extLst>
              <a:ext uri="{FF2B5EF4-FFF2-40B4-BE49-F238E27FC236}">
                <a16:creationId xmlns:a16="http://schemas.microsoft.com/office/drawing/2014/main" id="{D6E82D5A-1F7F-B00C-CDC5-7BE96388B25C}"/>
              </a:ext>
            </a:extLst>
          </p:cNvPr>
          <p:cNvPicPr>
            <a:picLocks noChangeAspect="1"/>
          </p:cNvPicPr>
          <p:nvPr/>
        </p:nvPicPr>
        <p:blipFill>
          <a:blip r:embed="rId3"/>
          <a:stretch>
            <a:fillRect/>
          </a:stretch>
        </p:blipFill>
        <p:spPr>
          <a:xfrm>
            <a:off x="547852" y="1667401"/>
            <a:ext cx="4866700" cy="4712765"/>
          </a:xfrm>
          <a:prstGeom prst="rect">
            <a:avLst/>
          </a:prstGeom>
        </p:spPr>
      </p:pic>
      <p:pic>
        <p:nvPicPr>
          <p:cNvPr id="9" name="Picture 8">
            <a:extLst>
              <a:ext uri="{FF2B5EF4-FFF2-40B4-BE49-F238E27FC236}">
                <a16:creationId xmlns:a16="http://schemas.microsoft.com/office/drawing/2014/main" id="{4C1413BF-F2E7-FEE7-1FCB-F783399BA82A}"/>
              </a:ext>
            </a:extLst>
          </p:cNvPr>
          <p:cNvPicPr>
            <a:picLocks noChangeAspect="1"/>
          </p:cNvPicPr>
          <p:nvPr/>
        </p:nvPicPr>
        <p:blipFill>
          <a:blip r:embed="rId4"/>
          <a:stretch>
            <a:fillRect/>
          </a:stretch>
        </p:blipFill>
        <p:spPr>
          <a:xfrm>
            <a:off x="5755640" y="1655766"/>
            <a:ext cx="4913376" cy="4724400"/>
          </a:xfrm>
          <a:prstGeom prst="rect">
            <a:avLst/>
          </a:prstGeom>
        </p:spPr>
      </p:pic>
      <p:pic>
        <p:nvPicPr>
          <p:cNvPr id="6" name="Picture 5">
            <a:extLst>
              <a:ext uri="{FF2B5EF4-FFF2-40B4-BE49-F238E27FC236}">
                <a16:creationId xmlns:a16="http://schemas.microsoft.com/office/drawing/2014/main" id="{20F4A4C6-BF0C-BA3E-FC8B-DF6570B0A277}"/>
              </a:ext>
            </a:extLst>
          </p:cNvPr>
          <p:cNvPicPr>
            <a:picLocks noChangeAspect="1"/>
          </p:cNvPicPr>
          <p:nvPr/>
        </p:nvPicPr>
        <p:blipFill>
          <a:blip r:embed="rId5"/>
          <a:stretch>
            <a:fillRect/>
          </a:stretch>
        </p:blipFill>
        <p:spPr>
          <a:xfrm rot="226150">
            <a:off x="10412513" y="231510"/>
            <a:ext cx="1533503" cy="1979613"/>
          </a:xfrm>
          <a:prstGeom prst="rect">
            <a:avLst/>
          </a:prstGeom>
          <a:ln>
            <a:noFill/>
          </a:ln>
          <a:effectLst>
            <a:outerShdw blurRad="292100" dist="139700" dir="2700000" algn="tl" rotWithShape="0">
              <a:srgbClr val="333333">
                <a:alpha val="65000"/>
              </a:srgbClr>
            </a:outerShdw>
          </a:effectLst>
        </p:spPr>
      </p:pic>
      <p:pic>
        <p:nvPicPr>
          <p:cNvPr id="14" name="Graphic 13" descr="Modern architecture with solid fill">
            <a:extLst>
              <a:ext uri="{FF2B5EF4-FFF2-40B4-BE49-F238E27FC236}">
                <a16:creationId xmlns:a16="http://schemas.microsoft.com/office/drawing/2014/main" id="{8F522AA0-DF79-B83F-7349-0F6AB373EA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3369" y="5419732"/>
            <a:ext cx="914400" cy="914400"/>
          </a:xfrm>
          <a:prstGeom prst="rect">
            <a:avLst/>
          </a:prstGeom>
        </p:spPr>
      </p:pic>
      <p:pic>
        <p:nvPicPr>
          <p:cNvPr id="16" name="Graphic 15" descr="City with solid fill">
            <a:extLst>
              <a:ext uri="{FF2B5EF4-FFF2-40B4-BE49-F238E27FC236}">
                <a16:creationId xmlns:a16="http://schemas.microsoft.com/office/drawing/2014/main" id="{19F24F94-9843-20D4-00B6-6307E701AE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78969" y="5465766"/>
            <a:ext cx="914400" cy="914400"/>
          </a:xfrm>
          <a:prstGeom prst="rect">
            <a:avLst/>
          </a:prstGeom>
        </p:spPr>
      </p:pic>
      <p:pic>
        <p:nvPicPr>
          <p:cNvPr id="18" name="Graphic 17" descr="Airplane with solid fill">
            <a:extLst>
              <a:ext uri="{FF2B5EF4-FFF2-40B4-BE49-F238E27FC236}">
                <a16:creationId xmlns:a16="http://schemas.microsoft.com/office/drawing/2014/main" id="{B4127DCB-515A-5DC0-88B7-173150351F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58015" y="5511172"/>
            <a:ext cx="731520" cy="731520"/>
          </a:xfrm>
          <a:prstGeom prst="rect">
            <a:avLst/>
          </a:prstGeom>
        </p:spPr>
      </p:pic>
      <p:pic>
        <p:nvPicPr>
          <p:cNvPr id="20" name="Graphic 19" descr="Train with solid fill">
            <a:extLst>
              <a:ext uri="{FF2B5EF4-FFF2-40B4-BE49-F238E27FC236}">
                <a16:creationId xmlns:a16="http://schemas.microsoft.com/office/drawing/2014/main" id="{29240A71-F487-C137-0341-4554DB8C98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78534" y="5511172"/>
            <a:ext cx="731520" cy="731520"/>
          </a:xfrm>
          <a:prstGeom prst="rect">
            <a:avLst/>
          </a:prstGeom>
        </p:spPr>
      </p:pic>
      <p:pic>
        <p:nvPicPr>
          <p:cNvPr id="22" name="Graphic 21" descr="Car with solid fill">
            <a:extLst>
              <a:ext uri="{FF2B5EF4-FFF2-40B4-BE49-F238E27FC236}">
                <a16:creationId xmlns:a16="http://schemas.microsoft.com/office/drawing/2014/main" id="{3FDF8569-A4D5-1BB0-2623-41DA9B41A4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9535" y="5557206"/>
            <a:ext cx="731520" cy="731520"/>
          </a:xfrm>
          <a:prstGeom prst="rect">
            <a:avLst/>
          </a:prstGeom>
        </p:spPr>
      </p:pic>
    </p:spTree>
    <p:extLst>
      <p:ext uri="{BB962C8B-B14F-4D97-AF65-F5344CB8AC3E}">
        <p14:creationId xmlns:p14="http://schemas.microsoft.com/office/powerpoint/2010/main" val="427399190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C04A9-B362-FE1A-9897-C5B3C054110F}"/>
              </a:ext>
            </a:extLst>
          </p:cNvPr>
          <p:cNvSpPr>
            <a:spLocks noGrp="1"/>
          </p:cNvSpPr>
          <p:nvPr>
            <p:ph type="title"/>
          </p:nvPr>
        </p:nvSpPr>
        <p:spPr/>
        <p:txBody>
          <a:bodyPr/>
          <a:lstStyle/>
          <a:p>
            <a:r>
              <a:rPr lang="en-IE" dirty="0"/>
              <a:t>Se </a:t>
            </a:r>
            <a:r>
              <a:rPr lang="en-IE" dirty="0" err="1"/>
              <a:t>débarrasser</a:t>
            </a:r>
            <a:r>
              <a:rPr lang="en-IE" dirty="0"/>
              <a:t> des </a:t>
            </a:r>
            <a:r>
              <a:rPr lang="en-IE" dirty="0" err="1"/>
              <a:t>fossiles</a:t>
            </a:r>
            <a:endParaRPr lang="en-IE" dirty="0"/>
          </a:p>
        </p:txBody>
      </p:sp>
      <p:sp>
        <p:nvSpPr>
          <p:cNvPr id="3" name="Text Placeholder 2">
            <a:extLst>
              <a:ext uri="{FF2B5EF4-FFF2-40B4-BE49-F238E27FC236}">
                <a16:creationId xmlns:a16="http://schemas.microsoft.com/office/drawing/2014/main" id="{3C9FDC1D-F2E7-2577-4665-01E7A71C6888}"/>
              </a:ext>
            </a:extLst>
          </p:cNvPr>
          <p:cNvSpPr>
            <a:spLocks noGrp="1"/>
          </p:cNvSpPr>
          <p:nvPr>
            <p:ph type="body" idx="28"/>
          </p:nvPr>
        </p:nvSpPr>
        <p:spPr/>
        <p:txBody>
          <a:bodyPr/>
          <a:lstStyle/>
          <a:p>
            <a:r>
              <a:rPr lang="fr-FR" dirty="0"/>
              <a:t>« CLEVER » : un scénario bas carbone pour l’Europe</a:t>
            </a:r>
            <a:endParaRPr lang="en-IE" dirty="0"/>
          </a:p>
          <a:p>
            <a:endParaRPr lang="en-IE" dirty="0"/>
          </a:p>
        </p:txBody>
      </p:sp>
      <p:pic>
        <p:nvPicPr>
          <p:cNvPr id="6" name="Picture 5">
            <a:extLst>
              <a:ext uri="{FF2B5EF4-FFF2-40B4-BE49-F238E27FC236}">
                <a16:creationId xmlns:a16="http://schemas.microsoft.com/office/drawing/2014/main" id="{FD416B3F-A10B-D794-98E4-E10D3C34D41C}"/>
              </a:ext>
            </a:extLst>
          </p:cNvPr>
          <p:cNvPicPr>
            <a:picLocks noChangeAspect="1"/>
          </p:cNvPicPr>
          <p:nvPr/>
        </p:nvPicPr>
        <p:blipFill>
          <a:blip r:embed="rId2"/>
          <a:stretch>
            <a:fillRect/>
          </a:stretch>
        </p:blipFill>
        <p:spPr>
          <a:xfrm>
            <a:off x="6096000" y="1557868"/>
            <a:ext cx="6252115" cy="5104423"/>
          </a:xfrm>
          <a:prstGeom prst="rect">
            <a:avLst/>
          </a:prstGeom>
        </p:spPr>
      </p:pic>
      <p:sp>
        <p:nvSpPr>
          <p:cNvPr id="4" name="Content Placeholder 3">
            <a:extLst>
              <a:ext uri="{FF2B5EF4-FFF2-40B4-BE49-F238E27FC236}">
                <a16:creationId xmlns:a16="http://schemas.microsoft.com/office/drawing/2014/main" id="{F269FA9E-A5A0-DF93-8866-F0832DEAF268}"/>
              </a:ext>
            </a:extLst>
          </p:cNvPr>
          <p:cNvSpPr>
            <a:spLocks noGrp="1"/>
          </p:cNvSpPr>
          <p:nvPr>
            <p:ph sz="quarter" idx="15"/>
          </p:nvPr>
        </p:nvSpPr>
        <p:spPr>
          <a:xfrm>
            <a:off x="480000" y="1881188"/>
            <a:ext cx="5801530" cy="4032333"/>
          </a:xfrm>
        </p:spPr>
        <p:txBody>
          <a:bodyPr/>
          <a:lstStyle/>
          <a:p>
            <a:r>
              <a:rPr lang="fr-FR" dirty="0"/>
              <a:t>Une Europe sans fossiles peut-elle exister ?</a:t>
            </a:r>
            <a:endParaRPr lang="en-IE" dirty="0"/>
          </a:p>
          <a:p>
            <a:pPr lvl="1"/>
            <a:r>
              <a:rPr lang="fr-FR" dirty="0"/>
              <a:t>Quelles sont, selon vous, les limites ?</a:t>
            </a:r>
            <a:endParaRPr lang="en-IE" dirty="0"/>
          </a:p>
          <a:p>
            <a:pPr lvl="1"/>
            <a:r>
              <a:rPr lang="fr-FR" dirty="0"/>
              <a:t>Existe-t-il des secteurs qui n’ont pas d’autres alternatives que les combustibles fossiles ?</a:t>
            </a:r>
            <a:endParaRPr lang="en-IE" dirty="0"/>
          </a:p>
          <a:p>
            <a:pPr lvl="1"/>
            <a:r>
              <a:rPr lang="fr-FR" dirty="0"/>
              <a:t>Si jamais on y arrive, comment penses-tu que la dernière goutte d’huile sera utilisée ?</a:t>
            </a:r>
            <a:r>
              <a:rPr lang="en-IE" dirty="0"/>
              <a:t> </a:t>
            </a:r>
            <a:r>
              <a:rPr lang="en-IE" dirty="0">
                <a:sym typeface="Wingdings" panose="05000000000000000000" pitchFamily="2" charset="2"/>
              </a:rPr>
              <a:t></a:t>
            </a:r>
            <a:endParaRPr lang="en-IE" dirty="0"/>
          </a:p>
        </p:txBody>
      </p:sp>
      <p:sp>
        <p:nvSpPr>
          <p:cNvPr id="5" name="TextBox 4">
            <a:extLst>
              <a:ext uri="{FF2B5EF4-FFF2-40B4-BE49-F238E27FC236}">
                <a16:creationId xmlns:a16="http://schemas.microsoft.com/office/drawing/2014/main" id="{9926618C-981C-799E-CE23-D5DF33E2EF40}"/>
              </a:ext>
            </a:extLst>
          </p:cNvPr>
          <p:cNvSpPr txBox="1"/>
          <p:nvPr/>
        </p:nvSpPr>
        <p:spPr>
          <a:xfrm>
            <a:off x="346869" y="6489700"/>
            <a:ext cx="6719886" cy="261610"/>
          </a:xfrm>
          <a:prstGeom prst="rect">
            <a:avLst/>
          </a:prstGeom>
          <a:noFill/>
        </p:spPr>
        <p:txBody>
          <a:bodyPr wrap="square">
            <a:spAutoFit/>
          </a:bodyPr>
          <a:lstStyle/>
          <a:p>
            <a:r>
              <a:rPr lang="en-IE" sz="1100" dirty="0">
                <a:hlinkClick r:id="rId3"/>
              </a:rPr>
              <a:t>https://clever-energy-scenario.eu/wp-content/uploads/2023/10/CLEVER_final-report.pdf</a:t>
            </a:r>
            <a:r>
              <a:rPr lang="en-IE" sz="1100" dirty="0"/>
              <a:t> </a:t>
            </a:r>
          </a:p>
        </p:txBody>
      </p:sp>
    </p:spTree>
    <p:extLst>
      <p:ext uri="{BB962C8B-B14F-4D97-AF65-F5344CB8AC3E}">
        <p14:creationId xmlns:p14="http://schemas.microsoft.com/office/powerpoint/2010/main" val="248169787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6A29A2-FD82-9375-A012-FC81D49FA004}"/>
              </a:ext>
            </a:extLst>
          </p:cNvPr>
          <p:cNvSpPr>
            <a:spLocks noGrp="1"/>
          </p:cNvSpPr>
          <p:nvPr>
            <p:ph type="ctrTitle"/>
          </p:nvPr>
        </p:nvSpPr>
        <p:spPr/>
        <p:txBody>
          <a:bodyPr/>
          <a:lstStyle/>
          <a:p>
            <a:r>
              <a:rPr lang="fr-FR" noProof="0" dirty="0"/>
              <a:t>Principes fondamentaux de l’ACV</a:t>
            </a:r>
          </a:p>
        </p:txBody>
      </p:sp>
      <p:sp>
        <p:nvSpPr>
          <p:cNvPr id="6" name="Subtitle 5">
            <a:extLst>
              <a:ext uri="{FF2B5EF4-FFF2-40B4-BE49-F238E27FC236}">
                <a16:creationId xmlns:a16="http://schemas.microsoft.com/office/drawing/2014/main" id="{E14D57FB-7582-32B2-5BA4-E08468AB917E}"/>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42321979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L’ACV est un processus itératif</a:t>
            </a:r>
          </a:p>
        </p:txBody>
      </p:sp>
      <p:sp>
        <p:nvSpPr>
          <p:cNvPr id="7" name="Text Placeholder 6">
            <a:extLst>
              <a:ext uri="{FF2B5EF4-FFF2-40B4-BE49-F238E27FC236}">
                <a16:creationId xmlns:a16="http://schemas.microsoft.com/office/drawing/2014/main" id="{E26042A4-F2E6-F14E-E7DE-BDD9C3DF7304}"/>
              </a:ext>
            </a:extLst>
          </p:cNvPr>
          <p:cNvSpPr>
            <a:spLocks noGrp="1"/>
          </p:cNvSpPr>
          <p:nvPr>
            <p:ph type="body" idx="28"/>
          </p:nvPr>
        </p:nvSpPr>
        <p:spPr/>
        <p:txBody>
          <a:bodyPr/>
          <a:lstStyle/>
          <a:p>
            <a:r>
              <a:rPr lang="fr-FR" noProof="0" dirty="0"/>
              <a:t>4 phases </a:t>
            </a:r>
          </a:p>
        </p:txBody>
      </p:sp>
      <p:sp>
        <p:nvSpPr>
          <p:cNvPr id="6" name="Content Placeholder 5">
            <a:extLst>
              <a:ext uri="{FF2B5EF4-FFF2-40B4-BE49-F238E27FC236}">
                <a16:creationId xmlns:a16="http://schemas.microsoft.com/office/drawing/2014/main" id="{CA4DC89B-E371-9854-5B34-634E79079EBD}"/>
              </a:ext>
            </a:extLst>
          </p:cNvPr>
          <p:cNvSpPr>
            <a:spLocks noGrp="1"/>
          </p:cNvSpPr>
          <p:nvPr>
            <p:ph sz="quarter" idx="15"/>
          </p:nvPr>
        </p:nvSpPr>
        <p:spPr/>
        <p:txBody>
          <a:bodyPr/>
          <a:lstStyle/>
          <a:p>
            <a:endParaRPr lang="en-IE"/>
          </a:p>
        </p:txBody>
      </p:sp>
      <p:pic>
        <p:nvPicPr>
          <p:cNvPr id="5" name="!!lca">
            <a:extLst>
              <a:ext uri="{FF2B5EF4-FFF2-40B4-BE49-F238E27FC236}">
                <a16:creationId xmlns:a16="http://schemas.microsoft.com/office/drawing/2014/main" id="{C2674BD2-1F5B-4C04-890A-A7A3FE6E7249}"/>
              </a:ext>
            </a:extLst>
          </p:cNvPr>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585" y="1367004"/>
            <a:ext cx="8816012" cy="4665793"/>
          </a:xfrm>
          <a:prstGeom prst="rect">
            <a:avLst/>
          </a:prstGeom>
          <a:noFill/>
        </p:spPr>
      </p:pic>
      <p:sp>
        <p:nvSpPr>
          <p:cNvPr id="10" name="Rectangle 9">
            <a:extLst>
              <a:ext uri="{FF2B5EF4-FFF2-40B4-BE49-F238E27FC236}">
                <a16:creationId xmlns:a16="http://schemas.microsoft.com/office/drawing/2014/main" id="{D18B8183-93B6-4B4B-87F5-F775FF89B73A}"/>
              </a:ext>
            </a:extLst>
          </p:cNvPr>
          <p:cNvSpPr/>
          <p:nvPr/>
        </p:nvSpPr>
        <p:spPr>
          <a:xfrm>
            <a:off x="7668271" y="2125015"/>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dirty="0"/>
          </a:p>
        </p:txBody>
      </p:sp>
      <p:pic>
        <p:nvPicPr>
          <p:cNvPr id="3" name="Picture 2">
            <a:extLst>
              <a:ext uri="{FF2B5EF4-FFF2-40B4-BE49-F238E27FC236}">
                <a16:creationId xmlns:a16="http://schemas.microsoft.com/office/drawing/2014/main" id="{BC15ABF9-A05E-45D7-A87A-CFB42F39868E}"/>
              </a:ext>
            </a:extLst>
          </p:cNvPr>
          <p:cNvPicPr>
            <a:picLocks noChangeAspect="1"/>
          </p:cNvPicPr>
          <p:nvPr/>
        </p:nvPicPr>
        <p:blipFill>
          <a:blip r:embed="rId4"/>
          <a:stretch>
            <a:fillRect/>
          </a:stretch>
        </p:blipFill>
        <p:spPr>
          <a:xfrm>
            <a:off x="9193969" y="4529785"/>
            <a:ext cx="2688236" cy="150301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7F1A866-F2A3-4A5B-A85E-60E25076F297}"/>
              </a:ext>
            </a:extLst>
          </p:cNvPr>
          <p:cNvSpPr txBox="1"/>
          <p:nvPr/>
        </p:nvSpPr>
        <p:spPr>
          <a:xfrm>
            <a:off x="8057612" y="4098110"/>
            <a:ext cx="4104009" cy="379656"/>
          </a:xfrm>
          <a:prstGeom prst="rect">
            <a:avLst/>
          </a:prstGeom>
          <a:noFill/>
        </p:spPr>
        <p:txBody>
          <a:bodyPr wrap="none" rtlCol="0">
            <a:spAutoFit/>
          </a:bodyPr>
          <a:lstStyle/>
          <a:p>
            <a:r>
              <a:rPr lang="en-GB" sz="1867" dirty="0">
                <a:latin typeface="Open Sans" panose="020B0606030504020204" pitchFamily="34" charset="0"/>
                <a:ea typeface="Open Sans" panose="020B0606030504020204" pitchFamily="34" charset="0"/>
                <a:cs typeface="Open Sans" panose="020B0606030504020204" pitchFamily="34" charset="0"/>
              </a:rPr>
              <a:t>Comme </a:t>
            </a:r>
            <a:r>
              <a:rPr lang="en-GB" sz="1867" dirty="0" err="1">
                <a:latin typeface="Open Sans" panose="020B0606030504020204" pitchFamily="34" charset="0"/>
                <a:ea typeface="Open Sans" panose="020B0606030504020204" pitchFamily="34" charset="0"/>
                <a:cs typeface="Open Sans" panose="020B0606030504020204" pitchFamily="34" charset="0"/>
              </a:rPr>
              <a:t>décrit</a:t>
            </a:r>
            <a:r>
              <a:rPr lang="en-GB" sz="1867" dirty="0">
                <a:latin typeface="Open Sans" panose="020B0606030504020204" pitchFamily="34" charset="0"/>
                <a:ea typeface="Open Sans" panose="020B0606030504020204" pitchFamily="34" charset="0"/>
                <a:cs typeface="Open Sans" panose="020B0606030504020204" pitchFamily="34" charset="0"/>
              </a:rPr>
              <a:t> dans ISO14040:2006</a:t>
            </a:r>
          </a:p>
        </p:txBody>
      </p:sp>
    </p:spTree>
    <p:extLst>
      <p:ext uri="{BB962C8B-B14F-4D97-AF65-F5344CB8AC3E}">
        <p14:creationId xmlns:p14="http://schemas.microsoft.com/office/powerpoint/2010/main" val="60125577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C8CD41-38D2-40BC-827D-A76523101468}"/>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Phase 1 : Objectif et champ d’application</a:t>
            </a:r>
          </a:p>
        </p:txBody>
      </p:sp>
      <p:sp>
        <p:nvSpPr>
          <p:cNvPr id="7" name="Text Placeholder 6">
            <a:extLst>
              <a:ext uri="{FF2B5EF4-FFF2-40B4-BE49-F238E27FC236}">
                <a16:creationId xmlns:a16="http://schemas.microsoft.com/office/drawing/2014/main" id="{3F653430-5274-9407-F9E2-559868ECE29E}"/>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A76D3A7A-C6E1-3CA6-BF2E-653172298303}"/>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7FF64036-1A09-4901-98F9-E50952D84176}"/>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11" name="Rectangle 10">
            <a:extLst>
              <a:ext uri="{FF2B5EF4-FFF2-40B4-BE49-F238E27FC236}">
                <a16:creationId xmlns:a16="http://schemas.microsoft.com/office/drawing/2014/main" id="{2BDDEA92-D955-49F8-861A-0BA4B208A5CB}"/>
              </a:ext>
            </a:extLst>
          </p:cNvPr>
          <p:cNvSpPr/>
          <p:nvPr/>
        </p:nvSpPr>
        <p:spPr>
          <a:xfrm>
            <a:off x="7721418" y="2490018"/>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6" name="!!rect">
            <a:extLst>
              <a:ext uri="{FF2B5EF4-FFF2-40B4-BE49-F238E27FC236}">
                <a16:creationId xmlns:a16="http://schemas.microsoft.com/office/drawing/2014/main" id="{063C1408-AA4B-4D87-800B-D862427EB268}"/>
              </a:ext>
            </a:extLst>
          </p:cNvPr>
          <p:cNvSpPr/>
          <p:nvPr/>
        </p:nvSpPr>
        <p:spPr>
          <a:xfrm>
            <a:off x="3475609" y="1639781"/>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852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Phase 1 : Objectif et champ d’application</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fontScale="92500" lnSpcReduction="10000"/>
          </a:bodyPr>
          <a:lstStyle/>
          <a:p>
            <a:r>
              <a:rPr lang="fr-FR" noProof="0" dirty="0"/>
              <a:t>La définition de l’objectif doit indiquer sans ambiguïté :</a:t>
            </a:r>
          </a:p>
          <a:p>
            <a:pPr lvl="1"/>
            <a:r>
              <a:rPr lang="fr-FR" noProof="0" dirty="0"/>
              <a:t>Les raisons de la réalisation de l’étude
L’application prévue
Le public visé</a:t>
            </a:r>
          </a:p>
          <a:p>
            <a:r>
              <a:rPr lang="fr-FR" noProof="0" dirty="0"/>
              <a:t>La définition du champ d’application doit couvrir :</a:t>
            </a:r>
          </a:p>
          <a:p>
            <a:pPr lvl="1"/>
            <a:r>
              <a:rPr lang="fr-FR" noProof="0" dirty="0"/>
              <a:t>Le produit à étudier
L'« </a:t>
            </a:r>
            <a:r>
              <a:rPr lang="fr-FR" b="1" noProof="0" dirty="0"/>
              <a:t>unité fonctionnelle </a:t>
            </a:r>
            <a:r>
              <a:rPr lang="fr-FR" noProof="0" dirty="0"/>
              <a:t>»
Les types d’impact sur l’environnement à étudier
Limites du système (peut être en relation avec des systèmes techniques, des frontières géographiques, du temps, etc.)</a:t>
            </a:r>
          </a:p>
        </p:txBody>
      </p:sp>
      <p:pic>
        <p:nvPicPr>
          <p:cNvPr id="15" name="Content Placeholder 14" descr="People at meeting">
            <a:extLst>
              <a:ext uri="{FF2B5EF4-FFF2-40B4-BE49-F238E27FC236}">
                <a16:creationId xmlns:a16="http://schemas.microsoft.com/office/drawing/2014/main" id="{94AD5EA2-D497-F3B6-1116-4D67E60A4B7E}"/>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400800" y="2126192"/>
            <a:ext cx="5313363" cy="3542242"/>
          </a:xfrm>
        </p:spPr>
      </p:pic>
      <p:sp>
        <p:nvSpPr>
          <p:cNvPr id="13" name="Text Placeholder 12">
            <a:extLst>
              <a:ext uri="{FF2B5EF4-FFF2-40B4-BE49-F238E27FC236}">
                <a16:creationId xmlns:a16="http://schemas.microsoft.com/office/drawing/2014/main" id="{966A0A4C-E860-803B-8C00-8C770441FA2D}"/>
              </a:ext>
            </a:extLst>
          </p:cNvPr>
          <p:cNvSpPr>
            <a:spLocks noGrp="1"/>
          </p:cNvSpPr>
          <p:nvPr>
            <p:ph type="body" idx="28"/>
          </p:nvPr>
        </p:nvSpPr>
        <p:spPr/>
        <p:txBody>
          <a:bodyPr/>
          <a:lstStyle/>
          <a:p>
            <a:r>
              <a:rPr lang="fr-FR" noProof="0" dirty="0"/>
              <a:t>“Goal and scope”</a:t>
            </a:r>
          </a:p>
        </p:txBody>
      </p:sp>
      <p:pic>
        <p:nvPicPr>
          <p:cNvPr id="8" name="!!lca">
            <a:extLst>
              <a:ext uri="{FF2B5EF4-FFF2-40B4-BE49-F238E27FC236}">
                <a16:creationId xmlns:a16="http://schemas.microsoft.com/office/drawing/2014/main" id="{DAFE5855-32FB-4900-9112-EEA3193E9728}"/>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9" name="!!rect">
            <a:extLst>
              <a:ext uri="{FF2B5EF4-FFF2-40B4-BE49-F238E27FC236}">
                <a16:creationId xmlns:a16="http://schemas.microsoft.com/office/drawing/2014/main" id="{E8E7E19D-6332-4C2E-B6AC-DF864102D6B0}"/>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569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5DDBA0-756C-C78C-24EB-AA5BEEF718C5}"/>
              </a:ext>
            </a:extLst>
          </p:cNvPr>
          <p:cNvSpPr>
            <a:spLocks noGrp="1"/>
          </p:cNvSpPr>
          <p:nvPr>
            <p:ph idx="1"/>
          </p:nvPr>
        </p:nvSpPr>
        <p:spPr/>
        <p:txBody>
          <a:bodyPr/>
          <a:lstStyle/>
          <a:p>
            <a:endParaRPr lang="en-IE"/>
          </a:p>
        </p:txBody>
      </p:sp>
      <p:sp>
        <p:nvSpPr>
          <p:cNvPr id="3" name="Title 2">
            <a:extLst>
              <a:ext uri="{FF2B5EF4-FFF2-40B4-BE49-F238E27FC236}">
                <a16:creationId xmlns:a16="http://schemas.microsoft.com/office/drawing/2014/main" id="{74769B31-1F90-7056-6853-13B7B2DF3962}"/>
              </a:ext>
            </a:extLst>
          </p:cNvPr>
          <p:cNvSpPr>
            <a:spLocks noGrp="1"/>
          </p:cNvSpPr>
          <p:nvPr>
            <p:ph type="title"/>
          </p:nvPr>
        </p:nvSpPr>
        <p:spPr/>
        <p:txBody>
          <a:bodyPr/>
          <a:lstStyle/>
          <a:p>
            <a:r>
              <a:rPr lang="en-IE" dirty="0"/>
              <a:t>Budget </a:t>
            </a:r>
            <a:r>
              <a:rPr lang="en-IE" dirty="0" err="1"/>
              <a:t>carbone</a:t>
            </a:r>
            <a:endParaRPr lang="en-IE" dirty="0"/>
          </a:p>
        </p:txBody>
      </p:sp>
      <p:pic>
        <p:nvPicPr>
          <p:cNvPr id="5" name="Picture 4">
            <a:extLst>
              <a:ext uri="{FF2B5EF4-FFF2-40B4-BE49-F238E27FC236}">
                <a16:creationId xmlns:a16="http://schemas.microsoft.com/office/drawing/2014/main" id="{AA51A30F-4142-D835-4775-D41C268361A4}"/>
              </a:ext>
            </a:extLst>
          </p:cNvPr>
          <p:cNvPicPr>
            <a:picLocks noChangeAspect="1"/>
          </p:cNvPicPr>
          <p:nvPr/>
        </p:nvPicPr>
        <p:blipFill rotWithShape="1">
          <a:blip r:embed="rId2"/>
          <a:srcRect l="1925" t="13451" r="1925"/>
          <a:stretch/>
        </p:blipFill>
        <p:spPr>
          <a:xfrm>
            <a:off x="952500" y="948722"/>
            <a:ext cx="10150682" cy="5139558"/>
          </a:xfrm>
          <a:prstGeom prst="rect">
            <a:avLst/>
          </a:prstGeom>
        </p:spPr>
      </p:pic>
    </p:spTree>
    <p:extLst>
      <p:ext uri="{BB962C8B-B14F-4D97-AF65-F5344CB8AC3E}">
        <p14:creationId xmlns:p14="http://schemas.microsoft.com/office/powerpoint/2010/main" val="52969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Phase 1 : Objectif et champ d’application</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fontScale="85000" lnSpcReduction="20000"/>
          </a:bodyPr>
          <a:lstStyle/>
          <a:p>
            <a:r>
              <a:rPr lang="fr-FR" noProof="0" dirty="0"/>
              <a:t>Une unité de référence pour l’évaluation et la comparaison entre les alternatives</a:t>
            </a:r>
          </a:p>
          <a:p>
            <a:pPr lvl="1"/>
            <a:r>
              <a:rPr lang="fr-FR" noProof="0" dirty="0"/>
              <a:t>Doit saisir la « fonction » du ou des produits à l’étude</a:t>
            </a:r>
          </a:p>
          <a:p>
            <a:r>
              <a:rPr lang="fr-FR" noProof="0" dirty="0"/>
              <a:t>Par exemple, pour la peinture en bâtiment</a:t>
            </a:r>
          </a:p>
          <a:p>
            <a:pPr lvl="1"/>
            <a:r>
              <a:rPr lang="fr-FR" noProof="0" dirty="0"/>
              <a:t>« L’unité fonctionnelle consiste à protéger un mur extérieur de maison en bois à Oléron pour une durée de 10 ans »</a:t>
            </a:r>
          </a:p>
          <a:p>
            <a:r>
              <a:rPr lang="fr-FR" noProof="0" dirty="0"/>
              <a:t>Ou, pour l’électricité</a:t>
            </a:r>
          </a:p>
          <a:p>
            <a:pPr lvl="1"/>
            <a:r>
              <a:rPr lang="fr-FR" noProof="0" dirty="0"/>
              <a:t>« L’unité fonctionnelle est 1 kWh d’électricité produite par une centrale hydroélectrique »
« L’unité fonctionnelle est 1 kWh d’électricité fournie à un consommateur français »</a:t>
            </a:r>
          </a:p>
          <a:p>
            <a:r>
              <a:rPr lang="fr-FR" noProof="0" dirty="0"/>
              <a:t>Le choix de l’unité fonctionnelle n’est pas anodin, car les produits comparés ne présentent parfois pas exactement la même fonction</a:t>
            </a:r>
          </a:p>
        </p:txBody>
      </p:sp>
      <p:pic>
        <p:nvPicPr>
          <p:cNvPr id="6" name="Content Placeholder 5" descr="An iceberg with power plants and power plug in the water&#10;&#10;Description automatically generated">
            <a:extLst>
              <a:ext uri="{FF2B5EF4-FFF2-40B4-BE49-F238E27FC236}">
                <a16:creationId xmlns:a16="http://schemas.microsoft.com/office/drawing/2014/main" id="{B3EEFF0B-4518-1356-AF7F-A2F93AEA638D}"/>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7041356" y="1881188"/>
            <a:ext cx="4032250" cy="4032250"/>
          </a:xfrm>
        </p:spPr>
      </p:pic>
      <p:sp>
        <p:nvSpPr>
          <p:cNvPr id="8" name="Text Placeholder 7">
            <a:extLst>
              <a:ext uri="{FF2B5EF4-FFF2-40B4-BE49-F238E27FC236}">
                <a16:creationId xmlns:a16="http://schemas.microsoft.com/office/drawing/2014/main" id="{B6EDF26D-1C70-5063-A6E5-A06E52B30C45}"/>
              </a:ext>
            </a:extLst>
          </p:cNvPr>
          <p:cNvSpPr>
            <a:spLocks noGrp="1"/>
          </p:cNvSpPr>
          <p:nvPr>
            <p:ph type="body" idx="28"/>
          </p:nvPr>
        </p:nvSpPr>
        <p:spPr/>
        <p:txBody>
          <a:bodyPr/>
          <a:lstStyle/>
          <a:p>
            <a:r>
              <a:rPr lang="fr-FR" noProof="0" dirty="0"/>
              <a:t>L’unité fonctionnelle</a:t>
            </a:r>
          </a:p>
        </p:txBody>
      </p:sp>
      <p:grpSp>
        <p:nvGrpSpPr>
          <p:cNvPr id="11" name="Group 10">
            <a:extLst>
              <a:ext uri="{FF2B5EF4-FFF2-40B4-BE49-F238E27FC236}">
                <a16:creationId xmlns:a16="http://schemas.microsoft.com/office/drawing/2014/main" id="{1C4C6790-2C22-464D-8818-CBF7DF95D895}"/>
              </a:ext>
            </a:extLst>
          </p:cNvPr>
          <p:cNvGrpSpPr/>
          <p:nvPr/>
        </p:nvGrpSpPr>
        <p:grpSpPr>
          <a:xfrm>
            <a:off x="10460590" y="150429"/>
            <a:ext cx="1452561" cy="1496121"/>
            <a:chOff x="2393602" y="1272912"/>
            <a:chExt cx="3397462" cy="3499345"/>
          </a:xfrm>
        </p:grpSpPr>
        <p:pic>
          <p:nvPicPr>
            <p:cNvPr id="12" name="Picture 11">
              <a:extLst>
                <a:ext uri="{FF2B5EF4-FFF2-40B4-BE49-F238E27FC236}">
                  <a16:creationId xmlns:a16="http://schemas.microsoft.com/office/drawing/2014/main" id="{C08A36F7-53B8-4A11-AB9C-79C31F0FA208}"/>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3" name="Rectangle 12">
              <a:extLst>
                <a:ext uri="{FF2B5EF4-FFF2-40B4-BE49-F238E27FC236}">
                  <a16:creationId xmlns:a16="http://schemas.microsoft.com/office/drawing/2014/main" id="{E3E6ACB1-8164-43C0-ADAD-0A69024BB1D5}"/>
                </a:ext>
              </a:extLst>
            </p:cNvPr>
            <p:cNvSpPr/>
            <p:nvPr/>
          </p:nvSpPr>
          <p:spPr>
            <a:xfrm>
              <a:off x="2661135" y="1480207"/>
              <a:ext cx="1144572"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4634599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3D7D-A1E9-FEB6-AB08-E67E565DED70}"/>
              </a:ext>
            </a:extLst>
          </p:cNvPr>
          <p:cNvSpPr>
            <a:spLocks noGrp="1"/>
          </p:cNvSpPr>
          <p:nvPr>
            <p:ph type="title"/>
          </p:nvPr>
        </p:nvSpPr>
        <p:spPr/>
        <p:txBody>
          <a:bodyPr/>
          <a:lstStyle/>
          <a:p>
            <a:r>
              <a:rPr lang="fr-FR" noProof="0" dirty="0"/>
              <a:t>Phase 1 : Objectif et champ d’application</a:t>
            </a:r>
          </a:p>
        </p:txBody>
      </p:sp>
      <p:sp>
        <p:nvSpPr>
          <p:cNvPr id="5" name="Text Placeholder 4">
            <a:extLst>
              <a:ext uri="{FF2B5EF4-FFF2-40B4-BE49-F238E27FC236}">
                <a16:creationId xmlns:a16="http://schemas.microsoft.com/office/drawing/2014/main" id="{76469F43-7C35-E43F-9BD5-0F44FA28BD8E}"/>
              </a:ext>
            </a:extLst>
          </p:cNvPr>
          <p:cNvSpPr>
            <a:spLocks noGrp="1"/>
          </p:cNvSpPr>
          <p:nvPr>
            <p:ph type="body" idx="28"/>
          </p:nvPr>
        </p:nvSpPr>
        <p:spPr/>
        <p:txBody>
          <a:bodyPr/>
          <a:lstStyle/>
          <a:p>
            <a:r>
              <a:rPr lang="fr-FR" noProof="0" dirty="0"/>
              <a:t>Les frontières du système</a:t>
            </a:r>
          </a:p>
        </p:txBody>
      </p:sp>
      <p:pic>
        <p:nvPicPr>
          <p:cNvPr id="9" name="Picture 8">
            <a:extLst>
              <a:ext uri="{FF2B5EF4-FFF2-40B4-BE49-F238E27FC236}">
                <a16:creationId xmlns:a16="http://schemas.microsoft.com/office/drawing/2014/main" id="{22B64876-0DB9-F093-E141-37E771C2CF44}"/>
              </a:ext>
            </a:extLst>
          </p:cNvPr>
          <p:cNvPicPr>
            <a:picLocks noChangeAspect="1"/>
          </p:cNvPicPr>
          <p:nvPr/>
        </p:nvPicPr>
        <p:blipFill>
          <a:blip r:embed="rId2"/>
          <a:stretch>
            <a:fillRect/>
          </a:stretch>
        </p:blipFill>
        <p:spPr>
          <a:xfrm>
            <a:off x="2232729" y="3947570"/>
            <a:ext cx="6256424" cy="2083899"/>
          </a:xfrm>
          <a:prstGeom prst="rect">
            <a:avLst/>
          </a:prstGeom>
        </p:spPr>
      </p:pic>
      <p:sp>
        <p:nvSpPr>
          <p:cNvPr id="15" name="Rectangle 14">
            <a:extLst>
              <a:ext uri="{FF2B5EF4-FFF2-40B4-BE49-F238E27FC236}">
                <a16:creationId xmlns:a16="http://schemas.microsoft.com/office/drawing/2014/main" id="{5B349100-62AF-ECD6-6791-4783AFE50C99}"/>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6" name="!!lca">
            <a:extLst>
              <a:ext uri="{FF2B5EF4-FFF2-40B4-BE49-F238E27FC236}">
                <a16:creationId xmlns:a16="http://schemas.microsoft.com/office/drawing/2014/main" id="{11B47A6F-2F18-DAE7-1E47-16917EE78119}"/>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17" name="!!rect">
            <a:extLst>
              <a:ext uri="{FF2B5EF4-FFF2-40B4-BE49-F238E27FC236}">
                <a16:creationId xmlns:a16="http://schemas.microsoft.com/office/drawing/2014/main" id="{CEC0A7C9-FCC8-FA2F-6BAA-882DA0CFFDC0}"/>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A61CB62-6699-4016-092B-98C1B6529349}"/>
              </a:ext>
            </a:extLst>
          </p:cNvPr>
          <p:cNvSpPr/>
          <p:nvPr/>
        </p:nvSpPr>
        <p:spPr>
          <a:xfrm>
            <a:off x="2209244" y="3897310"/>
            <a:ext cx="5312833" cy="2183115"/>
          </a:xfrm>
          <a:prstGeom prst="rect">
            <a:avLst/>
          </a:prstGeom>
          <a:noFill/>
          <a:ln w="38100"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AD6EFD4-7650-66FB-7C4D-5FDC51CD16DA}"/>
              </a:ext>
            </a:extLst>
          </p:cNvPr>
          <p:cNvSpPr/>
          <p:nvPr/>
        </p:nvSpPr>
        <p:spPr>
          <a:xfrm>
            <a:off x="6567660" y="3911371"/>
            <a:ext cx="954417"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5EF4D69E-44DB-7A01-C340-9861A6FFEAB7}"/>
              </a:ext>
            </a:extLst>
          </p:cNvPr>
          <p:cNvSpPr/>
          <p:nvPr/>
        </p:nvSpPr>
        <p:spPr>
          <a:xfrm>
            <a:off x="5618791" y="3911371"/>
            <a:ext cx="954417"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1" name="Rectangle 20">
            <a:extLst>
              <a:ext uri="{FF2B5EF4-FFF2-40B4-BE49-F238E27FC236}">
                <a16:creationId xmlns:a16="http://schemas.microsoft.com/office/drawing/2014/main" id="{007E6300-8D32-0E5F-A709-D9B1EAB9BDD9}"/>
              </a:ext>
            </a:extLst>
          </p:cNvPr>
          <p:cNvSpPr/>
          <p:nvPr/>
        </p:nvSpPr>
        <p:spPr>
          <a:xfrm>
            <a:off x="4565326" y="3911371"/>
            <a:ext cx="1050691"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2" name="Rectangle 21">
            <a:extLst>
              <a:ext uri="{FF2B5EF4-FFF2-40B4-BE49-F238E27FC236}">
                <a16:creationId xmlns:a16="http://schemas.microsoft.com/office/drawing/2014/main" id="{2CE77672-F19D-55B8-6CDE-71C98D55FADD}"/>
              </a:ext>
            </a:extLst>
          </p:cNvPr>
          <p:cNvSpPr/>
          <p:nvPr/>
        </p:nvSpPr>
        <p:spPr>
          <a:xfrm>
            <a:off x="3457366" y="3911371"/>
            <a:ext cx="1106573"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Rectangle 22">
            <a:extLst>
              <a:ext uri="{FF2B5EF4-FFF2-40B4-BE49-F238E27FC236}">
                <a16:creationId xmlns:a16="http://schemas.microsoft.com/office/drawing/2014/main" id="{9EDE6960-E6D6-5006-F9E9-B2130438EDE2}"/>
              </a:ext>
            </a:extLst>
          </p:cNvPr>
          <p:cNvSpPr/>
          <p:nvPr/>
        </p:nvSpPr>
        <p:spPr>
          <a:xfrm>
            <a:off x="2209244" y="3911371"/>
            <a:ext cx="1246735"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44" name="Group 43">
            <a:extLst>
              <a:ext uri="{FF2B5EF4-FFF2-40B4-BE49-F238E27FC236}">
                <a16:creationId xmlns:a16="http://schemas.microsoft.com/office/drawing/2014/main" id="{7D17A2D5-C951-9B09-6A02-219B075B5691}"/>
              </a:ext>
            </a:extLst>
          </p:cNvPr>
          <p:cNvGrpSpPr/>
          <p:nvPr/>
        </p:nvGrpSpPr>
        <p:grpSpPr>
          <a:xfrm>
            <a:off x="3409248" y="3269673"/>
            <a:ext cx="1875148" cy="594855"/>
            <a:chOff x="3409248" y="3269673"/>
            <a:chExt cx="1875148" cy="594855"/>
          </a:xfrm>
        </p:grpSpPr>
        <p:cxnSp>
          <p:nvCxnSpPr>
            <p:cNvPr id="36" name="Straight Arrow Connector 35">
              <a:extLst>
                <a:ext uri="{FF2B5EF4-FFF2-40B4-BE49-F238E27FC236}">
                  <a16:creationId xmlns:a16="http://schemas.microsoft.com/office/drawing/2014/main" id="{7150F7E2-B51A-1F9E-B64A-877FA7CF4715}"/>
                </a:ext>
              </a:extLst>
            </p:cNvPr>
            <p:cNvCxnSpPr>
              <a:cxnSpLocks/>
            </p:cNvCxnSpPr>
            <p:nvPr/>
          </p:nvCxnSpPr>
          <p:spPr>
            <a:xfrm flipV="1">
              <a:off x="4769588" y="3269673"/>
              <a:ext cx="0" cy="59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E1C235F-B000-7093-204A-50B41726DF5D}"/>
                </a:ext>
              </a:extLst>
            </p:cNvPr>
            <p:cNvSpPr txBox="1"/>
            <p:nvPr/>
          </p:nvSpPr>
          <p:spPr>
            <a:xfrm>
              <a:off x="4816319" y="3482163"/>
              <a:ext cx="468077"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Émissions</a:t>
              </a:r>
              <a:endParaRPr lang="en-IE" sz="800" dirty="0">
                <a:solidFill>
                  <a:schemeClr val="tx2">
                    <a:lumMod val="60000"/>
                    <a:lumOff val="40000"/>
                  </a:schemeClr>
                </a:solidFill>
                <a:latin typeface="+mn-lt"/>
              </a:endParaRPr>
            </a:p>
          </p:txBody>
        </p:sp>
        <p:cxnSp>
          <p:nvCxnSpPr>
            <p:cNvPr id="39" name="Straight Arrow Connector 38">
              <a:extLst>
                <a:ext uri="{FF2B5EF4-FFF2-40B4-BE49-F238E27FC236}">
                  <a16:creationId xmlns:a16="http://schemas.microsoft.com/office/drawing/2014/main" id="{B6500E2A-F275-C58C-3226-934CCF9EC382}"/>
                </a:ext>
              </a:extLst>
            </p:cNvPr>
            <p:cNvCxnSpPr>
              <a:cxnSpLocks/>
            </p:cNvCxnSpPr>
            <p:nvPr/>
          </p:nvCxnSpPr>
          <p:spPr>
            <a:xfrm flipV="1">
              <a:off x="3409248" y="3269673"/>
              <a:ext cx="0" cy="59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B0E7B31-B257-CD65-153E-9D23575D3575}"/>
                </a:ext>
              </a:extLst>
            </p:cNvPr>
            <p:cNvSpPr txBox="1"/>
            <p:nvPr/>
          </p:nvSpPr>
          <p:spPr>
            <a:xfrm>
              <a:off x="3455979" y="3482163"/>
              <a:ext cx="378309"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Déchets</a:t>
              </a:r>
              <a:endParaRPr lang="en-IE" sz="800" dirty="0">
                <a:solidFill>
                  <a:schemeClr val="tx2">
                    <a:lumMod val="60000"/>
                    <a:lumOff val="40000"/>
                  </a:schemeClr>
                </a:solidFill>
                <a:latin typeface="+mn-lt"/>
              </a:endParaRPr>
            </a:p>
          </p:txBody>
        </p:sp>
      </p:grpSp>
      <p:grpSp>
        <p:nvGrpSpPr>
          <p:cNvPr id="45" name="Group 44">
            <a:extLst>
              <a:ext uri="{FF2B5EF4-FFF2-40B4-BE49-F238E27FC236}">
                <a16:creationId xmlns:a16="http://schemas.microsoft.com/office/drawing/2014/main" id="{22E2FA12-1D55-5EC0-70CA-26EEE16D4762}"/>
              </a:ext>
            </a:extLst>
          </p:cNvPr>
          <p:cNvGrpSpPr/>
          <p:nvPr/>
        </p:nvGrpSpPr>
        <p:grpSpPr>
          <a:xfrm>
            <a:off x="736455" y="4758553"/>
            <a:ext cx="1472789" cy="551988"/>
            <a:chOff x="736455" y="4542543"/>
            <a:chExt cx="1472789" cy="551988"/>
          </a:xfrm>
        </p:grpSpPr>
        <p:cxnSp>
          <p:nvCxnSpPr>
            <p:cNvPr id="26" name="Straight Arrow Connector 25">
              <a:extLst>
                <a:ext uri="{FF2B5EF4-FFF2-40B4-BE49-F238E27FC236}">
                  <a16:creationId xmlns:a16="http://schemas.microsoft.com/office/drawing/2014/main" id="{5F5889EB-11B0-258A-A506-90D1B2F3754B}"/>
                </a:ext>
              </a:extLst>
            </p:cNvPr>
            <p:cNvCxnSpPr>
              <a:cxnSpLocks/>
            </p:cNvCxnSpPr>
            <p:nvPr/>
          </p:nvCxnSpPr>
          <p:spPr>
            <a:xfrm>
              <a:off x="1617891" y="4604099"/>
              <a:ext cx="591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5048A64-AF61-2BC5-9411-627E5A0E3E7C}"/>
                </a:ext>
              </a:extLst>
            </p:cNvPr>
            <p:cNvCxnSpPr>
              <a:cxnSpLocks/>
            </p:cNvCxnSpPr>
            <p:nvPr/>
          </p:nvCxnSpPr>
          <p:spPr>
            <a:xfrm>
              <a:off x="1617891" y="5031054"/>
              <a:ext cx="591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0B40775-DCA0-DFCC-342B-45750F65066D}"/>
                </a:ext>
              </a:extLst>
            </p:cNvPr>
            <p:cNvSpPr txBox="1"/>
            <p:nvPr/>
          </p:nvSpPr>
          <p:spPr>
            <a:xfrm>
              <a:off x="839391" y="4542543"/>
              <a:ext cx="755015"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Énergie</a:t>
              </a:r>
              <a:r>
                <a:rPr lang="en-IE" sz="800" dirty="0">
                  <a:solidFill>
                    <a:schemeClr val="tx2">
                      <a:lumMod val="60000"/>
                      <a:lumOff val="40000"/>
                    </a:schemeClr>
                  </a:solidFill>
                  <a:latin typeface="+mn-lt"/>
                </a:rPr>
                <a:t> </a:t>
              </a:r>
              <a:r>
                <a:rPr lang="en-IE" sz="800" dirty="0" err="1">
                  <a:solidFill>
                    <a:schemeClr val="tx2">
                      <a:lumMod val="60000"/>
                      <a:lumOff val="40000"/>
                    </a:schemeClr>
                  </a:solidFill>
                  <a:latin typeface="+mn-lt"/>
                </a:rPr>
                <a:t>primaire</a:t>
              </a:r>
              <a:endParaRPr lang="en-IE" sz="800" dirty="0">
                <a:solidFill>
                  <a:schemeClr val="tx2">
                    <a:lumMod val="60000"/>
                    <a:lumOff val="40000"/>
                  </a:schemeClr>
                </a:solidFill>
                <a:latin typeface="+mn-lt"/>
              </a:endParaRPr>
            </a:p>
          </p:txBody>
        </p:sp>
        <p:sp>
          <p:nvSpPr>
            <p:cNvPr id="33" name="TextBox 32">
              <a:extLst>
                <a:ext uri="{FF2B5EF4-FFF2-40B4-BE49-F238E27FC236}">
                  <a16:creationId xmlns:a16="http://schemas.microsoft.com/office/drawing/2014/main" id="{016C8EF8-7E64-0D81-617F-5F1168B870C2}"/>
                </a:ext>
              </a:extLst>
            </p:cNvPr>
            <p:cNvSpPr txBox="1"/>
            <p:nvPr/>
          </p:nvSpPr>
          <p:spPr>
            <a:xfrm>
              <a:off x="736455" y="4971420"/>
              <a:ext cx="88004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Matières premières</a:t>
              </a:r>
            </a:p>
          </p:txBody>
        </p:sp>
      </p:grpSp>
      <p:sp>
        <p:nvSpPr>
          <p:cNvPr id="46" name="TextBox 45">
            <a:extLst>
              <a:ext uri="{FF2B5EF4-FFF2-40B4-BE49-F238E27FC236}">
                <a16:creationId xmlns:a16="http://schemas.microsoft.com/office/drawing/2014/main" id="{8FC66282-0E94-ABC7-392F-47647EF7DA40}"/>
              </a:ext>
            </a:extLst>
          </p:cNvPr>
          <p:cNvSpPr txBox="1"/>
          <p:nvPr/>
        </p:nvSpPr>
        <p:spPr>
          <a:xfrm>
            <a:off x="7865652" y="4911436"/>
            <a:ext cx="924933" cy="123111"/>
          </a:xfrm>
          <a:prstGeom prst="rect">
            <a:avLst/>
          </a:prstGeom>
          <a:noFill/>
        </p:spPr>
        <p:txBody>
          <a:bodyPr wrap="none" lIns="0" tIns="0" rIns="0" bIns="0" rtlCol="0" anchor="b">
            <a:spAutoFit/>
          </a:bodyPr>
          <a:lstStyle/>
          <a:p>
            <a:pPr algn="l"/>
            <a:r>
              <a:rPr lang="en-IE" sz="800" b="1" dirty="0" err="1">
                <a:solidFill>
                  <a:schemeClr val="accent6"/>
                </a:solidFill>
                <a:latin typeface="+mn-lt"/>
              </a:rPr>
              <a:t>Unité</a:t>
            </a:r>
            <a:r>
              <a:rPr lang="en-IE" sz="800" b="1" dirty="0">
                <a:solidFill>
                  <a:schemeClr val="accent6"/>
                </a:solidFill>
                <a:latin typeface="+mn-lt"/>
              </a:rPr>
              <a:t> </a:t>
            </a:r>
            <a:r>
              <a:rPr lang="en-IE" sz="800" b="1" dirty="0" err="1">
                <a:solidFill>
                  <a:schemeClr val="accent6"/>
                </a:solidFill>
                <a:latin typeface="+mn-lt"/>
              </a:rPr>
              <a:t>fonctionnelle</a:t>
            </a:r>
            <a:endParaRPr lang="en-IE" sz="800" b="1" dirty="0">
              <a:solidFill>
                <a:schemeClr val="accent6"/>
              </a:solidFill>
              <a:latin typeface="+mn-lt"/>
            </a:endParaRPr>
          </a:p>
        </p:txBody>
      </p:sp>
      <p:sp>
        <p:nvSpPr>
          <p:cNvPr id="47" name="TextBox 46">
            <a:extLst>
              <a:ext uri="{FF2B5EF4-FFF2-40B4-BE49-F238E27FC236}">
                <a16:creationId xmlns:a16="http://schemas.microsoft.com/office/drawing/2014/main" id="{E5573A77-C482-04D9-652B-BF13D378D112}"/>
              </a:ext>
            </a:extLst>
          </p:cNvPr>
          <p:cNvSpPr txBox="1"/>
          <p:nvPr/>
        </p:nvSpPr>
        <p:spPr>
          <a:xfrm>
            <a:off x="6422417" y="3694544"/>
            <a:ext cx="1099660" cy="123111"/>
          </a:xfrm>
          <a:prstGeom prst="rect">
            <a:avLst/>
          </a:prstGeom>
          <a:noFill/>
        </p:spPr>
        <p:txBody>
          <a:bodyPr wrap="none" lIns="0" tIns="0" rIns="0" bIns="0" rtlCol="0" anchor="b">
            <a:spAutoFit/>
          </a:bodyPr>
          <a:lstStyle/>
          <a:p>
            <a:pPr algn="l"/>
            <a:r>
              <a:rPr lang="en-IE" sz="800" b="1" dirty="0">
                <a:solidFill>
                  <a:schemeClr val="accent6"/>
                </a:solidFill>
                <a:latin typeface="+mn-lt"/>
              </a:rPr>
              <a:t>Frontières du </a:t>
            </a:r>
            <a:r>
              <a:rPr lang="en-IE" sz="800" b="1" dirty="0" err="1">
                <a:solidFill>
                  <a:schemeClr val="accent6"/>
                </a:solidFill>
                <a:latin typeface="+mn-lt"/>
              </a:rPr>
              <a:t>système</a:t>
            </a:r>
            <a:endParaRPr lang="en-IE" sz="800" b="1" dirty="0">
              <a:solidFill>
                <a:schemeClr val="accent6"/>
              </a:solidFill>
              <a:latin typeface="+mn-lt"/>
            </a:endParaRPr>
          </a:p>
        </p:txBody>
      </p:sp>
      <p:pic>
        <p:nvPicPr>
          <p:cNvPr id="48" name="Content Placeholder 10" descr="Wind turbines at sunset">
            <a:extLst>
              <a:ext uri="{FF2B5EF4-FFF2-40B4-BE49-F238E27FC236}">
                <a16:creationId xmlns:a16="http://schemas.microsoft.com/office/drawing/2014/main" id="{AA77BD77-BB7D-DE12-BE71-18FA35B16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2308">
            <a:off x="6546356" y="1103833"/>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6363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46" grpId="0"/>
      <p:bldP spid="4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EDCD5-7B4B-327D-5EFF-0C313D16AD5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F434F81-8E19-9CE1-427F-0E3EFBB23200}"/>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11E46CAA-89E5-E3C0-BEE1-7C34B4A34D20}"/>
              </a:ext>
            </a:extLst>
          </p:cNvPr>
          <p:cNvSpPr>
            <a:spLocks noGrp="1"/>
          </p:cNvSpPr>
          <p:nvPr>
            <p:ph type="title"/>
          </p:nvPr>
        </p:nvSpPr>
        <p:spPr/>
        <p:txBody>
          <a:bodyPr>
            <a:normAutofit/>
          </a:bodyPr>
          <a:lstStyle/>
          <a:p>
            <a:r>
              <a:rPr lang="fr-FR" noProof="0" dirty="0"/>
              <a:t>Phase 2 : Analyse d’inventaire</a:t>
            </a:r>
          </a:p>
        </p:txBody>
      </p:sp>
      <p:sp>
        <p:nvSpPr>
          <p:cNvPr id="7" name="Text Placeholder 6">
            <a:extLst>
              <a:ext uri="{FF2B5EF4-FFF2-40B4-BE49-F238E27FC236}">
                <a16:creationId xmlns:a16="http://schemas.microsoft.com/office/drawing/2014/main" id="{1A9B220C-4531-3DE2-E6E4-68387D8953A2}"/>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FDE33532-4BC7-831F-E939-E87C3C1E89A2}"/>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9A1540B8-61F8-51F4-59C1-364CBDF6F540}"/>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6" name="!!rect">
            <a:extLst>
              <a:ext uri="{FF2B5EF4-FFF2-40B4-BE49-F238E27FC236}">
                <a16:creationId xmlns:a16="http://schemas.microsoft.com/office/drawing/2014/main" id="{5A232C00-2DE3-7406-1DCB-412746E333FF}"/>
              </a:ext>
            </a:extLst>
          </p:cNvPr>
          <p:cNvSpPr/>
          <p:nvPr/>
        </p:nvSpPr>
        <p:spPr>
          <a:xfrm>
            <a:off x="3475609" y="3125681"/>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4888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398E-6875-4386-BF79-176E6ECF25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BE2CAA-BE86-0F1E-A76D-5AC492925720}"/>
              </a:ext>
            </a:extLst>
          </p:cNvPr>
          <p:cNvSpPr>
            <a:spLocks noGrp="1"/>
          </p:cNvSpPr>
          <p:nvPr>
            <p:ph type="title"/>
          </p:nvPr>
        </p:nvSpPr>
        <p:spPr/>
        <p:txBody>
          <a:bodyPr/>
          <a:lstStyle/>
          <a:p>
            <a:r>
              <a:rPr lang="fr-FR" noProof="0" dirty="0"/>
              <a:t>Phase 2 : Analyse d’inventaire</a:t>
            </a:r>
          </a:p>
        </p:txBody>
      </p:sp>
      <p:sp>
        <p:nvSpPr>
          <p:cNvPr id="6" name="Text Placeholder 5">
            <a:extLst>
              <a:ext uri="{FF2B5EF4-FFF2-40B4-BE49-F238E27FC236}">
                <a16:creationId xmlns:a16="http://schemas.microsoft.com/office/drawing/2014/main" id="{AF719BBB-9222-14C4-D1AE-3CD245312337}"/>
              </a:ext>
            </a:extLst>
          </p:cNvPr>
          <p:cNvSpPr>
            <a:spLocks noGrp="1"/>
          </p:cNvSpPr>
          <p:nvPr>
            <p:ph type="body" idx="28"/>
          </p:nvPr>
        </p:nvSpPr>
        <p:spPr/>
        <p:txBody>
          <a:bodyPr/>
          <a:lstStyle/>
          <a:p>
            <a:r>
              <a:rPr lang="fr-FR" noProof="0" dirty="0"/>
              <a:t>Collecte de données</a:t>
            </a:r>
          </a:p>
        </p:txBody>
      </p:sp>
      <p:sp>
        <p:nvSpPr>
          <p:cNvPr id="5" name="Content Placeholder 4">
            <a:extLst>
              <a:ext uri="{FF2B5EF4-FFF2-40B4-BE49-F238E27FC236}">
                <a16:creationId xmlns:a16="http://schemas.microsoft.com/office/drawing/2014/main" id="{3375AAAF-638A-EA7F-BBFD-F5CEB67C82CE}"/>
              </a:ext>
            </a:extLst>
          </p:cNvPr>
          <p:cNvSpPr>
            <a:spLocks noGrp="1"/>
          </p:cNvSpPr>
          <p:nvPr>
            <p:ph sz="quarter" idx="15"/>
          </p:nvPr>
        </p:nvSpPr>
        <p:spPr/>
        <p:txBody>
          <a:bodyPr/>
          <a:lstStyle/>
          <a:p>
            <a:r>
              <a:rPr lang="fr-FR" noProof="0" dirty="0"/>
              <a:t>Objectif</a:t>
            </a:r>
          </a:p>
          <a:p>
            <a:pPr lvl="1"/>
            <a:r>
              <a:rPr lang="fr-FR" noProof="0" dirty="0"/>
              <a:t>Produire une “cartographie” de toutes les activités associées à la production, à l’opération, et à la fin de vie du produit ou du service, conventionnellement:</a:t>
            </a:r>
          </a:p>
          <a:p>
            <a:pPr lvl="2"/>
            <a:r>
              <a:rPr lang="fr-FR" noProof="0" dirty="0"/>
              <a:t>1. Construire un </a:t>
            </a:r>
            <a:r>
              <a:rPr lang="fr-FR" i="1" noProof="0" dirty="0"/>
              <a:t>diagramme</a:t>
            </a:r>
          </a:p>
          <a:p>
            <a:pPr lvl="2"/>
            <a:r>
              <a:rPr lang="fr-FR" noProof="0" dirty="0"/>
              <a:t>2. Obtenir les données </a:t>
            </a:r>
            <a:r>
              <a:rPr lang="fr-FR" i="1" noProof="0" dirty="0"/>
              <a:t>quantifiées</a:t>
            </a:r>
          </a:p>
          <a:p>
            <a:pPr lvl="2"/>
            <a:r>
              <a:rPr lang="fr-FR" noProof="0" dirty="0"/>
              <a:t>3. </a:t>
            </a:r>
            <a:r>
              <a:rPr lang="fr-FR" i="1" noProof="0" dirty="0"/>
              <a:t>Formater </a:t>
            </a:r>
            <a:r>
              <a:rPr lang="fr-FR" noProof="0" dirty="0"/>
              <a:t>ces données sur une base commune</a:t>
            </a:r>
          </a:p>
          <a:p>
            <a:pPr lvl="2"/>
            <a:endParaRPr lang="fr-FR" noProof="0" dirty="0"/>
          </a:p>
          <a:p>
            <a:pPr lvl="1"/>
            <a:r>
              <a:rPr lang="fr-FR" noProof="0" dirty="0"/>
              <a:t>Les données peuvent provenir de mesures, de données de production (documentation machines, …), de bases de données d’ACV, de la littérature scientifique, ou de jugement d’expert</a:t>
            </a:r>
          </a:p>
          <a:p>
            <a:pPr lvl="1"/>
            <a:endParaRPr lang="fr-FR" noProof="0" dirty="0"/>
          </a:p>
          <a:p>
            <a:pPr lvl="1"/>
            <a:r>
              <a:rPr lang="fr-FR" noProof="0" dirty="0"/>
              <a:t>Idéalement, l’incertitude est également quantifiée</a:t>
            </a:r>
          </a:p>
        </p:txBody>
      </p:sp>
      <p:grpSp>
        <p:nvGrpSpPr>
          <p:cNvPr id="2" name="Group 1">
            <a:extLst>
              <a:ext uri="{FF2B5EF4-FFF2-40B4-BE49-F238E27FC236}">
                <a16:creationId xmlns:a16="http://schemas.microsoft.com/office/drawing/2014/main" id="{15CA45F2-7742-EE25-A8B7-E65A55B26098}"/>
              </a:ext>
            </a:extLst>
          </p:cNvPr>
          <p:cNvGrpSpPr/>
          <p:nvPr/>
        </p:nvGrpSpPr>
        <p:grpSpPr>
          <a:xfrm>
            <a:off x="10460590" y="150429"/>
            <a:ext cx="1452561" cy="1496121"/>
            <a:chOff x="2393602" y="1272912"/>
            <a:chExt cx="3397462" cy="3499345"/>
          </a:xfrm>
        </p:grpSpPr>
        <p:pic>
          <p:nvPicPr>
            <p:cNvPr id="3" name="Picture 2">
              <a:extLst>
                <a:ext uri="{FF2B5EF4-FFF2-40B4-BE49-F238E27FC236}">
                  <a16:creationId xmlns:a16="http://schemas.microsoft.com/office/drawing/2014/main" id="{CA7288F9-1BB6-0570-F01D-8A0F46A0AB43}"/>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7" name="Rectangle 6">
              <a:extLst>
                <a:ext uri="{FF2B5EF4-FFF2-40B4-BE49-F238E27FC236}">
                  <a16:creationId xmlns:a16="http://schemas.microsoft.com/office/drawing/2014/main" id="{B2D4D321-9447-C285-0F29-E8166CF82075}"/>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3847832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3CBF1-9B66-8039-7E4E-2942D40EA939}"/>
              </a:ext>
            </a:extLst>
          </p:cNvPr>
          <p:cNvSpPr>
            <a:spLocks noGrp="1"/>
          </p:cNvSpPr>
          <p:nvPr>
            <p:ph type="title"/>
          </p:nvPr>
        </p:nvSpPr>
        <p:spPr/>
        <p:txBody>
          <a:bodyPr/>
          <a:lstStyle/>
          <a:p>
            <a:r>
              <a:rPr lang="fr-FR" noProof="0" dirty="0"/>
              <a:t>Phase 2 : Analyse d’inventaire</a:t>
            </a:r>
          </a:p>
        </p:txBody>
      </p:sp>
      <p:sp>
        <p:nvSpPr>
          <p:cNvPr id="6" name="Text Placeholder 5">
            <a:extLst>
              <a:ext uri="{FF2B5EF4-FFF2-40B4-BE49-F238E27FC236}">
                <a16:creationId xmlns:a16="http://schemas.microsoft.com/office/drawing/2014/main" id="{E206C8C8-500E-A973-45F0-DE973C2F8DC9}"/>
              </a:ext>
            </a:extLst>
          </p:cNvPr>
          <p:cNvSpPr>
            <a:spLocks noGrp="1"/>
          </p:cNvSpPr>
          <p:nvPr>
            <p:ph type="body" idx="28"/>
          </p:nvPr>
        </p:nvSpPr>
        <p:spPr/>
        <p:txBody>
          <a:bodyPr/>
          <a:lstStyle/>
          <a:p>
            <a:r>
              <a:rPr lang="fr-FR" noProof="0" dirty="0"/>
              <a:t>Collecte de données</a:t>
            </a:r>
          </a:p>
        </p:txBody>
      </p:sp>
      <p:sp>
        <p:nvSpPr>
          <p:cNvPr id="5" name="Content Placeholder 4">
            <a:extLst>
              <a:ext uri="{FF2B5EF4-FFF2-40B4-BE49-F238E27FC236}">
                <a16:creationId xmlns:a16="http://schemas.microsoft.com/office/drawing/2014/main" id="{CEE442AE-4335-9179-1F7B-08347FC9E0EF}"/>
              </a:ext>
            </a:extLst>
          </p:cNvPr>
          <p:cNvSpPr>
            <a:spLocks noGrp="1"/>
          </p:cNvSpPr>
          <p:nvPr>
            <p:ph sz="quarter" idx="15"/>
          </p:nvPr>
        </p:nvSpPr>
        <p:spPr/>
        <p:txBody>
          <a:bodyPr/>
          <a:lstStyle/>
          <a:p>
            <a:endParaRPr lang="en-IE"/>
          </a:p>
        </p:txBody>
      </p:sp>
      <p:grpSp>
        <p:nvGrpSpPr>
          <p:cNvPr id="2" name="Group 1">
            <a:extLst>
              <a:ext uri="{FF2B5EF4-FFF2-40B4-BE49-F238E27FC236}">
                <a16:creationId xmlns:a16="http://schemas.microsoft.com/office/drawing/2014/main" id="{2A1BE074-B6FE-61C9-0130-E0C15201F790}"/>
              </a:ext>
            </a:extLst>
          </p:cNvPr>
          <p:cNvGrpSpPr/>
          <p:nvPr/>
        </p:nvGrpSpPr>
        <p:grpSpPr>
          <a:xfrm>
            <a:off x="10460590" y="150429"/>
            <a:ext cx="1452561" cy="1496121"/>
            <a:chOff x="2393602" y="1272912"/>
            <a:chExt cx="3397462" cy="3499345"/>
          </a:xfrm>
        </p:grpSpPr>
        <p:pic>
          <p:nvPicPr>
            <p:cNvPr id="3" name="Picture 2">
              <a:extLst>
                <a:ext uri="{FF2B5EF4-FFF2-40B4-BE49-F238E27FC236}">
                  <a16:creationId xmlns:a16="http://schemas.microsoft.com/office/drawing/2014/main" id="{AEA5B6E1-A0D6-312C-B272-994C21790B21}"/>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7" name="Rectangle 6">
              <a:extLst>
                <a:ext uri="{FF2B5EF4-FFF2-40B4-BE49-F238E27FC236}">
                  <a16:creationId xmlns:a16="http://schemas.microsoft.com/office/drawing/2014/main" id="{2F34DD25-70D4-00FA-48A2-8E4218326581}"/>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8" name="Picture 7">
            <a:extLst>
              <a:ext uri="{FF2B5EF4-FFF2-40B4-BE49-F238E27FC236}">
                <a16:creationId xmlns:a16="http://schemas.microsoft.com/office/drawing/2014/main" id="{9B51C959-2942-D1B2-B8A2-E56E0A1C3F7C}"/>
              </a:ext>
            </a:extLst>
          </p:cNvPr>
          <p:cNvPicPr>
            <a:picLocks noChangeAspect="1"/>
          </p:cNvPicPr>
          <p:nvPr/>
        </p:nvPicPr>
        <p:blipFill>
          <a:blip r:embed="rId4"/>
          <a:stretch>
            <a:fillRect/>
          </a:stretch>
        </p:blipFill>
        <p:spPr>
          <a:xfrm>
            <a:off x="7451333" y="2510297"/>
            <a:ext cx="4405201" cy="3199307"/>
          </a:xfrm>
          <a:prstGeom prst="rect">
            <a:avLst/>
          </a:prstGeom>
        </p:spPr>
      </p:pic>
      <p:pic>
        <p:nvPicPr>
          <p:cNvPr id="9" name="Picture 8">
            <a:extLst>
              <a:ext uri="{FF2B5EF4-FFF2-40B4-BE49-F238E27FC236}">
                <a16:creationId xmlns:a16="http://schemas.microsoft.com/office/drawing/2014/main" id="{17B16A45-AFE5-DC91-A92D-22EAA7AD2290}"/>
              </a:ext>
            </a:extLst>
          </p:cNvPr>
          <p:cNvPicPr>
            <a:picLocks noChangeAspect="1"/>
          </p:cNvPicPr>
          <p:nvPr/>
        </p:nvPicPr>
        <p:blipFill>
          <a:blip r:embed="rId5"/>
          <a:stretch>
            <a:fillRect/>
          </a:stretch>
        </p:blipFill>
        <p:spPr>
          <a:xfrm>
            <a:off x="597488" y="2995348"/>
            <a:ext cx="6256424" cy="2083899"/>
          </a:xfrm>
          <a:prstGeom prst="rect">
            <a:avLst/>
          </a:prstGeom>
        </p:spPr>
      </p:pic>
      <p:sp>
        <p:nvSpPr>
          <p:cNvPr id="10" name="TextBox 9">
            <a:extLst>
              <a:ext uri="{FF2B5EF4-FFF2-40B4-BE49-F238E27FC236}">
                <a16:creationId xmlns:a16="http://schemas.microsoft.com/office/drawing/2014/main" id="{2836A9C5-B97D-EAD5-2685-E3336C72B25C}"/>
              </a:ext>
            </a:extLst>
          </p:cNvPr>
          <p:cNvSpPr txBox="1"/>
          <p:nvPr/>
        </p:nvSpPr>
        <p:spPr>
          <a:xfrm>
            <a:off x="10342828" y="5702707"/>
            <a:ext cx="1576963" cy="379463"/>
          </a:xfrm>
          <a:prstGeom prst="rect">
            <a:avLst/>
          </a:prstGeom>
          <a:noFill/>
        </p:spPr>
        <p:txBody>
          <a:bodyPr wrap="square" rtlCol="0">
            <a:spAutoFit/>
          </a:bodyPr>
          <a:lstStyle/>
          <a:p>
            <a:r>
              <a:rPr lang="en-GB" sz="933" dirty="0">
                <a:solidFill>
                  <a:srgbClr val="0D3475"/>
                </a:solidFill>
              </a:rPr>
              <a:t>Table: Arvesen et al. 2013</a:t>
            </a:r>
          </a:p>
        </p:txBody>
      </p:sp>
      <p:pic>
        <p:nvPicPr>
          <p:cNvPr id="11" name="Content Placeholder 10" descr="Wind turbines at sunset">
            <a:extLst>
              <a:ext uri="{FF2B5EF4-FFF2-40B4-BE49-F238E27FC236}">
                <a16:creationId xmlns:a16="http://schemas.microsoft.com/office/drawing/2014/main" id="{D0AA7CEB-5D34-4998-A490-7EB47FB7B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22308">
            <a:off x="6366248" y="299891"/>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02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B3AC-44F4-6C08-230E-EE5B4DCF737F}"/>
              </a:ext>
            </a:extLst>
          </p:cNvPr>
          <p:cNvSpPr>
            <a:spLocks noGrp="1"/>
          </p:cNvSpPr>
          <p:nvPr>
            <p:ph type="title"/>
          </p:nvPr>
        </p:nvSpPr>
        <p:spPr/>
        <p:txBody>
          <a:bodyPr/>
          <a:lstStyle/>
          <a:p>
            <a:r>
              <a:rPr lang="fr-FR" noProof="0" dirty="0"/>
              <a:t>Phase 2 : Analyse d’inventaire</a:t>
            </a:r>
          </a:p>
        </p:txBody>
      </p:sp>
      <p:sp>
        <p:nvSpPr>
          <p:cNvPr id="3" name="Text Placeholder 2">
            <a:extLst>
              <a:ext uri="{FF2B5EF4-FFF2-40B4-BE49-F238E27FC236}">
                <a16:creationId xmlns:a16="http://schemas.microsoft.com/office/drawing/2014/main" id="{61AFA700-76C3-8A10-8DD1-C549C1634C00}"/>
              </a:ext>
            </a:extLst>
          </p:cNvPr>
          <p:cNvSpPr>
            <a:spLocks noGrp="1"/>
          </p:cNvSpPr>
          <p:nvPr>
            <p:ph type="body" idx="28"/>
          </p:nvPr>
        </p:nvSpPr>
        <p:spPr/>
        <p:txBody>
          <a:bodyPr/>
          <a:lstStyle/>
          <a:p>
            <a:r>
              <a:rPr lang="fr-FR" noProof="0" dirty="0"/>
              <a:t>Calcul d’inventaire</a:t>
            </a:r>
          </a:p>
        </p:txBody>
      </p:sp>
      <p:sp>
        <p:nvSpPr>
          <p:cNvPr id="4" name="Content Placeholder 3">
            <a:extLst>
              <a:ext uri="{FF2B5EF4-FFF2-40B4-BE49-F238E27FC236}">
                <a16:creationId xmlns:a16="http://schemas.microsoft.com/office/drawing/2014/main" id="{37B2F895-D4BF-7CBB-EF5B-565EB6C5E0AA}"/>
              </a:ext>
            </a:extLst>
          </p:cNvPr>
          <p:cNvSpPr>
            <a:spLocks noGrp="1"/>
          </p:cNvSpPr>
          <p:nvPr>
            <p:ph sz="quarter" idx="15"/>
          </p:nvPr>
        </p:nvSpPr>
        <p:spPr>
          <a:xfrm>
            <a:off x="480000" y="1881188"/>
            <a:ext cx="5539800" cy="4032333"/>
          </a:xfrm>
        </p:spPr>
        <p:txBody>
          <a:bodyPr/>
          <a:lstStyle/>
          <a:p>
            <a:r>
              <a:rPr lang="fr-FR" noProof="0" dirty="0"/>
              <a:t>Objectif</a:t>
            </a:r>
          </a:p>
          <a:p>
            <a:pPr lvl="1"/>
            <a:endParaRPr lang="fr-FR" noProof="0" dirty="0"/>
          </a:p>
          <a:p>
            <a:pPr lvl="1"/>
            <a:r>
              <a:rPr lang="fr-FR" noProof="0" dirty="0"/>
              <a:t>L’étape du calcul d’inventaire consiste à agréger les émissions et ressources brutes de toutes les activités comprises dans les frontières du système</a:t>
            </a:r>
          </a:p>
          <a:p>
            <a:pPr lvl="1"/>
            <a:endParaRPr lang="fr-FR" noProof="0" dirty="0"/>
          </a:p>
          <a:p>
            <a:pPr lvl="1"/>
            <a:r>
              <a:rPr lang="fr-FR" noProof="0" dirty="0"/>
              <a:t>La liste ainsi obtenue peut contenir des centaines ou des milliers de substances et matériaux, émis ou requis à toute étape du cycle de vie, mis à l’échelle de l’unité fonctionnelle, ici 1 kWh</a:t>
            </a:r>
          </a:p>
        </p:txBody>
      </p:sp>
      <p:pic>
        <p:nvPicPr>
          <p:cNvPr id="5" name="Picture 4">
            <a:extLst>
              <a:ext uri="{FF2B5EF4-FFF2-40B4-BE49-F238E27FC236}">
                <a16:creationId xmlns:a16="http://schemas.microsoft.com/office/drawing/2014/main" id="{B0EA7FE9-2816-F00C-CEA4-B997D45EB722}"/>
              </a:ext>
            </a:extLst>
          </p:cNvPr>
          <p:cNvPicPr>
            <a:picLocks noChangeAspect="1"/>
          </p:cNvPicPr>
          <p:nvPr/>
        </p:nvPicPr>
        <p:blipFill rotWithShape="1">
          <a:blip r:embed="rId3"/>
          <a:srcRect b="59177"/>
          <a:stretch/>
        </p:blipFill>
        <p:spPr>
          <a:xfrm>
            <a:off x="7443687" y="3171825"/>
            <a:ext cx="3088096" cy="2223769"/>
          </a:xfrm>
          <a:prstGeom prst="rect">
            <a:avLst/>
          </a:prstGeom>
        </p:spPr>
      </p:pic>
      <p:pic>
        <p:nvPicPr>
          <p:cNvPr id="6" name="Content Placeholder 10" descr="Wind turbines at sunset">
            <a:extLst>
              <a:ext uri="{FF2B5EF4-FFF2-40B4-BE49-F238E27FC236}">
                <a16:creationId xmlns:a16="http://schemas.microsoft.com/office/drawing/2014/main" id="{9A73AE9A-ECB6-61CF-7F37-177D98B89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2308">
            <a:off x="6366248" y="299891"/>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E0C301EC-144E-86FB-CF98-03CDEF1EAB9D}"/>
              </a:ext>
            </a:extLst>
          </p:cNvPr>
          <p:cNvSpPr txBox="1"/>
          <p:nvPr/>
        </p:nvSpPr>
        <p:spPr>
          <a:xfrm>
            <a:off x="9125607" y="5390636"/>
            <a:ext cx="2329067" cy="235898"/>
          </a:xfrm>
          <a:prstGeom prst="rect">
            <a:avLst/>
          </a:prstGeom>
          <a:noFill/>
        </p:spPr>
        <p:txBody>
          <a:bodyPr wrap="square" rtlCol="0">
            <a:spAutoFit/>
          </a:bodyPr>
          <a:lstStyle/>
          <a:p>
            <a:r>
              <a:rPr lang="en-GB" sz="933" dirty="0">
                <a:solidFill>
                  <a:srgbClr val="0D3475"/>
                </a:solidFill>
              </a:rPr>
              <a:t>Table: Arvesen et al. 2013</a:t>
            </a:r>
          </a:p>
        </p:txBody>
      </p:sp>
      <p:grpSp>
        <p:nvGrpSpPr>
          <p:cNvPr id="8" name="Group 7">
            <a:extLst>
              <a:ext uri="{FF2B5EF4-FFF2-40B4-BE49-F238E27FC236}">
                <a16:creationId xmlns:a16="http://schemas.microsoft.com/office/drawing/2014/main" id="{6212FFA5-32D9-4465-C0DB-4B2208E76D75}"/>
              </a:ext>
            </a:extLst>
          </p:cNvPr>
          <p:cNvGrpSpPr/>
          <p:nvPr/>
        </p:nvGrpSpPr>
        <p:grpSpPr>
          <a:xfrm>
            <a:off x="10460590" y="150429"/>
            <a:ext cx="1452561" cy="1496121"/>
            <a:chOff x="2393602" y="1272912"/>
            <a:chExt cx="3397462" cy="3499345"/>
          </a:xfrm>
        </p:grpSpPr>
        <p:pic>
          <p:nvPicPr>
            <p:cNvPr id="9" name="Picture 8">
              <a:extLst>
                <a:ext uri="{FF2B5EF4-FFF2-40B4-BE49-F238E27FC236}">
                  <a16:creationId xmlns:a16="http://schemas.microsoft.com/office/drawing/2014/main" id="{DC47BC5A-F821-3EE8-55E8-11C865CC58BD}"/>
                </a:ext>
              </a:extLst>
            </p:cNvPr>
            <p:cNvPicPr preferRelativeResize="0">
              <a:picLocks noChangeAspect="1"/>
            </p:cNvPicPr>
            <p:nvPr/>
          </p:nvPicPr>
          <p:blipFill rotWithShape="1">
            <a:blip r:embed="rId5">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0" name="Rectangle 9">
              <a:extLst>
                <a:ext uri="{FF2B5EF4-FFF2-40B4-BE49-F238E27FC236}">
                  <a16:creationId xmlns:a16="http://schemas.microsoft.com/office/drawing/2014/main" id="{E0DB5A70-2007-C7C3-441A-A48358B793F4}"/>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8929521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B43A-0767-4C6E-A97A-D80830722315}"/>
              </a:ext>
            </a:extLst>
          </p:cNvPr>
          <p:cNvSpPr>
            <a:spLocks noGrp="1"/>
          </p:cNvSpPr>
          <p:nvPr>
            <p:ph type="title"/>
          </p:nvPr>
        </p:nvSpPr>
        <p:spPr/>
        <p:txBody>
          <a:bodyPr/>
          <a:lstStyle/>
          <a:p>
            <a:r>
              <a:rPr lang="fr-FR" noProof="0"/>
              <a:t>Phase 2 : Analyse d’inventaire</a:t>
            </a:r>
            <a:endParaRPr lang="en-GB"/>
          </a:p>
        </p:txBody>
      </p:sp>
      <p:sp>
        <p:nvSpPr>
          <p:cNvPr id="17" name="Text Placeholder 16">
            <a:extLst>
              <a:ext uri="{FF2B5EF4-FFF2-40B4-BE49-F238E27FC236}">
                <a16:creationId xmlns:a16="http://schemas.microsoft.com/office/drawing/2014/main" id="{5A979933-09F3-30B1-C559-4AF739ED18B5}"/>
              </a:ext>
            </a:extLst>
          </p:cNvPr>
          <p:cNvSpPr>
            <a:spLocks noGrp="1"/>
          </p:cNvSpPr>
          <p:nvPr>
            <p:ph type="body" idx="28"/>
          </p:nvPr>
        </p:nvSpPr>
        <p:spPr/>
        <p:txBody>
          <a:bodyPr/>
          <a:lstStyle/>
          <a:p>
            <a:r>
              <a:rPr lang="en-IE"/>
              <a:t>Données </a:t>
            </a:r>
            <a:r>
              <a:rPr lang="en-IE" err="1"/>
              <a:t>primaires</a:t>
            </a:r>
            <a:r>
              <a:rPr lang="en-IE"/>
              <a:t> vs. données </a:t>
            </a:r>
            <a:r>
              <a:rPr lang="en-IE" err="1"/>
              <a:t>secondaires</a:t>
            </a:r>
            <a:endParaRPr lang="en-IE"/>
          </a:p>
        </p:txBody>
      </p:sp>
      <p:grpSp>
        <p:nvGrpSpPr>
          <p:cNvPr id="38" name="Group 37">
            <a:extLst>
              <a:ext uri="{FF2B5EF4-FFF2-40B4-BE49-F238E27FC236}">
                <a16:creationId xmlns:a16="http://schemas.microsoft.com/office/drawing/2014/main" id="{09BA4CF6-3213-4D5B-9FA2-3C180E975F77}"/>
              </a:ext>
            </a:extLst>
          </p:cNvPr>
          <p:cNvGrpSpPr/>
          <p:nvPr/>
        </p:nvGrpSpPr>
        <p:grpSpPr>
          <a:xfrm>
            <a:off x="227570" y="1809751"/>
            <a:ext cx="11354830" cy="2260848"/>
            <a:chOff x="227570" y="1600201"/>
            <a:chExt cx="11354830" cy="2260848"/>
          </a:xfrm>
        </p:grpSpPr>
        <p:sp>
          <p:nvSpPr>
            <p:cNvPr id="6" name="Rectangle 5">
              <a:extLst>
                <a:ext uri="{FF2B5EF4-FFF2-40B4-BE49-F238E27FC236}">
                  <a16:creationId xmlns:a16="http://schemas.microsoft.com/office/drawing/2014/main" id="{A98FA289-B7FC-423E-8C69-0D0763C728A8}"/>
                </a:ext>
              </a:extLst>
            </p:cNvPr>
            <p:cNvSpPr/>
            <p:nvPr/>
          </p:nvSpPr>
          <p:spPr>
            <a:xfrm>
              <a:off x="609600" y="1600201"/>
              <a:ext cx="10972800" cy="2260848"/>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t"/>
            <a:lstStyle/>
            <a:p>
              <a:pPr algn="ctr"/>
              <a:r>
                <a:rPr lang="en-GB" b="1">
                  <a:solidFill>
                    <a:schemeClr val="accent3"/>
                  </a:solidFill>
                  <a:ea typeface="+mn-lt"/>
                  <a:cs typeface="+mn-lt"/>
                </a:rPr>
                <a:t>Données </a:t>
              </a:r>
              <a:r>
                <a:rPr lang="en-GB" b="1" err="1">
                  <a:solidFill>
                    <a:schemeClr val="accent3"/>
                  </a:solidFill>
                  <a:ea typeface="+mn-lt"/>
                  <a:cs typeface="+mn-lt"/>
                </a:rPr>
                <a:t>primaires</a:t>
              </a:r>
              <a:endParaRPr lang="en-US" b="1" err="1">
                <a:solidFill>
                  <a:schemeClr val="accent3"/>
                </a:solidFill>
              </a:endParaRPr>
            </a:p>
          </p:txBody>
        </p:sp>
        <p:sp>
          <p:nvSpPr>
            <p:cNvPr id="9" name="TextBox 8">
              <a:extLst>
                <a:ext uri="{FF2B5EF4-FFF2-40B4-BE49-F238E27FC236}">
                  <a16:creationId xmlns:a16="http://schemas.microsoft.com/office/drawing/2014/main" id="{3C95A1CE-BE65-4461-8CA9-3AAD228D2D60}"/>
                </a:ext>
              </a:extLst>
            </p:cNvPr>
            <p:cNvSpPr txBox="1"/>
            <p:nvPr/>
          </p:nvSpPr>
          <p:spPr>
            <a:xfrm>
              <a:off x="1266948" y="1828249"/>
              <a:ext cx="3317630" cy="2031325"/>
            </a:xfrm>
            <a:prstGeom prst="rect">
              <a:avLst/>
            </a:prstGeom>
            <a:noFill/>
          </p:spPr>
          <p:txBody>
            <a:bodyPr wrap="square" lIns="91440" tIns="45720" rIns="91440" bIns="45720" rtlCol="0" anchor="t">
              <a:spAutoFit/>
            </a:bodyPr>
            <a:lstStyle/>
            <a:p>
              <a:r>
                <a:rPr lang="en-GB" b="1" dirty="0" err="1">
                  <a:solidFill>
                    <a:schemeClr val="accent3"/>
                  </a:solidFill>
                  <a:ea typeface="+mn-lt"/>
                  <a:cs typeface="+mn-lt"/>
                </a:rPr>
                <a:t>Consommations</a:t>
              </a:r>
              <a:r>
                <a:rPr lang="en-GB" b="1" dirty="0">
                  <a:solidFill>
                    <a:schemeClr val="accent3"/>
                  </a:solidFill>
                  <a:ea typeface="+mn-lt"/>
                  <a:cs typeface="+mn-lt"/>
                </a:rPr>
                <a:t> de </a:t>
              </a:r>
              <a:r>
                <a:rPr lang="en-GB" b="1" dirty="0" err="1">
                  <a:solidFill>
                    <a:schemeClr val="accent3"/>
                  </a:solidFill>
                  <a:ea typeface="+mn-lt"/>
                  <a:cs typeface="+mn-lt"/>
                </a:rPr>
                <a:t>l'usine</a:t>
              </a:r>
              <a:endParaRPr lang="en-US" b="1" dirty="0">
                <a:solidFill>
                  <a:schemeClr val="accent3"/>
                </a:solidFill>
              </a:endParaRPr>
            </a:p>
            <a:p>
              <a:r>
                <a:rPr lang="en-GB" i="1" dirty="0">
                  <a:solidFill>
                    <a:schemeClr val="accent3"/>
                  </a:solidFill>
                  <a:latin typeface="Open Sans"/>
                  <a:ea typeface="Open Sans"/>
                  <a:cs typeface="Open Sans"/>
                </a:rPr>
                <a:t>a m</a:t>
              </a:r>
              <a:r>
                <a:rPr lang="en-GB" i="1" baseline="30000" dirty="0">
                  <a:solidFill>
                    <a:schemeClr val="accent3"/>
                  </a:solidFill>
                  <a:latin typeface="Open Sans"/>
                  <a:ea typeface="Open Sans"/>
                  <a:cs typeface="Open Sans"/>
                </a:rPr>
                <a:t>3</a:t>
              </a:r>
              <a:r>
                <a:rPr lang="en-GB" i="1" dirty="0">
                  <a:solidFill>
                    <a:schemeClr val="accent3"/>
                  </a:solidFill>
                  <a:latin typeface="Open Sans"/>
                  <a:ea typeface="Open Sans"/>
                  <a:cs typeface="Open Sans"/>
                </a:rPr>
                <a:t> </a:t>
              </a:r>
              <a:r>
                <a:rPr lang="en-GB" i="1" dirty="0" err="1">
                  <a:solidFill>
                    <a:schemeClr val="accent3"/>
                  </a:solidFill>
                  <a:latin typeface="Open Sans"/>
                  <a:ea typeface="Open Sans"/>
                  <a:cs typeface="Open Sans"/>
                </a:rPr>
                <a:t>l'eau</a:t>
              </a:r>
              <a:endParaRPr lang="en-GB" i="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r>
                <a:rPr lang="en-GB" i="1" dirty="0">
                  <a:solidFill>
                    <a:schemeClr val="accent3"/>
                  </a:solidFill>
                  <a:latin typeface="Open Sans"/>
                  <a:ea typeface="Open Sans"/>
                  <a:cs typeface="Open Sans"/>
                </a:rPr>
                <a:t>b kg </a:t>
              </a:r>
              <a:r>
                <a:rPr lang="en-GB" i="1" dirty="0" err="1">
                  <a:solidFill>
                    <a:schemeClr val="accent3"/>
                  </a:solidFill>
                  <a:latin typeface="Open Sans"/>
                  <a:ea typeface="Open Sans"/>
                  <a:cs typeface="Open Sans"/>
                </a:rPr>
                <a:t>gaz</a:t>
              </a:r>
              <a:r>
                <a:rPr lang="en-GB" i="1" dirty="0">
                  <a:solidFill>
                    <a:schemeClr val="accent3"/>
                  </a:solidFill>
                  <a:latin typeface="Open Sans"/>
                  <a:ea typeface="Open Sans"/>
                  <a:cs typeface="Open Sans"/>
                </a:rPr>
                <a:t> naturel</a:t>
              </a:r>
              <a:endParaRPr lang="en-GB" i="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r>
                <a:rPr lang="en-GB" i="1" dirty="0">
                  <a:solidFill>
                    <a:schemeClr val="accent3"/>
                  </a:solidFill>
                  <a:latin typeface="Open Sans"/>
                  <a:ea typeface="Open Sans"/>
                  <a:cs typeface="Open Sans"/>
                </a:rPr>
                <a:t>c kWh </a:t>
              </a:r>
              <a:r>
                <a:rPr lang="en-GB" i="1" dirty="0" err="1">
                  <a:solidFill>
                    <a:schemeClr val="accent3"/>
                  </a:solidFill>
                  <a:latin typeface="Open Sans"/>
                  <a:ea typeface="Open Sans"/>
                  <a:cs typeface="Open Sans"/>
                </a:rPr>
                <a:t>électricité</a:t>
              </a:r>
              <a:endParaRPr lang="en-GB" i="1" dirty="0">
                <a:solidFill>
                  <a:schemeClr val="accent3"/>
                </a:solidFill>
                <a:latin typeface="Open Sans"/>
                <a:ea typeface="Open Sans"/>
                <a:cs typeface="Open Sans"/>
              </a:endParaRPr>
            </a:p>
            <a:p>
              <a:r>
                <a:rPr lang="en-GB" i="1" dirty="0">
                  <a:solidFill>
                    <a:schemeClr val="accent3"/>
                  </a:solidFill>
                  <a:latin typeface="Open Sans"/>
                  <a:ea typeface="Open Sans"/>
                  <a:cs typeface="Open Sans"/>
                </a:rPr>
                <a:t>d kg </a:t>
              </a:r>
              <a:r>
                <a:rPr lang="en-GB" i="1" dirty="0" err="1">
                  <a:solidFill>
                    <a:schemeClr val="accent3"/>
                  </a:solidFill>
                  <a:ea typeface="+mn-lt"/>
                  <a:cs typeface="+mn-lt"/>
                </a:rPr>
                <a:t>acier</a:t>
              </a:r>
              <a:r>
                <a:rPr lang="en-GB" i="1" dirty="0">
                  <a:solidFill>
                    <a:schemeClr val="accent3"/>
                  </a:solidFill>
                  <a:ea typeface="+mn-lt"/>
                  <a:cs typeface="+mn-lt"/>
                </a:rPr>
                <a:t> </a:t>
              </a:r>
              <a:r>
                <a:rPr lang="en-GB" i="1" dirty="0" err="1">
                  <a:solidFill>
                    <a:schemeClr val="accent3"/>
                  </a:solidFill>
                  <a:ea typeface="+mn-lt"/>
                  <a:cs typeface="+mn-lt"/>
                </a:rPr>
                <a:t>chromé</a:t>
              </a:r>
              <a:endParaRPr lang="en-GB" i="1" dirty="0">
                <a:solidFill>
                  <a:schemeClr val="accent3"/>
                </a:solidFill>
                <a:ea typeface="+mn-lt"/>
                <a:cs typeface="+mn-lt"/>
              </a:endParaRPr>
            </a:p>
            <a:p>
              <a:r>
                <a:rPr lang="en-GB" i="1" dirty="0">
                  <a:solidFill>
                    <a:schemeClr val="accent3"/>
                  </a:solidFill>
                  <a:latin typeface="Open Sans"/>
                  <a:ea typeface="Open Sans"/>
                  <a:cs typeface="Open Sans"/>
                </a:rPr>
                <a:t>e kg </a:t>
              </a:r>
              <a:r>
                <a:rPr lang="en-GB" i="1" dirty="0" err="1">
                  <a:solidFill>
                    <a:schemeClr val="accent3"/>
                  </a:solidFill>
                  <a:ea typeface="+mn-lt"/>
                  <a:cs typeface="+mn-lt"/>
                </a:rPr>
                <a:t>acier</a:t>
              </a:r>
              <a:r>
                <a:rPr lang="en-GB" i="1" dirty="0">
                  <a:solidFill>
                    <a:schemeClr val="accent3"/>
                  </a:solidFill>
                  <a:ea typeface="+mn-lt"/>
                  <a:cs typeface="+mn-lt"/>
                </a:rPr>
                <a:t> </a:t>
              </a:r>
              <a:r>
                <a:rPr lang="en-GB" i="1" dirty="0" err="1">
                  <a:solidFill>
                    <a:schemeClr val="accent3"/>
                  </a:solidFill>
                  <a:ea typeface="+mn-lt"/>
                  <a:cs typeface="+mn-lt"/>
                </a:rPr>
                <a:t>faiblement</a:t>
              </a:r>
              <a:r>
                <a:rPr lang="en-GB" i="1" dirty="0">
                  <a:solidFill>
                    <a:schemeClr val="accent3"/>
                  </a:solidFill>
                  <a:ea typeface="+mn-lt"/>
                  <a:cs typeface="+mn-lt"/>
                </a:rPr>
                <a:t> </a:t>
              </a:r>
              <a:r>
                <a:rPr lang="en-GB" i="1" dirty="0" err="1">
                  <a:solidFill>
                    <a:schemeClr val="accent3"/>
                  </a:solidFill>
                  <a:ea typeface="+mn-lt"/>
                  <a:cs typeface="+mn-lt"/>
                </a:rPr>
                <a:t>allié</a:t>
              </a:r>
              <a:endParaRPr lang="en-GB" i="1" dirty="0">
                <a:solidFill>
                  <a:schemeClr val="accent3"/>
                </a:solidFill>
                <a:ea typeface="+mn-lt"/>
                <a:cs typeface="+mn-lt"/>
              </a:endParaRPr>
            </a:p>
            <a:p>
              <a:r>
                <a:rPr lang="en-GB" dirty="0">
                  <a:solidFill>
                    <a:schemeClr val="accent3"/>
                  </a:solidFill>
                  <a:latin typeface="Open Sans"/>
                  <a:ea typeface="Open Sans"/>
                  <a:cs typeface="Open Sans"/>
                </a:rPr>
                <a:t>…</a:t>
              </a:r>
            </a:p>
          </p:txBody>
        </p:sp>
        <p:sp>
          <p:nvSpPr>
            <p:cNvPr id="10" name="TextBox 9">
              <a:extLst>
                <a:ext uri="{FF2B5EF4-FFF2-40B4-BE49-F238E27FC236}">
                  <a16:creationId xmlns:a16="http://schemas.microsoft.com/office/drawing/2014/main" id="{EA730093-7635-489B-89D5-003185C1F077}"/>
                </a:ext>
              </a:extLst>
            </p:cNvPr>
            <p:cNvSpPr txBox="1"/>
            <p:nvPr/>
          </p:nvSpPr>
          <p:spPr>
            <a:xfrm>
              <a:off x="8136121" y="1848041"/>
              <a:ext cx="3317630" cy="646331"/>
            </a:xfrm>
            <a:prstGeom prst="rect">
              <a:avLst/>
            </a:prstGeom>
            <a:noFill/>
          </p:spPr>
          <p:txBody>
            <a:bodyPr wrap="square" lIns="91440" tIns="45720" rIns="91440" bIns="45720" rtlCol="0" anchor="t">
              <a:spAutoFit/>
            </a:bodyPr>
            <a:lstStyle/>
            <a:p>
              <a:r>
                <a:rPr lang="en-GB" b="1">
                  <a:solidFill>
                    <a:schemeClr val="accent3"/>
                  </a:solidFill>
                  <a:ea typeface="+mn-lt"/>
                  <a:cs typeface="+mn-lt"/>
                </a:rPr>
                <a:t>Production de </a:t>
              </a:r>
              <a:r>
                <a:rPr lang="en-GB" b="1" err="1">
                  <a:solidFill>
                    <a:schemeClr val="accent3"/>
                  </a:solidFill>
                  <a:ea typeface="+mn-lt"/>
                  <a:cs typeface="+mn-lt"/>
                </a:rPr>
                <a:t>l'usine</a:t>
              </a:r>
              <a:endParaRPr lang="en-US" b="1" err="1">
                <a:solidFill>
                  <a:schemeClr val="accent3"/>
                </a:solidFill>
              </a:endParaRPr>
            </a:p>
            <a:p>
              <a:r>
                <a:rPr lang="en-GB" i="1">
                  <a:solidFill>
                    <a:schemeClr val="accent3"/>
                  </a:solidFill>
                  <a:latin typeface="Open Sans"/>
                  <a:ea typeface="Open Sans"/>
                  <a:cs typeface="Open Sans"/>
                </a:rPr>
                <a:t>n </a:t>
              </a:r>
              <a:r>
                <a:rPr lang="en-GB" i="1" err="1">
                  <a:solidFill>
                    <a:schemeClr val="accent3"/>
                  </a:solidFill>
                  <a:latin typeface="Open Sans"/>
                  <a:ea typeface="Open Sans"/>
                  <a:cs typeface="Open Sans"/>
                </a:rPr>
                <a:t>vélos</a:t>
              </a:r>
              <a:r>
                <a:rPr lang="en-GB" i="1">
                  <a:solidFill>
                    <a:schemeClr val="accent3"/>
                  </a:solidFill>
                  <a:latin typeface="Open Sans"/>
                  <a:ea typeface="Open Sans"/>
                  <a:cs typeface="Open Sans"/>
                </a:rPr>
                <a:t>/an</a:t>
              </a:r>
              <a:endParaRPr lang="en-GB" i="1">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13E26B61-054B-40E8-88DF-39D61A59E3C2}"/>
                </a:ext>
              </a:extLst>
            </p:cNvPr>
            <p:cNvSpPr txBox="1"/>
            <p:nvPr/>
          </p:nvSpPr>
          <p:spPr>
            <a:xfrm>
              <a:off x="8264770" y="2726035"/>
              <a:ext cx="3317630" cy="923330"/>
            </a:xfrm>
            <a:prstGeom prst="rect">
              <a:avLst/>
            </a:prstGeom>
            <a:noFill/>
          </p:spPr>
          <p:txBody>
            <a:bodyPr wrap="square" lIns="91440" tIns="45720" rIns="91440" bIns="45720" rtlCol="0" anchor="t">
              <a:spAutoFit/>
            </a:bodyPr>
            <a:lstStyle/>
            <a:p>
              <a:r>
                <a:rPr lang="en-GB" b="1" err="1">
                  <a:solidFill>
                    <a:schemeClr val="accent3"/>
                  </a:solidFill>
                  <a:ea typeface="+mn-lt"/>
                  <a:cs typeface="+mn-lt"/>
                </a:rPr>
                <a:t>Déchets</a:t>
              </a:r>
              <a:r>
                <a:rPr lang="en-GB" b="1">
                  <a:solidFill>
                    <a:schemeClr val="accent3"/>
                  </a:solidFill>
                  <a:ea typeface="+mn-lt"/>
                  <a:cs typeface="+mn-lt"/>
                </a:rPr>
                <a:t> </a:t>
              </a:r>
              <a:r>
                <a:rPr lang="en-GB" b="1" err="1">
                  <a:solidFill>
                    <a:schemeClr val="accent3"/>
                  </a:solidFill>
                  <a:ea typeface="+mn-lt"/>
                  <a:cs typeface="+mn-lt"/>
                </a:rPr>
                <a:t>d'usine</a:t>
              </a:r>
              <a:endParaRPr lang="en-US" b="1" err="1">
                <a:solidFill>
                  <a:schemeClr val="accent3"/>
                </a:solidFill>
              </a:endParaRPr>
            </a:p>
            <a:p>
              <a:r>
                <a:rPr lang="el-GR" i="1">
                  <a:solidFill>
                    <a:schemeClr val="accent3"/>
                  </a:solidFill>
                  <a:latin typeface="Open Sans"/>
                  <a:ea typeface="Open Sans"/>
                  <a:cs typeface="Open Sans"/>
                </a:rPr>
                <a:t>α</a:t>
              </a:r>
              <a:r>
                <a:rPr lang="en-GB" i="1">
                  <a:solidFill>
                    <a:schemeClr val="accent3"/>
                  </a:solidFill>
                  <a:latin typeface="Open Sans"/>
                  <a:ea typeface="Open Sans"/>
                  <a:cs typeface="Open Sans"/>
                </a:rPr>
                <a:t> m</a:t>
              </a:r>
              <a:r>
                <a:rPr lang="en-GB" i="1" baseline="30000">
                  <a:solidFill>
                    <a:schemeClr val="accent3"/>
                  </a:solidFill>
                  <a:latin typeface="Open Sans"/>
                  <a:ea typeface="Open Sans"/>
                  <a:cs typeface="Open Sans"/>
                </a:rPr>
                <a:t>3</a:t>
              </a:r>
              <a:r>
                <a:rPr lang="en-GB" i="1">
                  <a:solidFill>
                    <a:schemeClr val="accent3"/>
                  </a:solidFill>
                  <a:latin typeface="Open Sans"/>
                  <a:ea typeface="Open Sans"/>
                  <a:cs typeface="Open Sans"/>
                </a:rPr>
                <a:t> </a:t>
              </a:r>
              <a:r>
                <a:rPr lang="en-GB" i="1">
                  <a:solidFill>
                    <a:schemeClr val="accent3"/>
                  </a:solidFill>
                  <a:ea typeface="+mn-lt"/>
                  <a:cs typeface="+mn-lt"/>
                </a:rPr>
                <a:t>eaux </a:t>
              </a:r>
              <a:r>
                <a:rPr lang="en-GB" i="1" err="1">
                  <a:solidFill>
                    <a:schemeClr val="accent3"/>
                  </a:solidFill>
                  <a:ea typeface="+mn-lt"/>
                  <a:cs typeface="+mn-lt"/>
                </a:rPr>
                <a:t>usées</a:t>
              </a:r>
              <a:endParaRPr lang="en-GB" i="1">
                <a:solidFill>
                  <a:schemeClr val="accent3"/>
                </a:solidFill>
                <a:ea typeface="+mn-lt"/>
                <a:cs typeface="+mn-lt"/>
              </a:endParaRPr>
            </a:p>
            <a:p>
              <a:r>
                <a:rPr lang="el-GR" i="1">
                  <a:solidFill>
                    <a:schemeClr val="accent3"/>
                  </a:solidFill>
                  <a:latin typeface="Open Sans"/>
                  <a:ea typeface="Open Sans"/>
                  <a:cs typeface="Open Sans"/>
                </a:rPr>
                <a:t>β</a:t>
              </a:r>
              <a:r>
                <a:rPr lang="en-GB" i="1">
                  <a:solidFill>
                    <a:schemeClr val="accent3"/>
                  </a:solidFill>
                  <a:latin typeface="Open Sans"/>
                  <a:ea typeface="Open Sans"/>
                  <a:cs typeface="Open Sans"/>
                </a:rPr>
                <a:t> kg </a:t>
              </a:r>
              <a:r>
                <a:rPr lang="en-GB" i="1" err="1">
                  <a:solidFill>
                    <a:schemeClr val="accent3"/>
                  </a:solidFill>
                  <a:ea typeface="+mn-lt"/>
                  <a:cs typeface="+mn-lt"/>
                </a:rPr>
                <a:t>ferraille</a:t>
              </a:r>
              <a:r>
                <a:rPr lang="en-GB" i="1">
                  <a:solidFill>
                    <a:schemeClr val="accent3"/>
                  </a:solidFill>
                  <a:ea typeface="+mn-lt"/>
                  <a:cs typeface="+mn-lt"/>
                </a:rPr>
                <a:t> </a:t>
              </a:r>
              <a:r>
                <a:rPr lang="en-GB" i="1" err="1">
                  <a:solidFill>
                    <a:schemeClr val="accent3"/>
                  </a:solidFill>
                  <a:ea typeface="+mn-lt"/>
                  <a:cs typeface="+mn-lt"/>
                </a:rPr>
                <a:t>d'acier</a:t>
              </a:r>
              <a:endParaRPr lang="en-GB" i="1">
                <a:solidFill>
                  <a:schemeClr val="accent3"/>
                </a:solidFill>
                <a:ea typeface="+mn-lt"/>
                <a:cs typeface="+mn-lt"/>
              </a:endParaRPr>
            </a:p>
          </p:txBody>
        </p:sp>
        <p:sp>
          <p:nvSpPr>
            <p:cNvPr id="15" name="Rectangle 14">
              <a:extLst>
                <a:ext uri="{FF2B5EF4-FFF2-40B4-BE49-F238E27FC236}">
                  <a16:creationId xmlns:a16="http://schemas.microsoft.com/office/drawing/2014/main" id="{D770A38E-8D0E-4037-B1ED-9A2A4C3207CC}"/>
                </a:ext>
              </a:extLst>
            </p:cNvPr>
            <p:cNvSpPr/>
            <p:nvPr/>
          </p:nvSpPr>
          <p:spPr>
            <a:xfrm rot="16200000">
              <a:off x="-343933" y="2541369"/>
              <a:ext cx="1512337" cy="369332"/>
            </a:xfrm>
            <a:prstGeom prst="rect">
              <a:avLst/>
            </a:prstGeom>
          </p:spPr>
          <p:txBody>
            <a:bodyPr wrap="none">
              <a:spAutoFit/>
            </a:bodyPr>
            <a:lstStyle/>
            <a:p>
              <a:pPr algn="ctr"/>
              <a:r>
                <a:rPr lang="en-GB"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Foreground</a:t>
              </a:r>
            </a:p>
          </p:txBody>
        </p:sp>
        <p:cxnSp>
          <p:nvCxnSpPr>
            <p:cNvPr id="18" name="Straight Arrow Connector 17">
              <a:extLst>
                <a:ext uri="{FF2B5EF4-FFF2-40B4-BE49-F238E27FC236}">
                  <a16:creationId xmlns:a16="http://schemas.microsoft.com/office/drawing/2014/main" id="{AA24B923-9D2E-412B-9842-8D5276739AEA}"/>
                </a:ext>
              </a:extLst>
            </p:cNvPr>
            <p:cNvCxnSpPr>
              <a:stCxn id="9" idx="3"/>
            </p:cNvCxnSpPr>
            <p:nvPr/>
          </p:nvCxnSpPr>
          <p:spPr>
            <a:xfrm>
              <a:off x="4584578" y="2843912"/>
              <a:ext cx="1066922" cy="73503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2E635C7-E31C-4CEB-90AC-295A8A645C31}"/>
                </a:ext>
              </a:extLst>
            </p:cNvPr>
            <p:cNvCxnSpPr>
              <a:cxnSpLocks/>
              <a:endCxn id="10" idx="1"/>
            </p:cNvCxnSpPr>
            <p:nvPr/>
          </p:nvCxnSpPr>
          <p:spPr>
            <a:xfrm flipV="1">
              <a:off x="6399151" y="2171207"/>
              <a:ext cx="1736970" cy="1403414"/>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B0FB965E-9B79-4850-9E19-CEA261190936}"/>
                </a:ext>
              </a:extLst>
            </p:cNvPr>
            <p:cNvCxnSpPr>
              <a:cxnSpLocks/>
              <a:endCxn id="11" idx="1"/>
            </p:cNvCxnSpPr>
            <p:nvPr/>
          </p:nvCxnSpPr>
          <p:spPr>
            <a:xfrm flipV="1">
              <a:off x="6540498" y="3187700"/>
              <a:ext cx="1724272" cy="353468"/>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BA3E1581-EEA4-489C-8A88-21733D126A5B}"/>
              </a:ext>
            </a:extLst>
          </p:cNvPr>
          <p:cNvGrpSpPr/>
          <p:nvPr/>
        </p:nvGrpSpPr>
        <p:grpSpPr>
          <a:xfrm>
            <a:off x="227572" y="3843400"/>
            <a:ext cx="11354828" cy="2610634"/>
            <a:chOff x="227572" y="3633850"/>
            <a:chExt cx="11354828" cy="2610634"/>
          </a:xfrm>
          <a:solidFill>
            <a:schemeClr val="bg1"/>
          </a:solidFill>
        </p:grpSpPr>
        <p:sp>
          <p:nvSpPr>
            <p:cNvPr id="8" name="Rectangle 7">
              <a:extLst>
                <a:ext uri="{FF2B5EF4-FFF2-40B4-BE49-F238E27FC236}">
                  <a16:creationId xmlns:a16="http://schemas.microsoft.com/office/drawing/2014/main" id="{81C1B6C6-93D1-4DCF-8E30-389ED21CAB89}"/>
                </a:ext>
              </a:extLst>
            </p:cNvPr>
            <p:cNvSpPr/>
            <p:nvPr/>
          </p:nvSpPr>
          <p:spPr>
            <a:xfrm>
              <a:off x="609600" y="3983636"/>
              <a:ext cx="10972800" cy="2260848"/>
            </a:xfrm>
            <a:prstGeom prst="rect">
              <a:avLst/>
            </a:prstGeom>
            <a:grp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b"/>
            <a:lstStyle/>
            <a:p>
              <a:pPr algn="ctr"/>
              <a:r>
                <a:rPr lang="en-GB" b="1">
                  <a:solidFill>
                    <a:schemeClr val="accent4"/>
                  </a:solidFill>
                  <a:ea typeface="+mn-lt"/>
                  <a:cs typeface="+mn-lt"/>
                </a:rPr>
                <a:t>Données </a:t>
              </a:r>
              <a:r>
                <a:rPr lang="en-GB" b="1" err="1">
                  <a:solidFill>
                    <a:schemeClr val="accent4"/>
                  </a:solidFill>
                  <a:ea typeface="+mn-lt"/>
                  <a:cs typeface="+mn-lt"/>
                </a:rPr>
                <a:t>secondaires</a:t>
              </a:r>
              <a:endParaRPr lang="en-US" b="1" err="1">
                <a:solidFill>
                  <a:schemeClr val="accent4"/>
                </a:solidFill>
              </a:endParaRPr>
            </a:p>
          </p:txBody>
        </p:sp>
        <p:sp>
          <p:nvSpPr>
            <p:cNvPr id="12" name="TextBox 11">
              <a:extLst>
                <a:ext uri="{FF2B5EF4-FFF2-40B4-BE49-F238E27FC236}">
                  <a16:creationId xmlns:a16="http://schemas.microsoft.com/office/drawing/2014/main" id="{5C35B2A6-AE25-451F-AFD5-67487BD94818}"/>
                </a:ext>
              </a:extLst>
            </p:cNvPr>
            <p:cNvSpPr txBox="1"/>
            <p:nvPr/>
          </p:nvSpPr>
          <p:spPr>
            <a:xfrm>
              <a:off x="873246" y="4340948"/>
              <a:ext cx="4392123" cy="1754326"/>
            </a:xfrm>
            <a:prstGeom prst="rect">
              <a:avLst/>
            </a:prstGeom>
            <a:noFill/>
          </p:spPr>
          <p:txBody>
            <a:bodyPr wrap="square" lIns="91440" tIns="45720" rIns="91440" bIns="45720" rtlCol="0" anchor="t">
              <a:spAutoFit/>
            </a:bodyPr>
            <a:lstStyle/>
            <a:p>
              <a:r>
                <a:rPr lang="en-GB" b="1" dirty="0">
                  <a:solidFill>
                    <a:schemeClr val="accent4"/>
                  </a:solidFill>
                  <a:ea typeface="+mn-lt"/>
                  <a:cs typeface="+mn-lt"/>
                </a:rPr>
                <a:t>Production de </a:t>
              </a:r>
              <a:r>
                <a:rPr lang="en-GB" b="1" dirty="0" err="1">
                  <a:solidFill>
                    <a:schemeClr val="accent4"/>
                  </a:solidFill>
                  <a:ea typeface="+mn-lt"/>
                  <a:cs typeface="+mn-lt"/>
                </a:rPr>
                <a:t>matériaux</a:t>
              </a:r>
              <a:endParaRPr lang="en-US" b="1" dirty="0">
                <a:solidFill>
                  <a:schemeClr val="accent4"/>
                </a:solidFill>
              </a:endParaRPr>
            </a:p>
            <a:p>
              <a:r>
                <a:rPr lang="en-GB" i="1" dirty="0">
                  <a:solidFill>
                    <a:schemeClr val="accent4"/>
                  </a:solidFill>
                  <a:ea typeface="+mn-lt"/>
                  <a:cs typeface="+mn-lt"/>
                </a:rPr>
                <a:t>Extraction et distribution de </a:t>
              </a:r>
              <a:r>
                <a:rPr lang="en-GB" i="1" dirty="0" err="1">
                  <a:solidFill>
                    <a:schemeClr val="accent4"/>
                  </a:solidFill>
                  <a:ea typeface="+mn-lt"/>
                  <a:cs typeface="+mn-lt"/>
                </a:rPr>
                <a:t>gaz</a:t>
              </a:r>
              <a:r>
                <a:rPr lang="en-GB" i="1" dirty="0">
                  <a:solidFill>
                    <a:schemeClr val="accent4"/>
                  </a:solidFill>
                  <a:ea typeface="+mn-lt"/>
                  <a:cs typeface="+mn-lt"/>
                </a:rPr>
                <a:t> naturel</a:t>
              </a:r>
              <a:endParaRPr lang="en-GB" i="1" dirty="0">
                <a:solidFill>
                  <a:schemeClr val="accent4"/>
                </a:solidFill>
                <a:cs typeface="Arial"/>
              </a:endParaRPr>
            </a:p>
            <a:p>
              <a:r>
                <a:rPr lang="en-GB" i="1" dirty="0">
                  <a:solidFill>
                    <a:schemeClr val="accent4"/>
                  </a:solidFill>
                  <a:ea typeface="+mn-lt"/>
                  <a:cs typeface="+mn-lt"/>
                </a:rPr>
                <a:t>Production </a:t>
              </a:r>
              <a:r>
                <a:rPr lang="en-GB" i="1" dirty="0" err="1">
                  <a:solidFill>
                    <a:schemeClr val="accent4"/>
                  </a:solidFill>
                  <a:ea typeface="+mn-lt"/>
                  <a:cs typeface="+mn-lt"/>
                </a:rPr>
                <a:t>d'électricité</a:t>
              </a:r>
              <a:endParaRPr lang="en-GB" i="1" dirty="0">
                <a:solidFill>
                  <a:schemeClr val="accent4"/>
                </a:solidFill>
                <a:cs typeface="Arial"/>
              </a:endParaRPr>
            </a:p>
            <a:p>
              <a:r>
                <a:rPr lang="en-GB" i="1" dirty="0" err="1">
                  <a:solidFill>
                    <a:schemeClr val="accent4"/>
                  </a:solidFill>
                  <a:ea typeface="+mn-lt"/>
                  <a:cs typeface="+mn-lt"/>
                </a:rPr>
                <a:t>Sidérurgie</a:t>
              </a:r>
              <a:endParaRPr lang="en-GB" i="1" dirty="0">
                <a:solidFill>
                  <a:schemeClr val="accent4"/>
                </a:solidFill>
                <a:ea typeface="+mn-lt"/>
                <a:cs typeface="+mn-lt"/>
              </a:endParaRPr>
            </a:p>
            <a:p>
              <a:r>
                <a:rPr lang="en-GB" i="1" dirty="0" err="1">
                  <a:solidFill>
                    <a:schemeClr val="accent4"/>
                  </a:solidFill>
                  <a:ea typeface="+mn-lt"/>
                  <a:cs typeface="+mn-lt"/>
                </a:rPr>
                <a:t>Plasturgie</a:t>
              </a:r>
              <a:endParaRPr lang="en-GB" i="1" dirty="0">
                <a:solidFill>
                  <a:schemeClr val="accent4"/>
                </a:solidFill>
              </a:endParaRPr>
            </a:p>
            <a:p>
              <a:r>
                <a:rPr lang="en-GB" i="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A6680FFA-3B95-43D4-AF44-EA27034FF250}"/>
                </a:ext>
              </a:extLst>
            </p:cNvPr>
            <p:cNvSpPr txBox="1"/>
            <p:nvPr/>
          </p:nvSpPr>
          <p:spPr>
            <a:xfrm>
              <a:off x="6929075" y="4237350"/>
              <a:ext cx="4384552" cy="1200329"/>
            </a:xfrm>
            <a:prstGeom prst="rect">
              <a:avLst/>
            </a:prstGeom>
            <a:grpFill/>
          </p:spPr>
          <p:txBody>
            <a:bodyPr wrap="square" lIns="91440" tIns="45720" rIns="91440" bIns="45720" rtlCol="0" anchor="t">
              <a:spAutoFit/>
            </a:bodyPr>
            <a:lstStyle/>
            <a:p>
              <a:r>
                <a:rPr lang="en-GB" b="1">
                  <a:solidFill>
                    <a:schemeClr val="accent4"/>
                  </a:solidFill>
                  <a:ea typeface="+mn-lt"/>
                  <a:cs typeface="+mn-lt"/>
                </a:rPr>
                <a:t>Traitement des </a:t>
              </a:r>
              <a:r>
                <a:rPr lang="en-GB" b="1" err="1">
                  <a:solidFill>
                    <a:schemeClr val="accent4"/>
                  </a:solidFill>
                  <a:ea typeface="+mn-lt"/>
                  <a:cs typeface="+mn-lt"/>
                </a:rPr>
                <a:t>déchets</a:t>
              </a:r>
              <a:endParaRPr lang="en-US" b="1" err="1">
                <a:solidFill>
                  <a:schemeClr val="accent4"/>
                </a:solidFill>
                <a:cs typeface="Arial"/>
              </a:endParaRPr>
            </a:p>
            <a:p>
              <a:r>
                <a:rPr lang="en-GB" i="1">
                  <a:solidFill>
                    <a:schemeClr val="accent4"/>
                  </a:solidFill>
                  <a:latin typeface="Open Sans"/>
                  <a:ea typeface="Open Sans"/>
                  <a:cs typeface="Open Sans"/>
                </a:rPr>
                <a:t>Traitement des eaux </a:t>
              </a:r>
              <a:r>
                <a:rPr lang="en-GB" i="1" err="1">
                  <a:solidFill>
                    <a:schemeClr val="accent4"/>
                  </a:solidFill>
                  <a:latin typeface="Open Sans"/>
                  <a:ea typeface="Open Sans"/>
                  <a:cs typeface="Open Sans"/>
                </a:rPr>
                <a:t>usées</a:t>
              </a:r>
              <a:endParaRPr lang="en-GB" i="1" err="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a:p>
              <a:r>
                <a:rPr lang="en-GB" i="1">
                  <a:solidFill>
                    <a:schemeClr val="accent4"/>
                  </a:solidFill>
                  <a:ea typeface="+mn-lt"/>
                  <a:cs typeface="+mn-lt"/>
                </a:rPr>
                <a:t>Recyclage de </a:t>
              </a:r>
              <a:r>
                <a:rPr lang="en-GB" i="1" err="1">
                  <a:solidFill>
                    <a:schemeClr val="accent4"/>
                  </a:solidFill>
                  <a:ea typeface="+mn-lt"/>
                  <a:cs typeface="+mn-lt"/>
                </a:rPr>
                <a:t>l'acier</a:t>
              </a:r>
              <a:endParaRPr lang="en-GB" i="1" err="1">
                <a:solidFill>
                  <a:schemeClr val="accent4"/>
                </a:solidFill>
              </a:endParaRPr>
            </a:p>
            <a:p>
              <a:r>
                <a:rPr lang="en-GB" i="1">
                  <a:solidFill>
                    <a:schemeClr val="accent4"/>
                  </a:solidFill>
                  <a:latin typeface="Open Sans"/>
                  <a:ea typeface="Open Sans"/>
                  <a:cs typeface="Open Sans"/>
                </a:rPr>
                <a:t>...?</a:t>
              </a:r>
              <a:endParaRPr lang="en-GB">
                <a:solidFill>
                  <a:schemeClr val="accent4"/>
                </a:solidFill>
                <a:latin typeface="Open Sans"/>
                <a:ea typeface="Open Sans"/>
                <a:cs typeface="Open Sans"/>
              </a:endParaRPr>
            </a:p>
          </p:txBody>
        </p:sp>
        <p:sp>
          <p:nvSpPr>
            <p:cNvPr id="14" name="TextBox 13">
              <a:extLst>
                <a:ext uri="{FF2B5EF4-FFF2-40B4-BE49-F238E27FC236}">
                  <a16:creationId xmlns:a16="http://schemas.microsoft.com/office/drawing/2014/main" id="{834D800F-6DF5-4C7F-A608-5C794F961F97}"/>
                </a:ext>
              </a:extLst>
            </p:cNvPr>
            <p:cNvSpPr txBox="1"/>
            <p:nvPr/>
          </p:nvSpPr>
          <p:spPr>
            <a:xfrm>
              <a:off x="7854461" y="5498973"/>
              <a:ext cx="3563817" cy="646331"/>
            </a:xfrm>
            <a:prstGeom prst="rect">
              <a:avLst/>
            </a:prstGeom>
            <a:grpFill/>
          </p:spPr>
          <p:txBody>
            <a:bodyPr wrap="square" lIns="91440" tIns="45720" rIns="91440" bIns="45720" rtlCol="0" anchor="t">
              <a:spAutoFit/>
            </a:bodyPr>
            <a:lstStyle/>
            <a:p>
              <a:r>
                <a:rPr lang="en-GB" b="1" err="1">
                  <a:solidFill>
                    <a:schemeClr val="accent4"/>
                  </a:solidFill>
                  <a:ea typeface="+mn-lt"/>
                  <a:cs typeface="+mn-lt"/>
                </a:rPr>
                <a:t>É</a:t>
              </a:r>
              <a:r>
                <a:rPr lang="en-GB" b="1" err="1">
                  <a:solidFill>
                    <a:schemeClr val="accent4"/>
                  </a:solidFill>
                  <a:latin typeface="Open Sans"/>
                  <a:ea typeface="Open Sans"/>
                  <a:cs typeface="Open Sans"/>
                </a:rPr>
                <a:t>missions</a:t>
              </a:r>
              <a:endParaRPr lang="en-US" err="1">
                <a:solidFill>
                  <a:schemeClr val="accent4"/>
                </a:solidFill>
              </a:endParaRPr>
            </a:p>
            <a:p>
              <a:r>
                <a:rPr lang="en-GB" i="1">
                  <a:solidFill>
                    <a:schemeClr val="accent4"/>
                  </a:solidFill>
                  <a:latin typeface="Open Sans"/>
                  <a:ea typeface="Open Sans"/>
                  <a:cs typeface="Open Sans"/>
                </a:rPr>
                <a:t>Combustion direct de </a:t>
              </a:r>
              <a:r>
                <a:rPr lang="en-GB" i="1" err="1">
                  <a:solidFill>
                    <a:schemeClr val="accent4"/>
                  </a:solidFill>
                  <a:latin typeface="Open Sans"/>
                  <a:ea typeface="Open Sans"/>
                  <a:cs typeface="Open Sans"/>
                </a:rPr>
                <a:t>gaz</a:t>
              </a:r>
              <a:r>
                <a:rPr lang="en-GB" i="1">
                  <a:solidFill>
                    <a:schemeClr val="accent4"/>
                  </a:solidFill>
                  <a:latin typeface="Open Sans"/>
                  <a:ea typeface="Open Sans"/>
                  <a:cs typeface="Open Sans"/>
                </a:rPr>
                <a:t> naturel</a:t>
              </a:r>
              <a:endParaRPr lang="en-GB">
                <a:solidFill>
                  <a:schemeClr val="accent4"/>
                </a:solidFill>
                <a:latin typeface="Open Sans"/>
                <a:ea typeface="Open Sans"/>
                <a:cs typeface="Open Sans"/>
              </a:endParaRPr>
            </a:p>
          </p:txBody>
        </p:sp>
        <p:sp>
          <p:nvSpPr>
            <p:cNvPr id="16" name="Rectangle 15">
              <a:extLst>
                <a:ext uri="{FF2B5EF4-FFF2-40B4-BE49-F238E27FC236}">
                  <a16:creationId xmlns:a16="http://schemas.microsoft.com/office/drawing/2014/main" id="{3CA15830-2F70-4F30-803B-FDB4E3DC4790}"/>
                </a:ext>
              </a:extLst>
            </p:cNvPr>
            <p:cNvSpPr/>
            <p:nvPr/>
          </p:nvSpPr>
          <p:spPr>
            <a:xfrm rot="16200000">
              <a:off x="-364674" y="4929394"/>
              <a:ext cx="1553823" cy="369332"/>
            </a:xfrm>
            <a:prstGeom prst="rect">
              <a:avLst/>
            </a:prstGeom>
            <a:grpFill/>
          </p:spPr>
          <p:txBody>
            <a:bodyPr wrap="none">
              <a:spAutoFit/>
            </a:bodyPr>
            <a:lstStyle/>
            <a:p>
              <a:pPr algn="ctr"/>
              <a:r>
                <a:rPr lang="en-GB" b="1">
                  <a:solidFill>
                    <a:schemeClr val="accent4"/>
                  </a:solidFill>
                  <a:latin typeface="Open Sans" panose="020B0606030504020204" pitchFamily="34" charset="0"/>
                  <a:ea typeface="Open Sans" panose="020B0606030504020204" pitchFamily="34" charset="0"/>
                  <a:cs typeface="Open Sans" panose="020B0606030504020204" pitchFamily="34" charset="0"/>
                </a:rPr>
                <a:t>Background</a:t>
              </a:r>
            </a:p>
          </p:txBody>
        </p:sp>
        <p:cxnSp>
          <p:nvCxnSpPr>
            <p:cNvPr id="25" name="Straight Arrow Connector 24">
              <a:extLst>
                <a:ext uri="{FF2B5EF4-FFF2-40B4-BE49-F238E27FC236}">
                  <a16:creationId xmlns:a16="http://schemas.microsoft.com/office/drawing/2014/main" id="{210F5748-2D7E-49AF-845E-671D6E6EE274}"/>
                </a:ext>
              </a:extLst>
            </p:cNvPr>
            <p:cNvCxnSpPr>
              <a:cxnSpLocks/>
            </p:cNvCxnSpPr>
            <p:nvPr/>
          </p:nvCxnSpPr>
          <p:spPr>
            <a:xfrm flipV="1">
              <a:off x="2571750" y="3633850"/>
              <a:ext cx="0" cy="635536"/>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83B70CE-D196-4F0E-9387-000C981FB2E2}"/>
                </a:ext>
              </a:extLst>
            </p:cNvPr>
            <p:cNvCxnSpPr>
              <a:cxnSpLocks/>
            </p:cNvCxnSpPr>
            <p:nvPr/>
          </p:nvCxnSpPr>
          <p:spPr>
            <a:xfrm flipH="1">
              <a:off x="8645774" y="3649365"/>
              <a:ext cx="153862" cy="618584"/>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1238AC7-C252-42E4-9BE7-F48AAFBA1BC0}"/>
                </a:ext>
              </a:extLst>
            </p:cNvPr>
            <p:cNvCxnSpPr>
              <a:cxnSpLocks/>
              <a:endCxn id="14" idx="0"/>
            </p:cNvCxnSpPr>
            <p:nvPr/>
          </p:nvCxnSpPr>
          <p:spPr>
            <a:xfrm>
              <a:off x="9216905" y="3633850"/>
              <a:ext cx="419465" cy="1865123"/>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117F0534-8DBB-4F4B-BA85-27E06A6BE6EA}"/>
              </a:ext>
            </a:extLst>
          </p:cNvPr>
          <p:cNvSpPr/>
          <p:nvPr/>
        </p:nvSpPr>
        <p:spPr>
          <a:xfrm>
            <a:off x="5651500" y="3397250"/>
            <a:ext cx="876300" cy="11557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5" name="Picture 4" descr="http://www.iconsdb.com/icons/download/black/factory-512.png">
            <a:extLst>
              <a:ext uri="{FF2B5EF4-FFF2-40B4-BE49-F238E27FC236}">
                <a16:creationId xmlns:a16="http://schemas.microsoft.com/office/drawing/2014/main" id="{DD9752A1-E776-4908-ABFC-33AD83BD161C}"/>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2402" y="3587750"/>
            <a:ext cx="626085" cy="626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F62744-A1E4-4691-A53D-EE95EDF3EEED}"/>
              </a:ext>
            </a:extLst>
          </p:cNvPr>
          <p:cNvSpPr/>
          <p:nvPr/>
        </p:nvSpPr>
        <p:spPr>
          <a:xfrm>
            <a:off x="5181355" y="4069124"/>
            <a:ext cx="1800718" cy="5826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BE" sz="1400" dirty="0">
                <a:solidFill>
                  <a:schemeClr val="accent6">
                    <a:lumMod val="75000"/>
                  </a:schemeClr>
                </a:solidFill>
                <a:latin typeface="Calibri" panose="020F0502020204030204" pitchFamily="34" charset="0"/>
              </a:rPr>
              <a:t>Assemblage de vélos</a:t>
            </a:r>
            <a:endParaRPr lang="en-GB" sz="1400" dirty="0">
              <a:solidFill>
                <a:schemeClr val="accent6">
                  <a:lumMod val="75000"/>
                </a:schemeClr>
              </a:solidFill>
              <a:latin typeface="Calibri" panose="020F0502020204030204" pitchFamily="34" charset="0"/>
            </a:endParaRPr>
          </a:p>
        </p:txBody>
      </p:sp>
    </p:spTree>
    <p:extLst>
      <p:ext uri="{BB962C8B-B14F-4D97-AF65-F5344CB8AC3E}">
        <p14:creationId xmlns:p14="http://schemas.microsoft.com/office/powerpoint/2010/main" val="2234018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E71-8BA3-4453-9520-18545E040A9A}"/>
              </a:ext>
            </a:extLst>
          </p:cNvPr>
          <p:cNvSpPr>
            <a:spLocks noGrp="1"/>
          </p:cNvSpPr>
          <p:nvPr>
            <p:ph type="title"/>
          </p:nvPr>
        </p:nvSpPr>
        <p:spPr/>
        <p:txBody>
          <a:bodyPr/>
          <a:lstStyle/>
          <a:p>
            <a:r>
              <a:rPr lang="fr-FR" noProof="0" dirty="0"/>
              <a:t>Phase 2 : Analyse d’inventaire</a:t>
            </a:r>
            <a:endParaRPr lang="en-GB" dirty="0"/>
          </a:p>
        </p:txBody>
      </p:sp>
      <p:sp>
        <p:nvSpPr>
          <p:cNvPr id="4" name="Text Placeholder 3">
            <a:extLst>
              <a:ext uri="{FF2B5EF4-FFF2-40B4-BE49-F238E27FC236}">
                <a16:creationId xmlns:a16="http://schemas.microsoft.com/office/drawing/2014/main" id="{D8D7A580-8D41-C1BA-75B7-82C35D407C63}"/>
              </a:ext>
            </a:extLst>
          </p:cNvPr>
          <p:cNvSpPr>
            <a:spLocks noGrp="1"/>
          </p:cNvSpPr>
          <p:nvPr>
            <p:ph type="body" idx="28"/>
          </p:nvPr>
        </p:nvSpPr>
        <p:spPr/>
        <p:txBody>
          <a:bodyPr/>
          <a:lstStyle/>
          <a:p>
            <a:r>
              <a:rPr lang="en-IE" dirty="0"/>
              <a:t>Bases de données</a:t>
            </a:r>
          </a:p>
        </p:txBody>
      </p:sp>
      <p:sp>
        <p:nvSpPr>
          <p:cNvPr id="3" name="Content Placeholder 2">
            <a:extLst>
              <a:ext uri="{FF2B5EF4-FFF2-40B4-BE49-F238E27FC236}">
                <a16:creationId xmlns:a16="http://schemas.microsoft.com/office/drawing/2014/main" id="{95E43EB8-412C-4261-BD84-86DD6F231048}"/>
              </a:ext>
            </a:extLst>
          </p:cNvPr>
          <p:cNvSpPr>
            <a:spLocks noGrp="1"/>
          </p:cNvSpPr>
          <p:nvPr>
            <p:ph sz="quarter" idx="15"/>
          </p:nvPr>
        </p:nvSpPr>
        <p:spPr>
          <a:xfrm>
            <a:off x="480000" y="1881188"/>
            <a:ext cx="5409475" cy="4032333"/>
          </a:xfrm>
        </p:spPr>
        <p:txBody>
          <a:bodyPr>
            <a:normAutofit/>
          </a:bodyPr>
          <a:lstStyle/>
          <a:p>
            <a:pPr lvl="1"/>
            <a:r>
              <a:rPr lang="en-GB" dirty="0"/>
              <a:t>Il </a:t>
            </a:r>
            <a:r>
              <a:rPr lang="en-GB" dirty="0" err="1"/>
              <a:t>n’est</a:t>
            </a:r>
            <a:r>
              <a:rPr lang="en-GB" dirty="0"/>
              <a:t> pas </a:t>
            </a:r>
            <a:r>
              <a:rPr lang="en-GB" dirty="0" err="1"/>
              <a:t>réaliste</a:t>
            </a:r>
            <a:r>
              <a:rPr lang="en-GB" dirty="0"/>
              <a:t> </a:t>
            </a:r>
            <a:r>
              <a:rPr lang="en-GB" dirty="0" err="1"/>
              <a:t>d’aller</a:t>
            </a:r>
            <a:r>
              <a:rPr lang="en-GB" dirty="0"/>
              <a:t> </a:t>
            </a:r>
            <a:r>
              <a:rPr lang="en-GB" dirty="0" err="1"/>
              <a:t>collecter</a:t>
            </a:r>
            <a:r>
              <a:rPr lang="en-GB" dirty="0"/>
              <a:t> les données de production </a:t>
            </a:r>
            <a:r>
              <a:rPr lang="en-GB" dirty="0" err="1"/>
              <a:t>en</a:t>
            </a:r>
            <a:r>
              <a:rPr lang="en-GB" dirty="0"/>
              <a:t> </a:t>
            </a:r>
            <a:r>
              <a:rPr lang="en-GB" dirty="0" err="1"/>
              <a:t>amont</a:t>
            </a:r>
            <a:r>
              <a:rPr lang="en-GB" dirty="0"/>
              <a:t> pour </a:t>
            </a:r>
            <a:r>
              <a:rPr lang="en-GB" dirty="0" err="1"/>
              <a:t>tous</a:t>
            </a:r>
            <a:r>
              <a:rPr lang="en-GB" dirty="0"/>
              <a:t> les </a:t>
            </a:r>
            <a:r>
              <a:rPr lang="en-GB" dirty="0" err="1"/>
              <a:t>matériaux</a:t>
            </a:r>
            <a:r>
              <a:rPr lang="en-GB" dirty="0"/>
              <a:t> et </a:t>
            </a:r>
            <a:r>
              <a:rPr lang="en-GB" dirty="0" err="1"/>
              <a:t>vecteurs</a:t>
            </a:r>
            <a:r>
              <a:rPr lang="en-GB" dirty="0"/>
              <a:t> </a:t>
            </a:r>
            <a:r>
              <a:rPr lang="en-GB" dirty="0" err="1"/>
              <a:t>énergétiques</a:t>
            </a:r>
            <a:r>
              <a:rPr lang="en-GB" dirty="0"/>
              <a:t>, il faut </a:t>
            </a:r>
            <a:r>
              <a:rPr lang="en-GB" dirty="0" err="1"/>
              <a:t>s’appuyer</a:t>
            </a:r>
            <a:r>
              <a:rPr lang="en-GB" dirty="0"/>
              <a:t> sur des </a:t>
            </a:r>
            <a:r>
              <a:rPr lang="en-GB" b="1" dirty="0"/>
              <a:t>bases de données </a:t>
            </a:r>
            <a:r>
              <a:rPr lang="en-GB" dirty="0" err="1"/>
              <a:t>existantes</a:t>
            </a:r>
            <a:endParaRPr lang="en-GB" dirty="0"/>
          </a:p>
          <a:p>
            <a:r>
              <a:rPr lang="en-GB" dirty="0"/>
              <a:t>En </a:t>
            </a:r>
            <a:r>
              <a:rPr lang="en-GB" dirty="0" err="1"/>
              <a:t>général</a:t>
            </a:r>
            <a:r>
              <a:rPr lang="en-GB" dirty="0"/>
              <a:t>, </a:t>
            </a:r>
            <a:r>
              <a:rPr lang="en-GB" dirty="0" err="1"/>
              <a:t>une</a:t>
            </a:r>
            <a:r>
              <a:rPr lang="en-GB" dirty="0"/>
              <a:t> base de données </a:t>
            </a:r>
            <a:r>
              <a:rPr lang="en-GB" dirty="0" err="1"/>
              <a:t>contient</a:t>
            </a:r>
            <a:r>
              <a:rPr lang="en-GB" dirty="0"/>
              <a:t> des “</a:t>
            </a:r>
            <a:r>
              <a:rPr lang="en-GB" dirty="0" err="1"/>
              <a:t>activités</a:t>
            </a:r>
            <a:r>
              <a:rPr lang="en-GB" dirty="0"/>
              <a:t>”, </a:t>
            </a:r>
            <a:r>
              <a:rPr lang="en-GB" dirty="0" err="1"/>
              <a:t>liées</a:t>
            </a:r>
            <a:r>
              <a:rPr lang="en-GB" dirty="0"/>
              <a:t>…</a:t>
            </a:r>
          </a:p>
          <a:p>
            <a:pPr lvl="1"/>
            <a:r>
              <a:rPr lang="en-GB" dirty="0"/>
              <a:t>…entre </a:t>
            </a:r>
            <a:r>
              <a:rPr lang="en-GB" dirty="0" err="1"/>
              <a:t>elles</a:t>
            </a:r>
            <a:r>
              <a:rPr lang="en-GB" dirty="0"/>
              <a:t>, pour composer la “</a:t>
            </a:r>
            <a:r>
              <a:rPr lang="en-GB" b="1" dirty="0"/>
              <a:t>technosphère</a:t>
            </a:r>
            <a:r>
              <a:rPr lang="en-GB" dirty="0"/>
              <a:t>” (</a:t>
            </a:r>
            <a:r>
              <a:rPr lang="en-GB" i="1" dirty="0"/>
              <a:t>exchanges</a:t>
            </a:r>
            <a:r>
              <a:rPr lang="en-GB" dirty="0"/>
              <a:t>), or</a:t>
            </a:r>
          </a:p>
          <a:p>
            <a:pPr lvl="1"/>
            <a:r>
              <a:rPr lang="en-GB" dirty="0"/>
              <a:t>…avec </a:t>
            </a:r>
            <a:r>
              <a:rPr lang="en-GB" dirty="0" err="1"/>
              <a:t>l’environnement</a:t>
            </a:r>
            <a:r>
              <a:rPr lang="en-GB" dirty="0"/>
              <a:t>, pour composer la “</a:t>
            </a:r>
            <a:r>
              <a:rPr lang="en-GB" b="1" dirty="0" err="1"/>
              <a:t>biosphère</a:t>
            </a:r>
            <a:r>
              <a:rPr lang="en-GB" dirty="0"/>
              <a:t>” (</a:t>
            </a:r>
            <a:r>
              <a:rPr lang="en-GB" i="1" dirty="0"/>
              <a:t>elementary flows</a:t>
            </a:r>
            <a:r>
              <a:rPr lang="en-GB" dirty="0"/>
              <a:t>)</a:t>
            </a:r>
          </a:p>
        </p:txBody>
      </p:sp>
      <p:sp>
        <p:nvSpPr>
          <p:cNvPr id="56" name="Rectangle 55">
            <a:extLst>
              <a:ext uri="{FF2B5EF4-FFF2-40B4-BE49-F238E27FC236}">
                <a16:creationId xmlns:a16="http://schemas.microsoft.com/office/drawing/2014/main" id="{63E4284C-B1AB-49FF-91B5-F67A263104CE}"/>
              </a:ext>
            </a:extLst>
          </p:cNvPr>
          <p:cNvSpPr/>
          <p:nvPr/>
        </p:nvSpPr>
        <p:spPr>
          <a:xfrm>
            <a:off x="6477000" y="1377418"/>
            <a:ext cx="4133849" cy="4870982"/>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a:bodyPr>
          <a:lstStyle/>
          <a:p>
            <a:r>
              <a:rPr lang="en-GB" sz="1600" b="1" dirty="0">
                <a:solidFill>
                  <a:schemeClr val="tx1"/>
                </a:solidFill>
              </a:rPr>
              <a:t>Database</a:t>
            </a:r>
          </a:p>
        </p:txBody>
      </p:sp>
      <p:grpSp>
        <p:nvGrpSpPr>
          <p:cNvPr id="96" name="Group 95">
            <a:extLst>
              <a:ext uri="{FF2B5EF4-FFF2-40B4-BE49-F238E27FC236}">
                <a16:creationId xmlns:a16="http://schemas.microsoft.com/office/drawing/2014/main" id="{EFABADFC-0ED6-4112-981E-F4A324CD2B37}"/>
              </a:ext>
            </a:extLst>
          </p:cNvPr>
          <p:cNvGrpSpPr/>
          <p:nvPr/>
        </p:nvGrpSpPr>
        <p:grpSpPr>
          <a:xfrm>
            <a:off x="6648450" y="3428206"/>
            <a:ext cx="3790950" cy="2697958"/>
            <a:chOff x="6648450" y="3428206"/>
            <a:chExt cx="3790950" cy="2697958"/>
          </a:xfrm>
        </p:grpSpPr>
        <p:sp>
          <p:nvSpPr>
            <p:cNvPr id="55" name="Rectangle 54">
              <a:extLst>
                <a:ext uri="{FF2B5EF4-FFF2-40B4-BE49-F238E27FC236}">
                  <a16:creationId xmlns:a16="http://schemas.microsoft.com/office/drawing/2014/main" id="{B1EF4265-ACF9-4EA4-BCBE-253E6413219D}"/>
                </a:ext>
              </a:extLst>
            </p:cNvPr>
            <p:cNvSpPr/>
            <p:nvPr/>
          </p:nvSpPr>
          <p:spPr>
            <a:xfrm>
              <a:off x="6648450" y="5029200"/>
              <a:ext cx="3790950" cy="1096964"/>
            </a:xfrm>
            <a:prstGeom prst="rect">
              <a:avLst/>
            </a:prstGeom>
            <a:noFill/>
            <a:ln w="9525" cap="flat" cmpd="sng" algn="ctr">
              <a:solidFill>
                <a:schemeClr val="accent3">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fontScale="70000" lnSpcReduction="20000"/>
            </a:bodyPr>
            <a:lstStyle/>
            <a:p>
              <a:r>
                <a:rPr lang="en-GB" sz="2300" b="1" dirty="0">
                  <a:solidFill>
                    <a:schemeClr val="accent3">
                      <a:lumMod val="50000"/>
                    </a:schemeClr>
                  </a:solidFill>
                </a:rPr>
                <a:t>Biosphere</a:t>
              </a:r>
              <a:endParaRPr lang="en-GB" sz="1600" b="1" dirty="0">
                <a:solidFill>
                  <a:schemeClr val="accent3">
                    <a:lumMod val="50000"/>
                  </a:schemeClr>
                </a:solidFill>
              </a:endParaRPr>
            </a:p>
            <a:p>
              <a:endParaRPr lang="en-GB" sz="1600" b="1" dirty="0">
                <a:solidFill>
                  <a:schemeClr val="accent3">
                    <a:lumMod val="50000"/>
                  </a:schemeClr>
                </a:solidFill>
              </a:endParaRPr>
            </a:p>
            <a:p>
              <a:r>
                <a:rPr lang="en-GB" sz="1600" i="1" dirty="0">
                  <a:solidFill>
                    <a:schemeClr val="accent3">
                      <a:lumMod val="50000"/>
                    </a:schemeClr>
                  </a:solidFill>
                </a:rPr>
                <a:t>CO2, fossil, in air, kg</a:t>
              </a:r>
            </a:p>
            <a:p>
              <a:r>
                <a:rPr lang="en-GB" sz="1600" i="1" dirty="0">
                  <a:solidFill>
                    <a:schemeClr val="accent3">
                      <a:lumMod val="50000"/>
                    </a:schemeClr>
                  </a:solidFill>
                </a:rPr>
                <a:t>Iron ore, in ground, kg</a:t>
              </a:r>
            </a:p>
            <a:p>
              <a:r>
                <a:rPr lang="en-GB" sz="1600" i="1" dirty="0">
                  <a:solidFill>
                    <a:schemeClr val="accent3">
                      <a:lumMod val="50000"/>
                    </a:schemeClr>
                  </a:solidFill>
                </a:rPr>
                <a:t>Nitrate, in freshwater, kg</a:t>
              </a:r>
            </a:p>
            <a:p>
              <a:r>
                <a:rPr lang="en-GB" sz="1600" i="1" dirty="0">
                  <a:solidFill>
                    <a:schemeClr val="accent3">
                      <a:lumMod val="50000"/>
                    </a:schemeClr>
                  </a:solidFill>
                </a:rPr>
                <a:t>Forest area, m2</a:t>
              </a:r>
            </a:p>
            <a:p>
              <a:r>
                <a:rPr lang="en-GB" sz="1600" i="1" dirty="0">
                  <a:solidFill>
                    <a:schemeClr val="accent3">
                      <a:lumMod val="50000"/>
                    </a:schemeClr>
                  </a:solidFill>
                </a:rPr>
                <a:t>…</a:t>
              </a:r>
            </a:p>
          </p:txBody>
        </p:sp>
        <p:cxnSp>
          <p:nvCxnSpPr>
            <p:cNvPr id="78" name="Straight Arrow Connector 77">
              <a:extLst>
                <a:ext uri="{FF2B5EF4-FFF2-40B4-BE49-F238E27FC236}">
                  <a16:creationId xmlns:a16="http://schemas.microsoft.com/office/drawing/2014/main" id="{FEFCFE29-655B-47D9-B987-61DE13DF8A58}"/>
                </a:ext>
              </a:extLst>
            </p:cNvPr>
            <p:cNvCxnSpPr>
              <a:cxnSpLocks/>
            </p:cNvCxnSpPr>
            <p:nvPr/>
          </p:nvCxnSpPr>
          <p:spPr>
            <a:xfrm flipH="1">
              <a:off x="7104062" y="3428206"/>
              <a:ext cx="794" cy="1600994"/>
            </a:xfrm>
            <a:prstGeom prst="straightConnector1">
              <a:avLst/>
            </a:prstGeom>
            <a:ln>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677C3DA-24F6-48F2-96F8-B2D769548C44}"/>
                </a:ext>
              </a:extLst>
            </p:cNvPr>
            <p:cNvCxnSpPr>
              <a:cxnSpLocks/>
            </p:cNvCxnSpPr>
            <p:nvPr/>
          </p:nvCxnSpPr>
          <p:spPr>
            <a:xfrm flipH="1">
              <a:off x="7594599" y="3428206"/>
              <a:ext cx="794" cy="1600994"/>
            </a:xfrm>
            <a:prstGeom prst="straightConnector1">
              <a:avLst/>
            </a:prstGeom>
            <a:ln>
              <a:solidFill>
                <a:schemeClr val="accent3">
                  <a:lumMod val="50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D28EA36F-27FF-4357-8BAF-B93408A6BEE2}"/>
                </a:ext>
              </a:extLst>
            </p:cNvPr>
            <p:cNvSpPr txBox="1"/>
            <p:nvPr/>
          </p:nvSpPr>
          <p:spPr>
            <a:xfrm rot="16200000">
              <a:off x="6253274" y="4103834"/>
              <a:ext cx="1534394" cy="230832"/>
            </a:xfrm>
            <a:prstGeom prst="rect">
              <a:avLst/>
            </a:prstGeom>
            <a:noFill/>
          </p:spPr>
          <p:txBody>
            <a:bodyPr wrap="none" rtlCol="0">
              <a:spAutoFit/>
            </a:bodyPr>
            <a:lstStyle/>
            <a:p>
              <a:r>
                <a:rPr lang="en-GB" sz="900" b="1" dirty="0">
                  <a:solidFill>
                    <a:schemeClr val="accent3">
                      <a:lumMod val="50000"/>
                    </a:schemeClr>
                  </a:solidFill>
                </a:rPr>
                <a:t>Elementary flow </a:t>
              </a:r>
              <a:r>
                <a:rPr lang="en-GB" sz="900" dirty="0">
                  <a:solidFill>
                    <a:schemeClr val="accent3">
                      <a:lumMod val="50000"/>
                    </a:schemeClr>
                  </a:solidFill>
                </a:rPr>
                <a:t>(emissions)</a:t>
              </a:r>
            </a:p>
          </p:txBody>
        </p:sp>
        <p:sp>
          <p:nvSpPr>
            <p:cNvPr id="81" name="TextBox 80">
              <a:extLst>
                <a:ext uri="{FF2B5EF4-FFF2-40B4-BE49-F238E27FC236}">
                  <a16:creationId xmlns:a16="http://schemas.microsoft.com/office/drawing/2014/main" id="{5AFB6605-295B-4720-8786-5374F88BBA67}"/>
                </a:ext>
              </a:extLst>
            </p:cNvPr>
            <p:cNvSpPr txBox="1"/>
            <p:nvPr/>
          </p:nvSpPr>
          <p:spPr>
            <a:xfrm rot="16200000">
              <a:off x="6743835" y="4103834"/>
              <a:ext cx="1483098" cy="230832"/>
            </a:xfrm>
            <a:prstGeom prst="rect">
              <a:avLst/>
            </a:prstGeom>
            <a:noFill/>
          </p:spPr>
          <p:txBody>
            <a:bodyPr wrap="none" rtlCol="0">
              <a:spAutoFit/>
            </a:bodyPr>
            <a:lstStyle/>
            <a:p>
              <a:r>
                <a:rPr lang="en-GB" sz="900" b="1" dirty="0">
                  <a:solidFill>
                    <a:schemeClr val="accent3">
                      <a:lumMod val="50000"/>
                    </a:schemeClr>
                  </a:solidFill>
                </a:rPr>
                <a:t>Elementary flow </a:t>
              </a:r>
              <a:r>
                <a:rPr lang="en-GB" sz="900" dirty="0">
                  <a:solidFill>
                    <a:schemeClr val="accent3">
                      <a:lumMod val="50000"/>
                    </a:schemeClr>
                  </a:solidFill>
                </a:rPr>
                <a:t>(resource)</a:t>
              </a:r>
            </a:p>
          </p:txBody>
        </p:sp>
      </p:grpSp>
      <p:grpSp>
        <p:nvGrpSpPr>
          <p:cNvPr id="93" name="Group 92">
            <a:extLst>
              <a:ext uri="{FF2B5EF4-FFF2-40B4-BE49-F238E27FC236}">
                <a16:creationId xmlns:a16="http://schemas.microsoft.com/office/drawing/2014/main" id="{6DFEE1A9-2C93-4936-97BB-34E1D38FCD76}"/>
              </a:ext>
            </a:extLst>
          </p:cNvPr>
          <p:cNvGrpSpPr/>
          <p:nvPr/>
        </p:nvGrpSpPr>
        <p:grpSpPr>
          <a:xfrm>
            <a:off x="6648450" y="1771650"/>
            <a:ext cx="3790950" cy="2619375"/>
            <a:chOff x="6648450" y="1771650"/>
            <a:chExt cx="3790950" cy="2619375"/>
          </a:xfrm>
        </p:grpSpPr>
        <p:grpSp>
          <p:nvGrpSpPr>
            <p:cNvPr id="25" name="Group 24">
              <a:extLst>
                <a:ext uri="{FF2B5EF4-FFF2-40B4-BE49-F238E27FC236}">
                  <a16:creationId xmlns:a16="http://schemas.microsoft.com/office/drawing/2014/main" id="{260FD4B6-3C98-4AC7-8CBF-8AA09A9B924E}"/>
                </a:ext>
              </a:extLst>
            </p:cNvPr>
            <p:cNvGrpSpPr/>
            <p:nvPr/>
          </p:nvGrpSpPr>
          <p:grpSpPr>
            <a:xfrm>
              <a:off x="6855619" y="2445545"/>
              <a:ext cx="1035050" cy="982661"/>
              <a:chOff x="8204200" y="1417639"/>
              <a:chExt cx="1035050" cy="982661"/>
            </a:xfrm>
          </p:grpSpPr>
          <p:sp>
            <p:nvSpPr>
              <p:cNvPr id="21" name="Rectangle 20">
                <a:extLst>
                  <a:ext uri="{FF2B5EF4-FFF2-40B4-BE49-F238E27FC236}">
                    <a16:creationId xmlns:a16="http://schemas.microsoft.com/office/drawing/2014/main" id="{F0396900-27AB-424C-A23F-6E8453E4A5AD}"/>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24" name="Straight Connector 23">
                <a:extLst>
                  <a:ext uri="{FF2B5EF4-FFF2-40B4-BE49-F238E27FC236}">
                    <a16:creationId xmlns:a16="http://schemas.microsoft.com/office/drawing/2014/main" id="{0A839034-3CFC-4D12-ACE6-7BEB3C71B62B}"/>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7" name="Straight Connector 26">
                <a:extLst>
                  <a:ext uri="{FF2B5EF4-FFF2-40B4-BE49-F238E27FC236}">
                    <a16:creationId xmlns:a16="http://schemas.microsoft.com/office/drawing/2014/main" id="{5782BA11-75BA-493D-A440-ED7318EE52B7}"/>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8" name="Straight Connector 27">
                <a:extLst>
                  <a:ext uri="{FF2B5EF4-FFF2-40B4-BE49-F238E27FC236}">
                    <a16:creationId xmlns:a16="http://schemas.microsoft.com/office/drawing/2014/main" id="{B655F4EC-1A47-46D1-89FA-CABE9D787D31}"/>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9" name="Straight Connector 28">
                <a:extLst>
                  <a:ext uri="{FF2B5EF4-FFF2-40B4-BE49-F238E27FC236}">
                    <a16:creationId xmlns:a16="http://schemas.microsoft.com/office/drawing/2014/main" id="{C17EC21B-25C4-4C3D-9798-01CF59CFE10A}"/>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0" name="Straight Connector 29">
                <a:extLst>
                  <a:ext uri="{FF2B5EF4-FFF2-40B4-BE49-F238E27FC236}">
                    <a16:creationId xmlns:a16="http://schemas.microsoft.com/office/drawing/2014/main" id="{F76F49BF-1F87-487A-8AF8-8AC0233ED753}"/>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1" name="Straight Connector 30">
                <a:extLst>
                  <a:ext uri="{FF2B5EF4-FFF2-40B4-BE49-F238E27FC236}">
                    <a16:creationId xmlns:a16="http://schemas.microsoft.com/office/drawing/2014/main" id="{6DF86A0F-8FA4-4BD5-AEDA-3E981A58AE4D}"/>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2" name="Straight Connector 31">
                <a:extLst>
                  <a:ext uri="{FF2B5EF4-FFF2-40B4-BE49-F238E27FC236}">
                    <a16:creationId xmlns:a16="http://schemas.microsoft.com/office/drawing/2014/main" id="{0A991454-C316-41D8-854E-82A303B7812E}"/>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34" name="Rectangle 33">
              <a:extLst>
                <a:ext uri="{FF2B5EF4-FFF2-40B4-BE49-F238E27FC236}">
                  <a16:creationId xmlns:a16="http://schemas.microsoft.com/office/drawing/2014/main" id="{C0E041C2-39AE-4273-BAE4-477D95ED2ABA}"/>
                </a:ext>
              </a:extLst>
            </p:cNvPr>
            <p:cNvSpPr/>
            <p:nvPr/>
          </p:nvSpPr>
          <p:spPr>
            <a:xfrm>
              <a:off x="6648450" y="1771650"/>
              <a:ext cx="3790950" cy="26193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a:bodyPr>
            <a:lstStyle/>
            <a:p>
              <a:r>
                <a:rPr lang="en-GB" sz="1600" b="1" dirty="0"/>
                <a:t>Technosphere</a:t>
              </a:r>
            </a:p>
          </p:txBody>
        </p:sp>
        <p:sp>
          <p:nvSpPr>
            <p:cNvPr id="26" name="TextBox 25">
              <a:extLst>
                <a:ext uri="{FF2B5EF4-FFF2-40B4-BE49-F238E27FC236}">
                  <a16:creationId xmlns:a16="http://schemas.microsoft.com/office/drawing/2014/main" id="{60551B07-5039-4EDF-8A3C-8A8A132AFF32}"/>
                </a:ext>
              </a:extLst>
            </p:cNvPr>
            <p:cNvSpPr txBox="1"/>
            <p:nvPr/>
          </p:nvSpPr>
          <p:spPr>
            <a:xfrm>
              <a:off x="6798171" y="2187508"/>
              <a:ext cx="885179" cy="307777"/>
            </a:xfrm>
            <a:prstGeom prst="rect">
              <a:avLst/>
            </a:prstGeom>
            <a:noFill/>
          </p:spPr>
          <p:txBody>
            <a:bodyPr wrap="none" rtlCol="0">
              <a:spAutoFit/>
            </a:bodyPr>
            <a:lstStyle/>
            <a:p>
              <a:r>
                <a:rPr lang="en-GB" sz="1400" b="1" dirty="0">
                  <a:solidFill>
                    <a:schemeClr val="accent6">
                      <a:lumMod val="75000"/>
                    </a:schemeClr>
                  </a:solidFill>
                </a:rPr>
                <a:t>Activity 1</a:t>
              </a:r>
            </a:p>
          </p:txBody>
        </p:sp>
        <p:grpSp>
          <p:nvGrpSpPr>
            <p:cNvPr id="58" name="Group 57">
              <a:extLst>
                <a:ext uri="{FF2B5EF4-FFF2-40B4-BE49-F238E27FC236}">
                  <a16:creationId xmlns:a16="http://schemas.microsoft.com/office/drawing/2014/main" id="{112CD2D3-E4B3-4FFB-9433-E7265AD1E59C}"/>
                </a:ext>
              </a:extLst>
            </p:cNvPr>
            <p:cNvGrpSpPr/>
            <p:nvPr/>
          </p:nvGrpSpPr>
          <p:grpSpPr>
            <a:xfrm>
              <a:off x="9020027" y="2111739"/>
              <a:ext cx="1035050" cy="982661"/>
              <a:chOff x="8204200" y="1417639"/>
              <a:chExt cx="1035050" cy="982661"/>
            </a:xfrm>
          </p:grpSpPr>
          <p:sp>
            <p:nvSpPr>
              <p:cNvPr id="59" name="Rectangle 58">
                <a:extLst>
                  <a:ext uri="{FF2B5EF4-FFF2-40B4-BE49-F238E27FC236}">
                    <a16:creationId xmlns:a16="http://schemas.microsoft.com/office/drawing/2014/main" id="{72A7BA36-B4C8-4B3C-9332-83F93D563690}"/>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60" name="Straight Connector 59">
                <a:extLst>
                  <a:ext uri="{FF2B5EF4-FFF2-40B4-BE49-F238E27FC236}">
                    <a16:creationId xmlns:a16="http://schemas.microsoft.com/office/drawing/2014/main" id="{B01F43CA-B5DE-476E-A472-335244F5FC40}"/>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1" name="Straight Connector 60">
                <a:extLst>
                  <a:ext uri="{FF2B5EF4-FFF2-40B4-BE49-F238E27FC236}">
                    <a16:creationId xmlns:a16="http://schemas.microsoft.com/office/drawing/2014/main" id="{103B4B8D-6959-4A0E-83B5-92194285E123}"/>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2" name="Straight Connector 61">
                <a:extLst>
                  <a:ext uri="{FF2B5EF4-FFF2-40B4-BE49-F238E27FC236}">
                    <a16:creationId xmlns:a16="http://schemas.microsoft.com/office/drawing/2014/main" id="{C27A89D8-841D-45A0-B4D3-DB97543CF680}"/>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3" name="Straight Connector 62">
                <a:extLst>
                  <a:ext uri="{FF2B5EF4-FFF2-40B4-BE49-F238E27FC236}">
                    <a16:creationId xmlns:a16="http://schemas.microsoft.com/office/drawing/2014/main" id="{C0F5DD7C-2F98-496D-9D0F-C1786B36E692}"/>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4" name="Straight Connector 63">
                <a:extLst>
                  <a:ext uri="{FF2B5EF4-FFF2-40B4-BE49-F238E27FC236}">
                    <a16:creationId xmlns:a16="http://schemas.microsoft.com/office/drawing/2014/main" id="{1B354EDE-A3B1-4696-AC2B-3D174C088936}"/>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5" name="Straight Connector 64">
                <a:extLst>
                  <a:ext uri="{FF2B5EF4-FFF2-40B4-BE49-F238E27FC236}">
                    <a16:creationId xmlns:a16="http://schemas.microsoft.com/office/drawing/2014/main" id="{8D8A4CB0-87B9-4099-98A2-95FD4517B6DB}"/>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6" name="Straight Connector 65">
                <a:extLst>
                  <a:ext uri="{FF2B5EF4-FFF2-40B4-BE49-F238E27FC236}">
                    <a16:creationId xmlns:a16="http://schemas.microsoft.com/office/drawing/2014/main" id="{49F1DEA7-0D2F-40A0-A587-0A2B730D1624}"/>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67" name="TextBox 66">
              <a:extLst>
                <a:ext uri="{FF2B5EF4-FFF2-40B4-BE49-F238E27FC236}">
                  <a16:creationId xmlns:a16="http://schemas.microsoft.com/office/drawing/2014/main" id="{3C975220-434B-419B-BBB3-C6E77A49E678}"/>
                </a:ext>
              </a:extLst>
            </p:cNvPr>
            <p:cNvSpPr txBox="1"/>
            <p:nvPr/>
          </p:nvSpPr>
          <p:spPr>
            <a:xfrm>
              <a:off x="8962579" y="1853702"/>
              <a:ext cx="1067921" cy="307777"/>
            </a:xfrm>
            <a:prstGeom prst="rect">
              <a:avLst/>
            </a:prstGeom>
            <a:noFill/>
          </p:spPr>
          <p:txBody>
            <a:bodyPr wrap="none" rtlCol="0">
              <a:spAutoFit/>
            </a:bodyPr>
            <a:lstStyle/>
            <a:p>
              <a:r>
                <a:rPr lang="en-GB" sz="1400" b="1" dirty="0">
                  <a:solidFill>
                    <a:schemeClr val="accent6">
                      <a:lumMod val="75000"/>
                    </a:schemeClr>
                  </a:solidFill>
                </a:rPr>
                <a:t>Activity 234</a:t>
              </a:r>
            </a:p>
          </p:txBody>
        </p:sp>
        <p:grpSp>
          <p:nvGrpSpPr>
            <p:cNvPr id="68" name="Group 67">
              <a:extLst>
                <a:ext uri="{FF2B5EF4-FFF2-40B4-BE49-F238E27FC236}">
                  <a16:creationId xmlns:a16="http://schemas.microsoft.com/office/drawing/2014/main" id="{DE62E51C-A48D-45BD-A411-FD1AF08CB1EA}"/>
                </a:ext>
              </a:extLst>
            </p:cNvPr>
            <p:cNvGrpSpPr/>
            <p:nvPr/>
          </p:nvGrpSpPr>
          <p:grpSpPr>
            <a:xfrm>
              <a:off x="8182918" y="3320257"/>
              <a:ext cx="1035050" cy="982661"/>
              <a:chOff x="8204200" y="1417639"/>
              <a:chExt cx="1035050" cy="982661"/>
            </a:xfrm>
          </p:grpSpPr>
          <p:sp>
            <p:nvSpPr>
              <p:cNvPr id="69" name="Rectangle 68">
                <a:extLst>
                  <a:ext uri="{FF2B5EF4-FFF2-40B4-BE49-F238E27FC236}">
                    <a16:creationId xmlns:a16="http://schemas.microsoft.com/office/drawing/2014/main" id="{1313FCA1-71FE-46F5-B8A5-978864B6A1B6}"/>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70" name="Straight Connector 69">
                <a:extLst>
                  <a:ext uri="{FF2B5EF4-FFF2-40B4-BE49-F238E27FC236}">
                    <a16:creationId xmlns:a16="http://schemas.microsoft.com/office/drawing/2014/main" id="{E00A6D67-3F71-474D-8BF8-258F1B63C70D}"/>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1" name="Straight Connector 70">
                <a:extLst>
                  <a:ext uri="{FF2B5EF4-FFF2-40B4-BE49-F238E27FC236}">
                    <a16:creationId xmlns:a16="http://schemas.microsoft.com/office/drawing/2014/main" id="{18D90D79-D06D-4C0F-A38D-775893E5BFAD}"/>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2" name="Straight Connector 71">
                <a:extLst>
                  <a:ext uri="{FF2B5EF4-FFF2-40B4-BE49-F238E27FC236}">
                    <a16:creationId xmlns:a16="http://schemas.microsoft.com/office/drawing/2014/main" id="{20B644B7-374A-4AF1-990B-5E5F3D0853BF}"/>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3" name="Straight Connector 72">
                <a:extLst>
                  <a:ext uri="{FF2B5EF4-FFF2-40B4-BE49-F238E27FC236}">
                    <a16:creationId xmlns:a16="http://schemas.microsoft.com/office/drawing/2014/main" id="{872B0ED3-EC8A-462C-8E0C-1650ECC477EA}"/>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4" name="Straight Connector 73">
                <a:extLst>
                  <a:ext uri="{FF2B5EF4-FFF2-40B4-BE49-F238E27FC236}">
                    <a16:creationId xmlns:a16="http://schemas.microsoft.com/office/drawing/2014/main" id="{F806B03C-85FE-41A5-BA3B-424456C21F73}"/>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5" name="Straight Connector 74">
                <a:extLst>
                  <a:ext uri="{FF2B5EF4-FFF2-40B4-BE49-F238E27FC236}">
                    <a16:creationId xmlns:a16="http://schemas.microsoft.com/office/drawing/2014/main" id="{CA5A8827-56FE-453D-BDA3-984A615AFA0F}"/>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6" name="Straight Connector 75">
                <a:extLst>
                  <a:ext uri="{FF2B5EF4-FFF2-40B4-BE49-F238E27FC236}">
                    <a16:creationId xmlns:a16="http://schemas.microsoft.com/office/drawing/2014/main" id="{4CA687C6-0E67-4949-A400-61717C08C75D}"/>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77" name="TextBox 76">
              <a:extLst>
                <a:ext uri="{FF2B5EF4-FFF2-40B4-BE49-F238E27FC236}">
                  <a16:creationId xmlns:a16="http://schemas.microsoft.com/office/drawing/2014/main" id="{B7F09484-5EFD-4280-ACA7-D890F733A387}"/>
                </a:ext>
              </a:extLst>
            </p:cNvPr>
            <p:cNvSpPr txBox="1"/>
            <p:nvPr/>
          </p:nvSpPr>
          <p:spPr>
            <a:xfrm>
              <a:off x="8125470" y="3062220"/>
              <a:ext cx="1159292" cy="307777"/>
            </a:xfrm>
            <a:prstGeom prst="rect">
              <a:avLst/>
            </a:prstGeom>
            <a:noFill/>
          </p:spPr>
          <p:txBody>
            <a:bodyPr wrap="none" rtlCol="0">
              <a:spAutoFit/>
            </a:bodyPr>
            <a:lstStyle/>
            <a:p>
              <a:r>
                <a:rPr lang="en-GB" sz="1400" b="1" dirty="0">
                  <a:solidFill>
                    <a:schemeClr val="accent6">
                      <a:lumMod val="75000"/>
                    </a:schemeClr>
                  </a:solidFill>
                </a:rPr>
                <a:t>Activity 4807</a:t>
              </a:r>
            </a:p>
          </p:txBody>
        </p:sp>
        <p:cxnSp>
          <p:nvCxnSpPr>
            <p:cNvPr id="84" name="Straight Arrow Connector 83">
              <a:extLst>
                <a:ext uri="{FF2B5EF4-FFF2-40B4-BE49-F238E27FC236}">
                  <a16:creationId xmlns:a16="http://schemas.microsoft.com/office/drawing/2014/main" id="{07520FEA-21C5-4F31-AB0E-3C9232A34CEE}"/>
                </a:ext>
              </a:extLst>
            </p:cNvPr>
            <p:cNvCxnSpPr>
              <a:cxnSpLocks/>
            </p:cNvCxnSpPr>
            <p:nvPr/>
          </p:nvCxnSpPr>
          <p:spPr>
            <a:xfrm flipH="1">
              <a:off x="7890669" y="2403622"/>
              <a:ext cx="1129358" cy="333806"/>
            </a:xfrm>
            <a:prstGeom prst="straightConnector1">
              <a:avLst/>
            </a:prstGeom>
            <a:ln>
              <a:solidFill>
                <a:schemeClr val="accent6">
                  <a:lumMod val="7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08D85495-5835-46F4-A6CC-101D069BA174}"/>
                </a:ext>
              </a:extLst>
            </p:cNvPr>
            <p:cNvCxnSpPr>
              <a:cxnSpLocks/>
            </p:cNvCxnSpPr>
            <p:nvPr/>
          </p:nvCxnSpPr>
          <p:spPr>
            <a:xfrm flipH="1">
              <a:off x="7890669" y="2737428"/>
              <a:ext cx="1129358" cy="333806"/>
            </a:xfrm>
            <a:prstGeom prst="straightConnector1">
              <a:avLst/>
            </a:prstGeom>
            <a:ln>
              <a:solidFill>
                <a:schemeClr val="accent6">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60A54325-120C-4496-81B1-BEB1DB281B77}"/>
                </a:ext>
              </a:extLst>
            </p:cNvPr>
            <p:cNvSpPr txBox="1"/>
            <p:nvPr/>
          </p:nvSpPr>
          <p:spPr>
            <a:xfrm rot="20594192">
              <a:off x="8196566" y="2348517"/>
              <a:ext cx="636713" cy="230832"/>
            </a:xfrm>
            <a:prstGeom prst="rect">
              <a:avLst/>
            </a:prstGeom>
            <a:noFill/>
          </p:spPr>
          <p:txBody>
            <a:bodyPr wrap="none" rtlCol="0">
              <a:spAutoFit/>
            </a:bodyPr>
            <a:lstStyle/>
            <a:p>
              <a:r>
                <a:rPr lang="en-GB" sz="900" b="1" dirty="0">
                  <a:solidFill>
                    <a:schemeClr val="accent6">
                      <a:lumMod val="75000"/>
                    </a:schemeClr>
                  </a:solidFill>
                </a:rPr>
                <a:t>Exchange</a:t>
              </a:r>
              <a:endParaRPr lang="en-GB" sz="900" dirty="0">
                <a:solidFill>
                  <a:schemeClr val="accent6">
                    <a:lumMod val="75000"/>
                  </a:schemeClr>
                </a:solidFill>
              </a:endParaRPr>
            </a:p>
          </p:txBody>
        </p:sp>
      </p:grpSp>
      <p:grpSp>
        <p:nvGrpSpPr>
          <p:cNvPr id="92" name="Group 91">
            <a:extLst>
              <a:ext uri="{FF2B5EF4-FFF2-40B4-BE49-F238E27FC236}">
                <a16:creationId xmlns:a16="http://schemas.microsoft.com/office/drawing/2014/main" id="{1C42BC51-C928-465D-8A71-47F91F915118}"/>
              </a:ext>
            </a:extLst>
          </p:cNvPr>
          <p:cNvGrpSpPr/>
          <p:nvPr/>
        </p:nvGrpSpPr>
        <p:grpSpPr>
          <a:xfrm>
            <a:off x="10916029" y="1912209"/>
            <a:ext cx="1114120" cy="3857164"/>
            <a:chOff x="10887855" y="1569309"/>
            <a:chExt cx="1114120" cy="3857164"/>
          </a:xfrm>
        </p:grpSpPr>
        <p:sp>
          <p:nvSpPr>
            <p:cNvPr id="89" name="Rectangle 88">
              <a:extLst>
                <a:ext uri="{FF2B5EF4-FFF2-40B4-BE49-F238E27FC236}">
                  <a16:creationId xmlns:a16="http://schemas.microsoft.com/office/drawing/2014/main" id="{ED4B24BC-C6B8-4B05-9638-CD911647CA00}"/>
                </a:ext>
              </a:extLst>
            </p:cNvPr>
            <p:cNvSpPr/>
            <p:nvPr/>
          </p:nvSpPr>
          <p:spPr>
            <a:xfrm>
              <a:off x="10949615" y="2103800"/>
              <a:ext cx="990600" cy="9906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dirty="0"/>
                <a:t>A</a:t>
              </a:r>
            </a:p>
          </p:txBody>
        </p:sp>
        <p:sp>
          <p:nvSpPr>
            <p:cNvPr id="90" name="Rectangle 89">
              <a:extLst>
                <a:ext uri="{FF2B5EF4-FFF2-40B4-BE49-F238E27FC236}">
                  <a16:creationId xmlns:a16="http://schemas.microsoft.com/office/drawing/2014/main" id="{9E5DD5C4-CB03-4B36-ADA6-4F413190F328}"/>
                </a:ext>
              </a:extLst>
            </p:cNvPr>
            <p:cNvSpPr/>
            <p:nvPr/>
          </p:nvSpPr>
          <p:spPr>
            <a:xfrm>
              <a:off x="10949615" y="5043091"/>
              <a:ext cx="990600" cy="383382"/>
            </a:xfrm>
            <a:prstGeom prst="rect">
              <a:avLst/>
            </a:prstGeom>
            <a:solidFill>
              <a:schemeClr val="accent3">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B</a:t>
              </a:r>
            </a:p>
          </p:txBody>
        </p:sp>
        <p:sp>
          <p:nvSpPr>
            <p:cNvPr id="91" name="Rectangle 90">
              <a:extLst>
                <a:ext uri="{FF2B5EF4-FFF2-40B4-BE49-F238E27FC236}">
                  <a16:creationId xmlns:a16="http://schemas.microsoft.com/office/drawing/2014/main" id="{CB4EBA2D-88BD-462D-90ED-EBA9FB2ACE7F}"/>
                </a:ext>
              </a:extLst>
            </p:cNvPr>
            <p:cNvSpPr/>
            <p:nvPr/>
          </p:nvSpPr>
          <p:spPr>
            <a:xfrm>
              <a:off x="10887855" y="1569309"/>
              <a:ext cx="1114120" cy="461665"/>
            </a:xfrm>
            <a:prstGeom prst="rect">
              <a:avLst/>
            </a:prstGeom>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Equivalent in LCA algebra</a:t>
              </a:r>
            </a:p>
          </p:txBody>
        </p:sp>
      </p:grpSp>
    </p:spTree>
    <p:extLst>
      <p:ext uri="{BB962C8B-B14F-4D97-AF65-F5344CB8AC3E}">
        <p14:creationId xmlns:p14="http://schemas.microsoft.com/office/powerpoint/2010/main" val="2201122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F240-9DFE-411A-A9F9-D0B79A4D436B}"/>
              </a:ext>
            </a:extLst>
          </p:cNvPr>
          <p:cNvSpPr>
            <a:spLocks noGrp="1"/>
          </p:cNvSpPr>
          <p:nvPr>
            <p:ph type="title"/>
          </p:nvPr>
        </p:nvSpPr>
        <p:spPr/>
        <p:txBody>
          <a:bodyPr/>
          <a:lstStyle/>
          <a:p>
            <a:r>
              <a:rPr lang="fr-FR" noProof="0" dirty="0"/>
              <a:t>Phase 2 : Analyse d’inventaire</a:t>
            </a:r>
            <a:endParaRPr lang="en-GB" dirty="0"/>
          </a:p>
        </p:txBody>
      </p:sp>
      <p:sp>
        <p:nvSpPr>
          <p:cNvPr id="6" name="Text Placeholder 5">
            <a:extLst>
              <a:ext uri="{FF2B5EF4-FFF2-40B4-BE49-F238E27FC236}">
                <a16:creationId xmlns:a16="http://schemas.microsoft.com/office/drawing/2014/main" id="{A8FFCCC4-14ED-BE22-9988-BC0737692483}"/>
              </a:ext>
            </a:extLst>
          </p:cNvPr>
          <p:cNvSpPr>
            <a:spLocks noGrp="1"/>
          </p:cNvSpPr>
          <p:nvPr>
            <p:ph type="body" idx="28"/>
          </p:nvPr>
        </p:nvSpPr>
        <p:spPr/>
        <p:txBody>
          <a:bodyPr/>
          <a:lstStyle/>
          <a:p>
            <a:r>
              <a:rPr lang="en-IE" dirty="0"/>
              <a:t>Bases de données – </a:t>
            </a:r>
            <a:r>
              <a:rPr lang="en-IE" dirty="0" err="1"/>
              <a:t>liste</a:t>
            </a:r>
            <a:r>
              <a:rPr lang="en-IE" dirty="0"/>
              <a:t> non exhaustive</a:t>
            </a:r>
          </a:p>
          <a:p>
            <a:endParaRPr lang="en-IE" dirty="0"/>
          </a:p>
        </p:txBody>
      </p:sp>
      <p:pic>
        <p:nvPicPr>
          <p:cNvPr id="4" name="Picture 3" descr="A picture containing light&#10;&#10;Description automatically generated">
            <a:extLst>
              <a:ext uri="{FF2B5EF4-FFF2-40B4-BE49-F238E27FC236}">
                <a16:creationId xmlns:a16="http://schemas.microsoft.com/office/drawing/2014/main" id="{9AF81A89-17E7-4DDF-BC2F-D7182E894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59" y="1778150"/>
            <a:ext cx="1089578" cy="707966"/>
          </a:xfrm>
          <a:prstGeom prst="rect">
            <a:avLst/>
          </a:prstGeom>
        </p:spPr>
      </p:pic>
      <p:pic>
        <p:nvPicPr>
          <p:cNvPr id="5" name="Picture 4">
            <a:extLst>
              <a:ext uri="{FF2B5EF4-FFF2-40B4-BE49-F238E27FC236}">
                <a16:creationId xmlns:a16="http://schemas.microsoft.com/office/drawing/2014/main" id="{72F5E47B-FADC-4960-9B60-2925F7938407}"/>
              </a:ext>
            </a:extLst>
          </p:cNvPr>
          <p:cNvPicPr>
            <a:picLocks noChangeAspect="1"/>
          </p:cNvPicPr>
          <p:nvPr/>
        </p:nvPicPr>
        <p:blipFill>
          <a:blip r:embed="rId3"/>
          <a:stretch>
            <a:fillRect/>
          </a:stretch>
        </p:blipFill>
        <p:spPr>
          <a:xfrm>
            <a:off x="376603" y="2876153"/>
            <a:ext cx="1612490" cy="40123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9AE3652-0F24-454C-8819-372CB3D93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83" y="3761609"/>
            <a:ext cx="648930" cy="583522"/>
          </a:xfrm>
          <a:prstGeom prst="rect">
            <a:avLst/>
          </a:prstGeom>
        </p:spPr>
      </p:pic>
      <p:pic>
        <p:nvPicPr>
          <p:cNvPr id="9" name="Picture 8" descr="A close up of a sign&#10;&#10;Description automatically generated">
            <a:extLst>
              <a:ext uri="{FF2B5EF4-FFF2-40B4-BE49-F238E27FC236}">
                <a16:creationId xmlns:a16="http://schemas.microsoft.com/office/drawing/2014/main" id="{3B516704-FEA9-4541-BE6C-4D2C28A7E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28" y="4735168"/>
            <a:ext cx="1574641" cy="59049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1D8D7C7-D800-4E65-924D-B7B06E59A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817" y="5443474"/>
            <a:ext cx="1462062" cy="973637"/>
          </a:xfrm>
          <a:prstGeom prst="rect">
            <a:avLst/>
          </a:prstGeom>
        </p:spPr>
      </p:pic>
      <p:pic>
        <p:nvPicPr>
          <p:cNvPr id="13" name="Picture 12" descr="A close up of a logo&#10;&#10;Description automatically generated">
            <a:extLst>
              <a:ext uri="{FF2B5EF4-FFF2-40B4-BE49-F238E27FC236}">
                <a16:creationId xmlns:a16="http://schemas.microsoft.com/office/drawing/2014/main" id="{3B1A4B8C-767A-43CA-94DC-A86E3DE5109F}"/>
              </a:ext>
            </a:extLst>
          </p:cNvPr>
          <p:cNvPicPr>
            <a:picLocks noChangeAspect="1"/>
          </p:cNvPicPr>
          <p:nvPr/>
        </p:nvPicPr>
        <p:blipFill rotWithShape="1">
          <a:blip r:embed="rId7">
            <a:extLst>
              <a:ext uri="{28A0092B-C50C-407E-A947-70E740481C1C}">
                <a14:useLocalDpi xmlns:a14="http://schemas.microsoft.com/office/drawing/2010/main" val="0"/>
              </a:ext>
            </a:extLst>
          </a:blip>
          <a:srcRect r="42313"/>
          <a:stretch/>
        </p:blipFill>
        <p:spPr>
          <a:xfrm>
            <a:off x="6357156" y="1535449"/>
            <a:ext cx="1318558" cy="1142857"/>
          </a:xfrm>
          <a:prstGeom prst="rect">
            <a:avLst/>
          </a:prstGeom>
        </p:spPr>
      </p:pic>
      <p:sp>
        <p:nvSpPr>
          <p:cNvPr id="14" name="TextBox 13">
            <a:extLst>
              <a:ext uri="{FF2B5EF4-FFF2-40B4-BE49-F238E27FC236}">
                <a16:creationId xmlns:a16="http://schemas.microsoft.com/office/drawing/2014/main" id="{8296AD77-AD62-4C17-8B5B-F11043274E22}"/>
              </a:ext>
            </a:extLst>
          </p:cNvPr>
          <p:cNvSpPr txBox="1"/>
          <p:nvPr/>
        </p:nvSpPr>
        <p:spPr>
          <a:xfrm>
            <a:off x="2097924" y="1814491"/>
            <a:ext cx="3137910"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ecoinvent</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ecoinvent</a:t>
            </a:r>
            <a:r>
              <a:rPr lang="en-GB" sz="1600" dirty="0">
                <a:latin typeface="Open Sans" panose="020B0606030504020204" pitchFamily="34" charset="0"/>
                <a:ea typeface="Open Sans" panose="020B0606030504020204" pitchFamily="34" charset="0"/>
                <a:cs typeface="Open Sans" panose="020B0606030504020204" pitchFamily="34" charset="0"/>
              </a:rPr>
              <a:t> centre (CH)</a:t>
            </a:r>
          </a:p>
        </p:txBody>
      </p:sp>
      <p:sp>
        <p:nvSpPr>
          <p:cNvPr id="15" name="TextBox 14">
            <a:extLst>
              <a:ext uri="{FF2B5EF4-FFF2-40B4-BE49-F238E27FC236}">
                <a16:creationId xmlns:a16="http://schemas.microsoft.com/office/drawing/2014/main" id="{A009FB82-6AD4-4837-935B-96FD904ADBAD}"/>
              </a:ext>
            </a:extLst>
          </p:cNvPr>
          <p:cNvSpPr txBox="1"/>
          <p:nvPr/>
        </p:nvSpPr>
        <p:spPr>
          <a:xfrm>
            <a:off x="2097924" y="2788050"/>
            <a:ext cx="351673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GaBi</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Sphera</a:t>
            </a:r>
            <a:r>
              <a:rPr lang="en-GB" sz="1600" dirty="0">
                <a:latin typeface="Open Sans" panose="020B0606030504020204" pitchFamily="34" charset="0"/>
                <a:ea typeface="Open Sans" panose="020B0606030504020204" pitchFamily="34" charset="0"/>
                <a:cs typeface="Open Sans" panose="020B0606030504020204" pitchFamily="34" charset="0"/>
              </a:rPr>
              <a:t> (ex-</a:t>
            </a:r>
            <a:r>
              <a:rPr lang="en-GB" sz="1600" dirty="0" err="1">
                <a:latin typeface="Open Sans" panose="020B0606030504020204" pitchFamily="34" charset="0"/>
                <a:ea typeface="Open Sans" panose="020B0606030504020204" pitchFamily="34" charset="0"/>
                <a:cs typeface="Open Sans" panose="020B0606030504020204" pitchFamily="34" charset="0"/>
              </a:rPr>
              <a:t>Thinkstep</a:t>
            </a:r>
            <a:r>
              <a:rPr lang="en-GB" sz="1600" dirty="0">
                <a:latin typeface="Open Sans" panose="020B0606030504020204" pitchFamily="34" charset="0"/>
                <a:ea typeface="Open Sans" panose="020B0606030504020204" pitchFamily="34" charset="0"/>
                <a:cs typeface="Open Sans" panose="020B0606030504020204" pitchFamily="34" charset="0"/>
              </a:rPr>
              <a:t>, DE)</a:t>
            </a:r>
          </a:p>
        </p:txBody>
      </p:sp>
      <p:sp>
        <p:nvSpPr>
          <p:cNvPr id="16" name="TextBox 15">
            <a:extLst>
              <a:ext uri="{FF2B5EF4-FFF2-40B4-BE49-F238E27FC236}">
                <a16:creationId xmlns:a16="http://schemas.microsoft.com/office/drawing/2014/main" id="{83AF56D2-D9AA-41A7-89C9-A7A2256FE222}"/>
              </a:ext>
            </a:extLst>
          </p:cNvPr>
          <p:cNvSpPr txBox="1"/>
          <p:nvPr/>
        </p:nvSpPr>
        <p:spPr>
          <a:xfrm>
            <a:off x="2097924" y="3761609"/>
            <a:ext cx="3020314"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Agribalyse</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ADEME (French EPA)</a:t>
            </a:r>
          </a:p>
        </p:txBody>
      </p:sp>
      <p:sp>
        <p:nvSpPr>
          <p:cNvPr id="17" name="TextBox 16">
            <a:extLst>
              <a:ext uri="{FF2B5EF4-FFF2-40B4-BE49-F238E27FC236}">
                <a16:creationId xmlns:a16="http://schemas.microsoft.com/office/drawing/2014/main" id="{ECBBA56C-F48E-42F5-B280-0DF500FBDE69}"/>
              </a:ext>
            </a:extLst>
          </p:cNvPr>
          <p:cNvSpPr txBox="1"/>
          <p:nvPr/>
        </p:nvSpPr>
        <p:spPr>
          <a:xfrm>
            <a:off x="2097924" y="4735168"/>
            <a:ext cx="4127610" cy="584775"/>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Environmental Footprint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European Commission</a:t>
            </a:r>
          </a:p>
        </p:txBody>
      </p:sp>
      <p:sp>
        <p:nvSpPr>
          <p:cNvPr id="18" name="TextBox 17">
            <a:extLst>
              <a:ext uri="{FF2B5EF4-FFF2-40B4-BE49-F238E27FC236}">
                <a16:creationId xmlns:a16="http://schemas.microsoft.com/office/drawing/2014/main" id="{E88AD049-E553-4515-B359-E162FF050895}"/>
              </a:ext>
            </a:extLst>
          </p:cNvPr>
          <p:cNvSpPr txBox="1"/>
          <p:nvPr/>
        </p:nvSpPr>
        <p:spPr>
          <a:xfrm>
            <a:off x="2097924" y="5708728"/>
            <a:ext cx="331193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World Food LCA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Quantis</a:t>
            </a:r>
            <a:r>
              <a:rPr lang="en-GB" sz="1600" dirty="0">
                <a:latin typeface="Open Sans" panose="020B0606030504020204" pitchFamily="34" charset="0"/>
                <a:ea typeface="Open Sans" panose="020B0606030504020204" pitchFamily="34" charset="0"/>
                <a:cs typeface="Open Sans" panose="020B0606030504020204" pitchFamily="34" charset="0"/>
              </a:rPr>
              <a:t> (CH)</a:t>
            </a:r>
          </a:p>
        </p:txBody>
      </p:sp>
      <p:sp>
        <p:nvSpPr>
          <p:cNvPr id="19" name="TextBox 18">
            <a:extLst>
              <a:ext uri="{FF2B5EF4-FFF2-40B4-BE49-F238E27FC236}">
                <a16:creationId xmlns:a16="http://schemas.microsoft.com/office/drawing/2014/main" id="{38D7AEAD-E4AD-42D1-AC29-1B317DD26495}"/>
              </a:ext>
            </a:extLst>
          </p:cNvPr>
          <p:cNvSpPr txBox="1"/>
          <p:nvPr/>
        </p:nvSpPr>
        <p:spPr>
          <a:xfrm>
            <a:off x="7895038" y="1813979"/>
            <a:ext cx="386907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Global LCA data access (GLAD)*</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UNEP Life Cycle Initiative</a:t>
            </a:r>
          </a:p>
        </p:txBody>
      </p:sp>
      <p:pic>
        <p:nvPicPr>
          <p:cNvPr id="20" name="Picture 19">
            <a:extLst>
              <a:ext uri="{FF2B5EF4-FFF2-40B4-BE49-F238E27FC236}">
                <a16:creationId xmlns:a16="http://schemas.microsoft.com/office/drawing/2014/main" id="{811C583A-3DF0-47F3-92E9-620AA94E366A}"/>
              </a:ext>
            </a:extLst>
          </p:cNvPr>
          <p:cNvPicPr>
            <a:picLocks noChangeAspect="1"/>
          </p:cNvPicPr>
          <p:nvPr/>
        </p:nvPicPr>
        <p:blipFill>
          <a:blip r:embed="rId8"/>
          <a:stretch>
            <a:fillRect/>
          </a:stretch>
        </p:blipFill>
        <p:spPr>
          <a:xfrm>
            <a:off x="5866351" y="5849518"/>
            <a:ext cx="1851077" cy="443985"/>
          </a:xfrm>
          <a:prstGeom prst="rect">
            <a:avLst/>
          </a:prstGeom>
        </p:spPr>
      </p:pic>
      <p:sp>
        <p:nvSpPr>
          <p:cNvPr id="21" name="TextBox 20">
            <a:extLst>
              <a:ext uri="{FF2B5EF4-FFF2-40B4-BE49-F238E27FC236}">
                <a16:creationId xmlns:a16="http://schemas.microsoft.com/office/drawing/2014/main" id="{29F9D029-D781-47C6-9770-0989B99EB7F2}"/>
              </a:ext>
            </a:extLst>
          </p:cNvPr>
          <p:cNvSpPr txBox="1"/>
          <p:nvPr/>
        </p:nvSpPr>
        <p:spPr>
          <a:xfrm>
            <a:off x="7895038" y="5688449"/>
            <a:ext cx="4296962" cy="830997"/>
          </a:xfrm>
          <a:prstGeom prst="rect">
            <a:avLst/>
          </a:prstGeom>
          <a:solidFill>
            <a:schemeClr val="bg1"/>
          </a:solid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Big Open Network for Sustainability Assessment Information (BONSAI)*</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BONSAI association (DK)</a:t>
            </a:r>
          </a:p>
        </p:txBody>
      </p:sp>
      <p:pic>
        <p:nvPicPr>
          <p:cNvPr id="23" name="Picture 22" descr="A close up of a logo&#10;&#10;Description automatically generated">
            <a:extLst>
              <a:ext uri="{FF2B5EF4-FFF2-40B4-BE49-F238E27FC236}">
                <a16:creationId xmlns:a16="http://schemas.microsoft.com/office/drawing/2014/main" id="{46E5BB0D-0F89-4335-89FD-FE6AD5FD73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2789" y="3074741"/>
            <a:ext cx="1667292" cy="546653"/>
          </a:xfrm>
          <a:prstGeom prst="rect">
            <a:avLst/>
          </a:prstGeom>
        </p:spPr>
      </p:pic>
      <p:sp>
        <p:nvSpPr>
          <p:cNvPr id="24" name="TextBox 23">
            <a:extLst>
              <a:ext uri="{FF2B5EF4-FFF2-40B4-BE49-F238E27FC236}">
                <a16:creationId xmlns:a16="http://schemas.microsoft.com/office/drawing/2014/main" id="{80ADD574-A999-4D41-B85F-9187FA95180F}"/>
              </a:ext>
            </a:extLst>
          </p:cNvPr>
          <p:cNvSpPr txBox="1"/>
          <p:nvPr/>
        </p:nvSpPr>
        <p:spPr>
          <a:xfrm>
            <a:off x="7895038" y="2745106"/>
            <a:ext cx="4296962" cy="1077218"/>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Inventory Database for Environmental Analysis (IDEA)</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National Institute of Advanced Industrial Science and Technology (JP)</a:t>
            </a:r>
          </a:p>
        </p:txBody>
      </p:sp>
      <p:pic>
        <p:nvPicPr>
          <p:cNvPr id="26" name="Picture 25" descr="A picture containing drawing&#10;&#10;Description automatically generated">
            <a:extLst>
              <a:ext uri="{FF2B5EF4-FFF2-40B4-BE49-F238E27FC236}">
                <a16:creationId xmlns:a16="http://schemas.microsoft.com/office/drawing/2014/main" id="{399F4A5F-59E3-4D78-A994-2F16FD597A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5442" y="4244006"/>
            <a:ext cx="1401986" cy="982324"/>
          </a:xfrm>
          <a:prstGeom prst="rect">
            <a:avLst/>
          </a:prstGeom>
        </p:spPr>
      </p:pic>
      <p:sp>
        <p:nvSpPr>
          <p:cNvPr id="27" name="TextBox 26">
            <a:extLst>
              <a:ext uri="{FF2B5EF4-FFF2-40B4-BE49-F238E27FC236}">
                <a16:creationId xmlns:a16="http://schemas.microsoft.com/office/drawing/2014/main" id="{BC02CBBF-0F4D-4A51-852A-A5691C2EC562}"/>
              </a:ext>
            </a:extLst>
          </p:cNvPr>
          <p:cNvSpPr txBox="1"/>
          <p:nvPr/>
        </p:nvSpPr>
        <p:spPr>
          <a:xfrm>
            <a:off x="7895038" y="4307648"/>
            <a:ext cx="4296962" cy="830997"/>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US LCI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National Renewable Energy Laboratory (NREL, US)</a:t>
            </a:r>
          </a:p>
        </p:txBody>
      </p:sp>
      <p:sp>
        <p:nvSpPr>
          <p:cNvPr id="28" name="Rectangle 27">
            <a:extLst>
              <a:ext uri="{FF2B5EF4-FFF2-40B4-BE49-F238E27FC236}">
                <a16:creationId xmlns:a16="http://schemas.microsoft.com/office/drawing/2014/main" id="{09F6A3B3-E7E6-477A-B4A6-4AB344DBDBA4}"/>
              </a:ext>
            </a:extLst>
          </p:cNvPr>
          <p:cNvSpPr/>
          <p:nvPr/>
        </p:nvSpPr>
        <p:spPr>
          <a:xfrm>
            <a:off x="9828148" y="6519446"/>
            <a:ext cx="2363852" cy="338554"/>
          </a:xfrm>
          <a:prstGeom prst="rect">
            <a:avLst/>
          </a:prstGeom>
          <a:solidFill>
            <a:schemeClr val="bg1"/>
          </a:solidFill>
        </p:spPr>
        <p:txBody>
          <a:bodyPr wrap="none">
            <a:spAutoFit/>
          </a:bodyPr>
          <a:lstStyle/>
          <a:p>
            <a:r>
              <a:rPr lang="en-GB" sz="1600" dirty="0">
                <a:latin typeface="Open Sans" panose="020B0606030504020204" pitchFamily="34" charset="0"/>
                <a:ea typeface="Open Sans" panose="020B0606030504020204" pitchFamily="34" charset="0"/>
                <a:cs typeface="Open Sans" panose="020B0606030504020204" pitchFamily="34" charset="0"/>
              </a:rPr>
              <a:t>*database aggregators</a:t>
            </a:r>
          </a:p>
        </p:txBody>
      </p:sp>
    </p:spTree>
    <p:extLst>
      <p:ext uri="{BB962C8B-B14F-4D97-AF65-F5344CB8AC3E}">
        <p14:creationId xmlns:p14="http://schemas.microsoft.com/office/powerpoint/2010/main" val="241635401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21B6-1E16-0BF5-E206-FF6774D491AD}"/>
              </a:ext>
            </a:extLst>
          </p:cNvPr>
          <p:cNvSpPr>
            <a:spLocks noGrp="1"/>
          </p:cNvSpPr>
          <p:nvPr>
            <p:ph type="title"/>
          </p:nvPr>
        </p:nvSpPr>
        <p:spPr/>
        <p:txBody>
          <a:bodyPr/>
          <a:lstStyle/>
          <a:p>
            <a:r>
              <a:rPr lang="en-IE" dirty="0"/>
              <a:t>Phase 2 : analyse </a:t>
            </a:r>
            <a:r>
              <a:rPr lang="en-IE" dirty="0" err="1"/>
              <a:t>d’inventaire</a:t>
            </a:r>
            <a:endParaRPr lang="en-IE" dirty="0"/>
          </a:p>
        </p:txBody>
      </p:sp>
      <p:sp>
        <p:nvSpPr>
          <p:cNvPr id="3" name="Text Placeholder 2">
            <a:extLst>
              <a:ext uri="{FF2B5EF4-FFF2-40B4-BE49-F238E27FC236}">
                <a16:creationId xmlns:a16="http://schemas.microsoft.com/office/drawing/2014/main" id="{8D6B2B04-7122-E582-C10C-F444C7BD71B1}"/>
              </a:ext>
            </a:extLst>
          </p:cNvPr>
          <p:cNvSpPr>
            <a:spLocks noGrp="1"/>
          </p:cNvSpPr>
          <p:nvPr>
            <p:ph type="body" idx="28"/>
          </p:nvPr>
        </p:nvSpPr>
        <p:spPr/>
        <p:txBody>
          <a:bodyPr/>
          <a:lstStyle/>
          <a:p>
            <a:r>
              <a:rPr lang="en-IE" dirty="0"/>
              <a:t>Choix </a:t>
            </a:r>
            <a:r>
              <a:rPr lang="en-IE" dirty="0" err="1"/>
              <a:t>méthodologiques</a:t>
            </a:r>
            <a:r>
              <a:rPr lang="en-IE" dirty="0"/>
              <a:t> : allocation des impacts à des </a:t>
            </a:r>
            <a:r>
              <a:rPr lang="en-IE" dirty="0" err="1"/>
              <a:t>coproduits</a:t>
            </a:r>
            <a:endParaRPr lang="en-IE" dirty="0"/>
          </a:p>
        </p:txBody>
      </p:sp>
      <p:sp>
        <p:nvSpPr>
          <p:cNvPr id="6" name="Content Placeholder 15">
            <a:extLst>
              <a:ext uri="{FF2B5EF4-FFF2-40B4-BE49-F238E27FC236}">
                <a16:creationId xmlns:a16="http://schemas.microsoft.com/office/drawing/2014/main" id="{18A7210D-F766-EE76-258D-FF2AD77040E7}"/>
              </a:ext>
            </a:extLst>
          </p:cNvPr>
          <p:cNvSpPr txBox="1">
            <a:spLocks/>
          </p:cNvSpPr>
          <p:nvPr/>
        </p:nvSpPr>
        <p:spPr>
          <a:xfrm>
            <a:off x="478369" y="1683657"/>
            <a:ext cx="11437860" cy="53408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b="1" dirty="0"/>
              <a:t>Question</a:t>
            </a:r>
            <a:r>
              <a:rPr lang="en-IE" dirty="0"/>
              <a:t>: </a:t>
            </a:r>
            <a:r>
              <a:rPr lang="en-IE" dirty="0" err="1"/>
              <a:t>mon</a:t>
            </a:r>
            <a:r>
              <a:rPr lang="en-IE" dirty="0"/>
              <a:t> </a:t>
            </a:r>
            <a:r>
              <a:rPr lang="en-IE" dirty="0" err="1"/>
              <a:t>procédé</a:t>
            </a:r>
            <a:r>
              <a:rPr lang="en-IE" dirty="0"/>
              <a:t> </a:t>
            </a:r>
            <a:r>
              <a:rPr lang="en-IE" dirty="0" err="1"/>
              <a:t>fournit</a:t>
            </a:r>
            <a:r>
              <a:rPr lang="en-IE" dirty="0"/>
              <a:t> </a:t>
            </a:r>
            <a:r>
              <a:rPr lang="en-IE" dirty="0" err="1"/>
              <a:t>plusieurs</a:t>
            </a:r>
            <a:r>
              <a:rPr lang="en-IE" dirty="0"/>
              <a:t> </a:t>
            </a:r>
            <a:r>
              <a:rPr lang="en-IE" dirty="0" err="1"/>
              <a:t>produits</a:t>
            </a:r>
            <a:r>
              <a:rPr lang="en-IE" dirty="0"/>
              <a:t> </a:t>
            </a:r>
            <a:r>
              <a:rPr lang="en-IE" dirty="0" err="1"/>
              <a:t>indissociables</a:t>
            </a:r>
            <a:r>
              <a:rPr lang="en-IE" dirty="0"/>
              <a:t> (e.g. </a:t>
            </a:r>
            <a:r>
              <a:rPr lang="en-IE" dirty="0" err="1"/>
              <a:t>bitume+diesel+gaz</a:t>
            </a:r>
            <a:r>
              <a:rPr lang="en-IE" dirty="0"/>
              <a:t>, </a:t>
            </a:r>
            <a:r>
              <a:rPr lang="en-IE" dirty="0" err="1"/>
              <a:t>viande+lait</a:t>
            </a:r>
            <a:r>
              <a:rPr lang="en-IE" dirty="0"/>
              <a:t>, </a:t>
            </a:r>
            <a:r>
              <a:rPr lang="en-IE" dirty="0" err="1"/>
              <a:t>chaleur+électricité</a:t>
            </a:r>
            <a:r>
              <a:rPr lang="en-IE" dirty="0"/>
              <a:t>) – comment </a:t>
            </a:r>
            <a:r>
              <a:rPr lang="en-IE" dirty="0" err="1"/>
              <a:t>allouer</a:t>
            </a:r>
            <a:r>
              <a:rPr lang="en-IE" dirty="0"/>
              <a:t> les impacts des </a:t>
            </a:r>
            <a:r>
              <a:rPr lang="en-IE" dirty="0" err="1"/>
              <a:t>différents</a:t>
            </a:r>
            <a:r>
              <a:rPr lang="en-IE" dirty="0"/>
              <a:t> intrants à </a:t>
            </a:r>
            <a:r>
              <a:rPr lang="en-IE" dirty="0" err="1"/>
              <a:t>ces</a:t>
            </a:r>
            <a:r>
              <a:rPr lang="en-IE" dirty="0"/>
              <a:t> </a:t>
            </a:r>
            <a:r>
              <a:rPr lang="en-IE" dirty="0" err="1"/>
              <a:t>produits</a:t>
            </a:r>
            <a:r>
              <a:rPr lang="en-IE" dirty="0"/>
              <a:t> ?</a:t>
            </a:r>
          </a:p>
        </p:txBody>
      </p:sp>
      <p:sp>
        <p:nvSpPr>
          <p:cNvPr id="11" name="TextBox 10">
            <a:extLst>
              <a:ext uri="{FF2B5EF4-FFF2-40B4-BE49-F238E27FC236}">
                <a16:creationId xmlns:a16="http://schemas.microsoft.com/office/drawing/2014/main" id="{59384CB0-332F-7695-D6AD-D63426925256}"/>
              </a:ext>
            </a:extLst>
          </p:cNvPr>
          <p:cNvSpPr txBox="1"/>
          <p:nvPr/>
        </p:nvSpPr>
        <p:spPr>
          <a:xfrm rot="16200000">
            <a:off x="8992010" y="3633701"/>
            <a:ext cx="5848436" cy="600164"/>
          </a:xfrm>
          <a:prstGeom prst="rect">
            <a:avLst/>
          </a:prstGeom>
          <a:noFill/>
        </p:spPr>
        <p:txBody>
          <a:bodyPr wrap="square">
            <a:spAutoFit/>
          </a:bodyPr>
          <a:lstStyle/>
          <a:p>
            <a:r>
              <a:rPr lang="en-IE" sz="1100" dirty="0">
                <a:hlinkClick r:id="rId2"/>
              </a:rPr>
              <a:t>https://sustained.com/blog/lets-talk-about-allocation-in-lca</a:t>
            </a:r>
            <a:r>
              <a:rPr lang="en-IE" sz="1100" dirty="0"/>
              <a:t> </a:t>
            </a:r>
          </a:p>
          <a:p>
            <a:r>
              <a:rPr lang="en-IE" sz="1100" dirty="0"/>
              <a:t>Provost‐Savard, A., &amp; Majeau‐Bettez, G. (2024). Substitution </a:t>
            </a:r>
            <a:r>
              <a:rPr lang="en-IE" sz="1100" dirty="0" err="1"/>
              <a:t>modeling</a:t>
            </a:r>
            <a:r>
              <a:rPr lang="en-IE" sz="1100" dirty="0"/>
              <a:t> can coherently be used in attributional life cycle assessments. </a:t>
            </a:r>
            <a:r>
              <a:rPr lang="en-IE" sz="1100" i="1" dirty="0"/>
              <a:t>Journal of Industrial Ecology</a:t>
            </a:r>
            <a:r>
              <a:rPr lang="en-IE" sz="1100" dirty="0"/>
              <a:t>, </a:t>
            </a:r>
            <a:r>
              <a:rPr lang="en-IE" sz="1100" i="1" dirty="0"/>
              <a:t>28</a:t>
            </a:r>
            <a:r>
              <a:rPr lang="en-IE" sz="1100" dirty="0"/>
              <a:t>(3), 410-425.</a:t>
            </a:r>
          </a:p>
        </p:txBody>
      </p:sp>
      <p:grpSp>
        <p:nvGrpSpPr>
          <p:cNvPr id="24" name="Group 23">
            <a:extLst>
              <a:ext uri="{FF2B5EF4-FFF2-40B4-BE49-F238E27FC236}">
                <a16:creationId xmlns:a16="http://schemas.microsoft.com/office/drawing/2014/main" id="{6DEB6404-1294-72EA-5C95-1EB1A6131470}"/>
              </a:ext>
            </a:extLst>
          </p:cNvPr>
          <p:cNvGrpSpPr/>
          <p:nvPr/>
        </p:nvGrpSpPr>
        <p:grpSpPr>
          <a:xfrm>
            <a:off x="260655" y="2471787"/>
            <a:ext cx="5835345" cy="4603722"/>
            <a:chOff x="260655" y="2471787"/>
            <a:chExt cx="5835345" cy="4603722"/>
          </a:xfrm>
        </p:grpSpPr>
        <p:pic>
          <p:nvPicPr>
            <p:cNvPr id="17" name="Picture 16" descr="Diagram of a diagram of impact on the economy&#10;&#10;AI-generated content may be incorrect.">
              <a:extLst>
                <a:ext uri="{FF2B5EF4-FFF2-40B4-BE49-F238E27FC236}">
                  <a16:creationId xmlns:a16="http://schemas.microsoft.com/office/drawing/2014/main" id="{6ED93EA1-78B1-CCD0-31F1-8E39B213930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96000" y="5050509"/>
              <a:ext cx="3600000" cy="2025000"/>
            </a:xfrm>
            <a:prstGeom prst="rect">
              <a:avLst/>
            </a:prstGeom>
          </p:spPr>
        </p:pic>
        <p:pic>
          <p:nvPicPr>
            <p:cNvPr id="15" name="Picture 14">
              <a:extLst>
                <a:ext uri="{FF2B5EF4-FFF2-40B4-BE49-F238E27FC236}">
                  <a16:creationId xmlns:a16="http://schemas.microsoft.com/office/drawing/2014/main" id="{5DB37133-8570-1094-C1FC-33E0CB4A8A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451148" y="3549343"/>
              <a:ext cx="3600000" cy="2019366"/>
            </a:xfrm>
            <a:prstGeom prst="rect">
              <a:avLst/>
            </a:prstGeom>
          </p:spPr>
        </p:pic>
        <p:pic>
          <p:nvPicPr>
            <p:cNvPr id="13" name="Picture 12">
              <a:extLst>
                <a:ext uri="{FF2B5EF4-FFF2-40B4-BE49-F238E27FC236}">
                  <a16:creationId xmlns:a16="http://schemas.microsoft.com/office/drawing/2014/main" id="{8582346D-878E-0C4D-D81C-A95D7505EEFA}"/>
                </a:ext>
              </a:extLst>
            </p:cNvPr>
            <p:cNvPicPr>
              <a:picLocks noChangeAspect="1"/>
            </p:cNvPicPr>
            <p:nvPr/>
          </p:nvPicPr>
          <p:blipFill>
            <a:blip r:embed="rId5"/>
            <a:stretch>
              <a:fillRect/>
            </a:stretch>
          </p:blipFill>
          <p:spPr>
            <a:xfrm>
              <a:off x="260655" y="2471787"/>
              <a:ext cx="3178629" cy="1786905"/>
            </a:xfrm>
            <a:prstGeom prst="rect">
              <a:avLst/>
            </a:prstGeom>
          </p:spPr>
        </p:pic>
        <p:sp>
          <p:nvSpPr>
            <p:cNvPr id="21" name="TextBox 20">
              <a:extLst>
                <a:ext uri="{FF2B5EF4-FFF2-40B4-BE49-F238E27FC236}">
                  <a16:creationId xmlns:a16="http://schemas.microsoft.com/office/drawing/2014/main" id="{D59BF40D-476E-19F7-93EA-5A06CC7281A3}"/>
                </a:ext>
              </a:extLst>
            </p:cNvPr>
            <p:cNvSpPr txBox="1"/>
            <p:nvPr/>
          </p:nvSpPr>
          <p:spPr>
            <a:xfrm>
              <a:off x="2412398" y="2471787"/>
              <a:ext cx="2053771" cy="441211"/>
            </a:xfrm>
            <a:prstGeom prst="rect">
              <a:avLst/>
            </a:prstGeom>
            <a:noFill/>
          </p:spPr>
          <p:txBody>
            <a:bodyPr wrap="square">
              <a:spAutoFit/>
            </a:bodyPr>
            <a:lstStyle/>
            <a:p>
              <a:r>
                <a:rPr kumimoji="0" lang="en-IE" sz="2267" b="1" i="0" u="none" strike="noStrike" kern="1200" cap="none" spc="0" normalizeH="0" baseline="0" noProof="0" dirty="0">
                  <a:ln>
                    <a:noFill/>
                  </a:ln>
                  <a:solidFill>
                    <a:srgbClr val="00AEBC"/>
                  </a:solidFill>
                  <a:effectLst/>
                  <a:uLnTx/>
                  <a:uFillTx/>
                  <a:latin typeface="Arial" panose="020B0604020202020204"/>
                  <a:ea typeface="+mn-ea"/>
                  <a:cs typeface="+mn-cs"/>
                </a:rPr>
                <a:t>Allocation</a:t>
              </a:r>
              <a:endParaRPr lang="en-IE" dirty="0"/>
            </a:p>
          </p:txBody>
        </p:sp>
        <p:sp>
          <p:nvSpPr>
            <p:cNvPr id="26" name="TextBox 25">
              <a:extLst>
                <a:ext uri="{FF2B5EF4-FFF2-40B4-BE49-F238E27FC236}">
                  <a16:creationId xmlns:a16="http://schemas.microsoft.com/office/drawing/2014/main" id="{D6325EA8-007A-F8EE-BF26-5FE097B0B5FF}"/>
                </a:ext>
              </a:extLst>
            </p:cNvPr>
            <p:cNvSpPr txBox="1"/>
            <p:nvPr/>
          </p:nvSpPr>
          <p:spPr>
            <a:xfrm>
              <a:off x="616226" y="4338420"/>
              <a:ext cx="2053771" cy="441211"/>
            </a:xfrm>
            <a:prstGeom prst="rect">
              <a:avLst/>
            </a:prstGeom>
            <a:noFill/>
          </p:spPr>
          <p:txBody>
            <a:bodyPr wrap="square">
              <a:spAutoFit/>
            </a:bodyPr>
            <a:lstStyle/>
            <a:p>
              <a:r>
                <a:rPr kumimoji="0" lang="en-IE" sz="2267" b="1" i="0" u="none" strike="noStrike" kern="1200" cap="none" spc="0" normalizeH="0" baseline="0" noProof="0" dirty="0" err="1">
                  <a:ln>
                    <a:noFill/>
                  </a:ln>
                  <a:solidFill>
                    <a:srgbClr val="00AEBC"/>
                  </a:solidFill>
                  <a:effectLst/>
                  <a:uLnTx/>
                  <a:uFillTx/>
                  <a:latin typeface="Arial" panose="020B0604020202020204"/>
                  <a:ea typeface="+mn-ea"/>
                  <a:cs typeface="+mn-cs"/>
                </a:rPr>
                <a:t>Massique</a:t>
              </a:r>
              <a:endParaRPr lang="en-IE" dirty="0"/>
            </a:p>
          </p:txBody>
        </p:sp>
        <p:sp>
          <p:nvSpPr>
            <p:cNvPr id="27" name="TextBox 26">
              <a:extLst>
                <a:ext uri="{FF2B5EF4-FFF2-40B4-BE49-F238E27FC236}">
                  <a16:creationId xmlns:a16="http://schemas.microsoft.com/office/drawing/2014/main" id="{7269632F-DD58-5C6F-8749-7AA6BECED1C7}"/>
                </a:ext>
              </a:extLst>
            </p:cNvPr>
            <p:cNvSpPr txBox="1"/>
            <p:nvPr/>
          </p:nvSpPr>
          <p:spPr>
            <a:xfrm>
              <a:off x="616226" y="5842403"/>
              <a:ext cx="2053771" cy="441211"/>
            </a:xfrm>
            <a:prstGeom prst="rect">
              <a:avLst/>
            </a:prstGeom>
            <a:noFill/>
          </p:spPr>
          <p:txBody>
            <a:bodyPr wrap="square">
              <a:spAutoFit/>
            </a:bodyPr>
            <a:lstStyle/>
            <a:p>
              <a:r>
                <a:rPr kumimoji="0" lang="en-IE" sz="2267" b="1" i="0" u="none" strike="noStrike" kern="1200" cap="none" spc="0" normalizeH="0" baseline="0" noProof="0" dirty="0" err="1">
                  <a:ln>
                    <a:noFill/>
                  </a:ln>
                  <a:solidFill>
                    <a:srgbClr val="00AEBC"/>
                  </a:solidFill>
                  <a:effectLst/>
                  <a:uLnTx/>
                  <a:uFillTx/>
                  <a:latin typeface="Arial" panose="020B0604020202020204"/>
                  <a:ea typeface="+mn-ea"/>
                  <a:cs typeface="+mn-cs"/>
                </a:rPr>
                <a:t>Économique</a:t>
              </a:r>
              <a:endParaRPr lang="en-IE" dirty="0"/>
            </a:p>
          </p:txBody>
        </p:sp>
      </p:grpSp>
      <p:grpSp>
        <p:nvGrpSpPr>
          <p:cNvPr id="25" name="Group 24">
            <a:extLst>
              <a:ext uri="{FF2B5EF4-FFF2-40B4-BE49-F238E27FC236}">
                <a16:creationId xmlns:a16="http://schemas.microsoft.com/office/drawing/2014/main" id="{BCF92C92-0E26-067F-0CB3-7936208D8414}"/>
              </a:ext>
            </a:extLst>
          </p:cNvPr>
          <p:cNvGrpSpPr/>
          <p:nvPr/>
        </p:nvGrpSpPr>
        <p:grpSpPr>
          <a:xfrm>
            <a:off x="6456954" y="2471787"/>
            <a:ext cx="4762589" cy="3153768"/>
            <a:chOff x="6456954" y="2471787"/>
            <a:chExt cx="4762589" cy="3153768"/>
          </a:xfrm>
        </p:grpSpPr>
        <p:pic>
          <p:nvPicPr>
            <p:cNvPr id="9" name="Picture 8" descr="Diagram of a diagram of a function&#10;&#10;AI-generated content may be incorrect.">
              <a:extLst>
                <a:ext uri="{FF2B5EF4-FFF2-40B4-BE49-F238E27FC236}">
                  <a16:creationId xmlns:a16="http://schemas.microsoft.com/office/drawing/2014/main" id="{B549FA67-467D-CC2E-D121-B631871B05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6955" y="2891830"/>
              <a:ext cx="4762588" cy="2733725"/>
            </a:xfrm>
            <a:prstGeom prst="rect">
              <a:avLst/>
            </a:prstGeom>
          </p:spPr>
        </p:pic>
        <p:sp>
          <p:nvSpPr>
            <p:cNvPr id="22" name="TextBox 21">
              <a:extLst>
                <a:ext uri="{FF2B5EF4-FFF2-40B4-BE49-F238E27FC236}">
                  <a16:creationId xmlns:a16="http://schemas.microsoft.com/office/drawing/2014/main" id="{43B9DF55-6B32-1CE9-8F17-20FFD5F2E162}"/>
                </a:ext>
              </a:extLst>
            </p:cNvPr>
            <p:cNvSpPr txBox="1"/>
            <p:nvPr/>
          </p:nvSpPr>
          <p:spPr>
            <a:xfrm>
              <a:off x="6456954" y="2471787"/>
              <a:ext cx="2053771" cy="441211"/>
            </a:xfrm>
            <a:prstGeom prst="rect">
              <a:avLst/>
            </a:prstGeom>
            <a:noFill/>
          </p:spPr>
          <p:txBody>
            <a:bodyPr wrap="square">
              <a:spAutoFit/>
            </a:bodyPr>
            <a:lstStyle/>
            <a:p>
              <a:r>
                <a:rPr kumimoji="0" lang="en-IE" sz="2267" b="1" i="0" u="none" strike="noStrike" kern="1200" cap="none" spc="0" normalizeH="0" baseline="0" noProof="0" dirty="0">
                  <a:ln>
                    <a:noFill/>
                  </a:ln>
                  <a:solidFill>
                    <a:srgbClr val="00AEBC"/>
                  </a:solidFill>
                  <a:effectLst/>
                  <a:uLnTx/>
                  <a:uFillTx/>
                  <a:latin typeface="Arial" panose="020B0604020202020204"/>
                  <a:ea typeface="+mn-ea"/>
                  <a:cs typeface="+mn-cs"/>
                </a:rPr>
                <a:t>Expansion</a:t>
              </a:r>
              <a:endParaRPr lang="en-IE" dirty="0"/>
            </a:p>
          </p:txBody>
        </p:sp>
      </p:grpSp>
      <p:sp>
        <p:nvSpPr>
          <p:cNvPr id="23" name="TextBox 22">
            <a:extLst>
              <a:ext uri="{FF2B5EF4-FFF2-40B4-BE49-F238E27FC236}">
                <a16:creationId xmlns:a16="http://schemas.microsoft.com/office/drawing/2014/main" id="{CF497EE5-195C-D4B8-E8D6-49E01C7B2007}"/>
              </a:ext>
            </a:extLst>
          </p:cNvPr>
          <p:cNvSpPr txBox="1"/>
          <p:nvPr/>
        </p:nvSpPr>
        <p:spPr>
          <a:xfrm>
            <a:off x="9036550" y="2471787"/>
            <a:ext cx="2053771" cy="441211"/>
          </a:xfrm>
          <a:prstGeom prst="rect">
            <a:avLst/>
          </a:prstGeom>
          <a:noFill/>
        </p:spPr>
        <p:txBody>
          <a:bodyPr wrap="square">
            <a:spAutoFit/>
          </a:bodyPr>
          <a:lstStyle/>
          <a:p>
            <a:r>
              <a:rPr kumimoji="0" lang="en-IE" sz="2267" b="1" i="0" u="none" strike="noStrike" kern="1200" cap="none" spc="0" normalizeH="0" baseline="0" noProof="0" dirty="0">
                <a:ln>
                  <a:noFill/>
                </a:ln>
                <a:solidFill>
                  <a:srgbClr val="00AEBC"/>
                </a:solidFill>
                <a:effectLst/>
                <a:uLnTx/>
                <a:uFillTx/>
                <a:latin typeface="Arial" panose="020B0604020202020204"/>
                <a:ea typeface="+mn-ea"/>
                <a:cs typeface="+mn-cs"/>
              </a:rPr>
              <a:t>Substitution</a:t>
            </a:r>
            <a:endParaRPr lang="en-IE" dirty="0"/>
          </a:p>
        </p:txBody>
      </p:sp>
    </p:spTree>
    <p:extLst>
      <p:ext uri="{BB962C8B-B14F-4D97-AF65-F5344CB8AC3E}">
        <p14:creationId xmlns:p14="http://schemas.microsoft.com/office/powerpoint/2010/main" val="3562138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05A41-D494-4947-9979-5E4E81DCF8F4}"/>
              </a:ext>
            </a:extLst>
          </p:cNvPr>
          <p:cNvSpPr>
            <a:spLocks noGrp="1"/>
          </p:cNvSpPr>
          <p:nvPr>
            <p:ph type="title"/>
          </p:nvPr>
        </p:nvSpPr>
        <p:spPr/>
        <p:txBody>
          <a:bodyPr/>
          <a:lstStyle/>
          <a:p>
            <a:r>
              <a:rPr lang="en-IE" dirty="0"/>
              <a:t>2°C </a:t>
            </a:r>
            <a:r>
              <a:rPr lang="en-IE" dirty="0" err="1"/>
              <a:t>n’est</a:t>
            </a:r>
            <a:r>
              <a:rPr lang="en-IE" dirty="0"/>
              <a:t> </a:t>
            </a:r>
            <a:r>
              <a:rPr lang="en-IE" dirty="0" err="1"/>
              <a:t>qu’une</a:t>
            </a:r>
            <a:r>
              <a:rPr lang="en-IE" dirty="0"/>
              <a:t> Moyenne…</a:t>
            </a:r>
          </a:p>
        </p:txBody>
      </p:sp>
      <p:pic>
        <p:nvPicPr>
          <p:cNvPr id="6" name="Content Placeholder 5" descr="Diagram, calendar&#10;&#10;Description automatically generated">
            <a:extLst>
              <a:ext uri="{FF2B5EF4-FFF2-40B4-BE49-F238E27FC236}">
                <a16:creationId xmlns:a16="http://schemas.microsoft.com/office/drawing/2014/main" id="{EE0529EC-185A-4FAA-8839-EF5AE7A45B1D}"/>
              </a:ext>
            </a:extLst>
          </p:cNvPr>
          <p:cNvPicPr>
            <a:picLocks noGrp="1" noChangeAspect="1"/>
          </p:cNvPicPr>
          <p:nvPr>
            <p:ph sz="quarter" idx="15"/>
          </p:nvPr>
        </p:nvPicPr>
        <p:blipFill rotWithShape="1">
          <a:blip r:embed="rId3" cstate="hqprint">
            <a:extLst>
              <a:ext uri="{28A0092B-C50C-407E-A947-70E740481C1C}">
                <a14:useLocalDpi xmlns:a14="http://schemas.microsoft.com/office/drawing/2010/main"/>
              </a:ext>
            </a:extLst>
          </a:blip>
          <a:srcRect/>
          <a:stretch/>
        </p:blipFill>
        <p:spPr>
          <a:xfrm>
            <a:off x="-257565" y="2074338"/>
            <a:ext cx="7596053" cy="4220714"/>
          </a:xfrm>
        </p:spPr>
      </p:pic>
      <p:sp>
        <p:nvSpPr>
          <p:cNvPr id="15" name="Text Placeholder 14">
            <a:extLst>
              <a:ext uri="{FF2B5EF4-FFF2-40B4-BE49-F238E27FC236}">
                <a16:creationId xmlns:a16="http://schemas.microsoft.com/office/drawing/2014/main" id="{A8FE0940-1EFD-41CC-B051-8E47CBF0635C}"/>
              </a:ext>
            </a:extLst>
          </p:cNvPr>
          <p:cNvSpPr>
            <a:spLocks noGrp="1"/>
          </p:cNvSpPr>
          <p:nvPr>
            <p:ph type="body" idx="28"/>
          </p:nvPr>
        </p:nvSpPr>
        <p:spPr/>
        <p:txBody>
          <a:bodyPr/>
          <a:lstStyle/>
          <a:p>
            <a:r>
              <a:rPr lang="en-IE" dirty="0"/>
              <a:t>…qui cache des </a:t>
            </a:r>
            <a:r>
              <a:rPr lang="en-IE" dirty="0" err="1"/>
              <a:t>variabilités</a:t>
            </a:r>
            <a:r>
              <a:rPr lang="en-IE" dirty="0"/>
              <a:t> </a:t>
            </a:r>
            <a:r>
              <a:rPr lang="en-IE" dirty="0" err="1"/>
              <a:t>importantes</a:t>
            </a:r>
            <a:endParaRPr lang="en-IE" dirty="0"/>
          </a:p>
        </p:txBody>
      </p:sp>
      <p:sp>
        <p:nvSpPr>
          <p:cNvPr id="9" name="TextBox 8">
            <a:extLst>
              <a:ext uri="{FF2B5EF4-FFF2-40B4-BE49-F238E27FC236}">
                <a16:creationId xmlns:a16="http://schemas.microsoft.com/office/drawing/2014/main" id="{7F19E1C7-46BD-4859-AAD0-4D514C8F2FC3}"/>
              </a:ext>
            </a:extLst>
          </p:cNvPr>
          <p:cNvSpPr txBox="1"/>
          <p:nvPr/>
        </p:nvSpPr>
        <p:spPr>
          <a:xfrm rot="16200000">
            <a:off x="11039098" y="4887142"/>
            <a:ext cx="1973297" cy="169277"/>
          </a:xfrm>
          <a:prstGeom prst="rect">
            <a:avLst/>
          </a:prstGeom>
          <a:noFill/>
        </p:spPr>
        <p:txBody>
          <a:bodyPr wrap="none" lIns="0" tIns="0" rIns="0" bIns="0" rtlCol="0" anchor="b">
            <a:spAutoFit/>
          </a:bodyPr>
          <a:lstStyle/>
          <a:p>
            <a:pPr algn="l"/>
            <a:r>
              <a:rPr lang="en-IE" sz="1100" dirty="0">
                <a:solidFill>
                  <a:schemeClr val="tx2">
                    <a:lumMod val="60000"/>
                    <a:lumOff val="40000"/>
                  </a:schemeClr>
                </a:solidFill>
                <a:latin typeface="+mn-lt"/>
              </a:rPr>
              <a:t>Sources: </a:t>
            </a:r>
            <a:r>
              <a:rPr lang="en-IE" sz="1100" dirty="0">
                <a:solidFill>
                  <a:schemeClr val="tx2">
                    <a:lumMod val="60000"/>
                    <a:lumOff val="40000"/>
                  </a:schemeClr>
                </a:solidFill>
                <a:latin typeface="+mn-lt"/>
                <a:hlinkClick r:id="rId4"/>
              </a:rPr>
              <a:t>IPCC</a:t>
            </a:r>
            <a:r>
              <a:rPr lang="en-IE" sz="1100" dirty="0">
                <a:solidFill>
                  <a:schemeClr val="tx2">
                    <a:lumMod val="60000"/>
                    <a:lumOff val="40000"/>
                  </a:schemeClr>
                </a:solidFill>
                <a:latin typeface="+mn-lt"/>
              </a:rPr>
              <a:t>, </a:t>
            </a:r>
            <a:r>
              <a:rPr lang="en-IE" sz="1100" dirty="0">
                <a:solidFill>
                  <a:schemeClr val="tx2">
                    <a:lumMod val="60000"/>
                    <a:lumOff val="40000"/>
                  </a:schemeClr>
                </a:solidFill>
                <a:latin typeface="+mn-lt"/>
                <a:hlinkClick r:id="rId5"/>
              </a:rPr>
              <a:t>Berkeley Earth </a:t>
            </a:r>
            <a:endParaRPr lang="en-IE" sz="1100" dirty="0">
              <a:solidFill>
                <a:schemeClr val="tx2">
                  <a:lumMod val="60000"/>
                  <a:lumOff val="40000"/>
                </a:schemeClr>
              </a:solidFill>
              <a:latin typeface="+mn-lt"/>
            </a:endParaRPr>
          </a:p>
        </p:txBody>
      </p:sp>
      <p:sp>
        <p:nvSpPr>
          <p:cNvPr id="16" name="TextBox 15">
            <a:extLst>
              <a:ext uri="{FF2B5EF4-FFF2-40B4-BE49-F238E27FC236}">
                <a16:creationId xmlns:a16="http://schemas.microsoft.com/office/drawing/2014/main" id="{BFB03709-E4DE-49FE-9770-945C45033667}"/>
              </a:ext>
            </a:extLst>
          </p:cNvPr>
          <p:cNvSpPr txBox="1"/>
          <p:nvPr/>
        </p:nvSpPr>
        <p:spPr>
          <a:xfrm>
            <a:off x="7385194" y="2603208"/>
            <a:ext cx="4624050" cy="492443"/>
          </a:xfrm>
          <a:prstGeom prst="rect">
            <a:avLst/>
          </a:prstGeom>
          <a:noFill/>
        </p:spPr>
        <p:txBody>
          <a:bodyPr wrap="square" lIns="0" tIns="0" rIns="0" bIns="0" rtlCol="0" anchor="b">
            <a:spAutoFit/>
          </a:bodyPr>
          <a:lstStyle/>
          <a:p>
            <a:pPr algn="ctr"/>
            <a:r>
              <a:rPr lang="fr-FR" sz="1600" dirty="0">
                <a:solidFill>
                  <a:schemeClr val="tx2">
                    <a:lumMod val="60000"/>
                    <a:lumOff val="40000"/>
                  </a:schemeClr>
                </a:solidFill>
              </a:rPr>
              <a:t>L’air se réchauffe plus rapidement au-dessus de la terre qu’au-dessus de l’océan</a:t>
            </a:r>
            <a:endParaRPr lang="en-IE" sz="1600" dirty="0">
              <a:solidFill>
                <a:schemeClr val="tx2">
                  <a:lumMod val="60000"/>
                  <a:lumOff val="40000"/>
                </a:schemeClr>
              </a:solidFill>
              <a:latin typeface="+mn-lt"/>
            </a:endParaRPr>
          </a:p>
        </p:txBody>
      </p:sp>
      <p:sp>
        <p:nvSpPr>
          <p:cNvPr id="17" name="Arrow: Bent 16">
            <a:extLst>
              <a:ext uri="{FF2B5EF4-FFF2-40B4-BE49-F238E27FC236}">
                <a16:creationId xmlns:a16="http://schemas.microsoft.com/office/drawing/2014/main" id="{B5F3DE06-4BDB-4C01-B211-76E4FC305A1F}"/>
              </a:ext>
            </a:extLst>
          </p:cNvPr>
          <p:cNvSpPr/>
          <p:nvPr/>
        </p:nvSpPr>
        <p:spPr>
          <a:xfrm rot="10800000">
            <a:off x="8102599" y="3226682"/>
            <a:ext cx="1594620" cy="758450"/>
          </a:xfrm>
          <a:prstGeom prst="ben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TextBox 17">
            <a:extLst>
              <a:ext uri="{FF2B5EF4-FFF2-40B4-BE49-F238E27FC236}">
                <a16:creationId xmlns:a16="http://schemas.microsoft.com/office/drawing/2014/main" id="{31434DD3-ACCB-40C9-AF8A-AD1EC2E10940}"/>
              </a:ext>
            </a:extLst>
          </p:cNvPr>
          <p:cNvSpPr txBox="1"/>
          <p:nvPr/>
        </p:nvSpPr>
        <p:spPr>
          <a:xfrm>
            <a:off x="7338488" y="4011140"/>
            <a:ext cx="4373512" cy="1846659"/>
          </a:xfrm>
          <a:prstGeom prst="rect">
            <a:avLst/>
          </a:prstGeom>
          <a:noFill/>
        </p:spPr>
        <p:txBody>
          <a:bodyPr wrap="square" lIns="0" tIns="0" rIns="0" bIns="0" rtlCol="0" anchor="b">
            <a:spAutoFit/>
          </a:bodyPr>
          <a:lstStyle/>
          <a:p>
            <a:r>
              <a:rPr lang="fr-FR" sz="2400">
                <a:solidFill>
                  <a:schemeClr val="tx2">
                    <a:lumMod val="60000"/>
                    <a:lumOff val="40000"/>
                  </a:schemeClr>
                </a:solidFill>
              </a:rPr>
              <a:t>Les océans resteront relativement frais, tandis que les terres émergées et les pôles connaîtront un réchauffement important (4 °C-6 °C ou plus)</a:t>
            </a:r>
            <a:endParaRPr lang="en-IE" sz="2400" dirty="0">
              <a:solidFill>
                <a:schemeClr val="tx2">
                  <a:lumMod val="60000"/>
                  <a:lumOff val="40000"/>
                </a:schemeClr>
              </a:solidFill>
              <a:latin typeface="+mn-lt"/>
            </a:endParaRPr>
          </a:p>
        </p:txBody>
      </p:sp>
      <p:pic>
        <p:nvPicPr>
          <p:cNvPr id="5" name="Picture 4">
            <a:extLst>
              <a:ext uri="{FF2B5EF4-FFF2-40B4-BE49-F238E27FC236}">
                <a16:creationId xmlns:a16="http://schemas.microsoft.com/office/drawing/2014/main" id="{D4FF0201-E80F-E004-30CF-1DEA779BFF88}"/>
              </a:ext>
            </a:extLst>
          </p:cNvPr>
          <p:cNvPicPr>
            <a:picLocks noChangeAspect="1"/>
          </p:cNvPicPr>
          <p:nvPr/>
        </p:nvPicPr>
        <p:blipFill>
          <a:blip r:embed="rId6"/>
          <a:stretch>
            <a:fillRect/>
          </a:stretch>
        </p:blipFill>
        <p:spPr>
          <a:xfrm>
            <a:off x="7554617" y="104187"/>
            <a:ext cx="4285204" cy="2414612"/>
          </a:xfrm>
          <a:prstGeom prst="rect">
            <a:avLst/>
          </a:prstGeom>
        </p:spPr>
      </p:pic>
    </p:spTree>
    <p:extLst>
      <p:ext uri="{BB962C8B-B14F-4D97-AF65-F5344CB8AC3E}">
        <p14:creationId xmlns:p14="http://schemas.microsoft.com/office/powerpoint/2010/main" val="85951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B8EC-8A82-D5C4-9BE4-81EA7814E5A9}"/>
              </a:ext>
            </a:extLst>
          </p:cNvPr>
          <p:cNvSpPr>
            <a:spLocks noGrp="1"/>
          </p:cNvSpPr>
          <p:nvPr>
            <p:ph type="title"/>
          </p:nvPr>
        </p:nvSpPr>
        <p:spPr/>
        <p:txBody>
          <a:bodyPr/>
          <a:lstStyle/>
          <a:p>
            <a:r>
              <a:rPr lang="en-IE" dirty="0"/>
              <a:t>Phase 2 : analyse </a:t>
            </a:r>
            <a:r>
              <a:rPr lang="en-IE" dirty="0" err="1"/>
              <a:t>d’inventaire</a:t>
            </a:r>
            <a:endParaRPr lang="en-IE" dirty="0"/>
          </a:p>
        </p:txBody>
      </p:sp>
      <p:sp>
        <p:nvSpPr>
          <p:cNvPr id="3" name="Text Placeholder 2">
            <a:extLst>
              <a:ext uri="{FF2B5EF4-FFF2-40B4-BE49-F238E27FC236}">
                <a16:creationId xmlns:a16="http://schemas.microsoft.com/office/drawing/2014/main" id="{0A654052-0C0C-380D-FBA0-2331BD805CCC}"/>
              </a:ext>
            </a:extLst>
          </p:cNvPr>
          <p:cNvSpPr>
            <a:spLocks noGrp="1"/>
          </p:cNvSpPr>
          <p:nvPr>
            <p:ph type="body" idx="28"/>
          </p:nvPr>
        </p:nvSpPr>
        <p:spPr/>
        <p:txBody>
          <a:bodyPr/>
          <a:lstStyle/>
          <a:p>
            <a:r>
              <a:rPr lang="en-IE" dirty="0"/>
              <a:t>Choix </a:t>
            </a:r>
            <a:r>
              <a:rPr lang="en-IE" dirty="0" err="1"/>
              <a:t>méthodologiques</a:t>
            </a:r>
            <a:r>
              <a:rPr lang="en-IE" dirty="0"/>
              <a:t> : allocation des </a:t>
            </a:r>
            <a:r>
              <a:rPr lang="en-IE" dirty="0" err="1"/>
              <a:t>bénéfices</a:t>
            </a:r>
            <a:r>
              <a:rPr lang="en-IE" dirty="0"/>
              <a:t> du </a:t>
            </a:r>
            <a:r>
              <a:rPr lang="en-IE" dirty="0" err="1"/>
              <a:t>recyclage</a:t>
            </a:r>
            <a:endParaRPr lang="en-IE" dirty="0"/>
          </a:p>
        </p:txBody>
      </p:sp>
      <p:sp>
        <p:nvSpPr>
          <p:cNvPr id="16" name="Content Placeholder 15">
            <a:extLst>
              <a:ext uri="{FF2B5EF4-FFF2-40B4-BE49-F238E27FC236}">
                <a16:creationId xmlns:a16="http://schemas.microsoft.com/office/drawing/2014/main" id="{9B201B33-0236-7E6C-51A7-3F005B9D7490}"/>
              </a:ext>
            </a:extLst>
          </p:cNvPr>
          <p:cNvSpPr>
            <a:spLocks noGrp="1"/>
          </p:cNvSpPr>
          <p:nvPr>
            <p:ph sz="quarter" idx="15"/>
          </p:nvPr>
        </p:nvSpPr>
        <p:spPr>
          <a:xfrm>
            <a:off x="478369" y="1683657"/>
            <a:ext cx="9435419" cy="534080"/>
          </a:xfrm>
        </p:spPr>
        <p:txBody>
          <a:bodyPr/>
          <a:lstStyle/>
          <a:p>
            <a:pPr lvl="1"/>
            <a:r>
              <a:rPr lang="en-IE" b="1" dirty="0"/>
              <a:t>Question</a:t>
            </a:r>
            <a:r>
              <a:rPr lang="en-IE" dirty="0"/>
              <a:t>: comment </a:t>
            </a:r>
            <a:r>
              <a:rPr lang="en-IE" dirty="0" err="1"/>
              <a:t>allouer</a:t>
            </a:r>
            <a:r>
              <a:rPr lang="en-IE" dirty="0"/>
              <a:t> les </a:t>
            </a:r>
            <a:r>
              <a:rPr lang="en-IE" dirty="0" err="1"/>
              <a:t>bénéfices</a:t>
            </a:r>
            <a:r>
              <a:rPr lang="en-IE" dirty="0"/>
              <a:t> du </a:t>
            </a:r>
            <a:r>
              <a:rPr lang="en-IE" dirty="0" err="1"/>
              <a:t>recyclage</a:t>
            </a:r>
            <a:r>
              <a:rPr lang="en-IE" dirty="0"/>
              <a:t> à un </a:t>
            </a:r>
            <a:r>
              <a:rPr lang="en-IE" dirty="0" err="1"/>
              <a:t>produit</a:t>
            </a:r>
            <a:r>
              <a:rPr lang="en-IE" dirty="0"/>
              <a:t> qui utilise des </a:t>
            </a:r>
            <a:r>
              <a:rPr lang="en-IE" dirty="0" err="1"/>
              <a:t>matériaux</a:t>
            </a:r>
            <a:r>
              <a:rPr lang="en-IE" dirty="0"/>
              <a:t> </a:t>
            </a:r>
            <a:r>
              <a:rPr lang="en-IE" dirty="0" err="1"/>
              <a:t>recyclés</a:t>
            </a:r>
            <a:r>
              <a:rPr lang="en-IE" dirty="0"/>
              <a:t> ET qui </a:t>
            </a:r>
            <a:r>
              <a:rPr lang="en-IE" dirty="0" err="1"/>
              <a:t>lui-même</a:t>
            </a:r>
            <a:r>
              <a:rPr lang="en-IE" dirty="0"/>
              <a:t> sera </a:t>
            </a:r>
            <a:r>
              <a:rPr lang="en-IE" dirty="0" err="1"/>
              <a:t>recyclé</a:t>
            </a:r>
            <a:r>
              <a:rPr lang="en-IE" dirty="0"/>
              <a:t> ?</a:t>
            </a:r>
          </a:p>
        </p:txBody>
      </p:sp>
      <p:grpSp>
        <p:nvGrpSpPr>
          <p:cNvPr id="20" name="Group 19">
            <a:extLst>
              <a:ext uri="{FF2B5EF4-FFF2-40B4-BE49-F238E27FC236}">
                <a16:creationId xmlns:a16="http://schemas.microsoft.com/office/drawing/2014/main" id="{FA8EA6BC-657C-2852-AA3A-8CCCF41F5FF3}"/>
              </a:ext>
            </a:extLst>
          </p:cNvPr>
          <p:cNvGrpSpPr/>
          <p:nvPr/>
        </p:nvGrpSpPr>
        <p:grpSpPr>
          <a:xfrm>
            <a:off x="0" y="2343527"/>
            <a:ext cx="10813709" cy="4574060"/>
            <a:chOff x="0" y="2343527"/>
            <a:chExt cx="10813709" cy="4574060"/>
          </a:xfrm>
        </p:grpSpPr>
        <p:pic>
          <p:nvPicPr>
            <p:cNvPr id="17" name="Content Placeholder 5" descr="A diagram of a stool&#10;&#10;AI-generated content may be incorrect.">
              <a:extLst>
                <a:ext uri="{FF2B5EF4-FFF2-40B4-BE49-F238E27FC236}">
                  <a16:creationId xmlns:a16="http://schemas.microsoft.com/office/drawing/2014/main" id="{8DA9F20A-C257-25B5-232E-C9A0D6EA3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90" y="2343527"/>
              <a:ext cx="9435419" cy="4422852"/>
            </a:xfrm>
            <a:prstGeom prst="rect">
              <a:avLst/>
            </a:prstGeom>
          </p:spPr>
        </p:pic>
        <p:sp>
          <p:nvSpPr>
            <p:cNvPr id="19" name="TextBox 18">
              <a:extLst>
                <a:ext uri="{FF2B5EF4-FFF2-40B4-BE49-F238E27FC236}">
                  <a16:creationId xmlns:a16="http://schemas.microsoft.com/office/drawing/2014/main" id="{D7171FDB-E48E-8676-F71F-B35337EF0ED9}"/>
                </a:ext>
              </a:extLst>
            </p:cNvPr>
            <p:cNvSpPr txBox="1"/>
            <p:nvPr/>
          </p:nvSpPr>
          <p:spPr>
            <a:xfrm>
              <a:off x="0" y="6640588"/>
              <a:ext cx="8847592" cy="276999"/>
            </a:xfrm>
            <a:prstGeom prst="rect">
              <a:avLst/>
            </a:prstGeom>
            <a:noFill/>
          </p:spPr>
          <p:txBody>
            <a:bodyPr wrap="square">
              <a:spAutoFit/>
            </a:bodyPr>
            <a:lstStyle/>
            <a:p>
              <a:r>
                <a:rPr lang="en-IE" sz="1200" dirty="0">
                  <a:hlinkClick r:id="rId3"/>
                </a:rPr>
                <a:t>https://luciolesconseil.fr/quest-ce-que-la-circular-footprint-formula/</a:t>
              </a:r>
              <a:r>
                <a:rPr lang="en-IE" sz="1200" dirty="0"/>
                <a:t> </a:t>
              </a:r>
            </a:p>
          </p:txBody>
        </p:sp>
      </p:grpSp>
    </p:spTree>
    <p:extLst>
      <p:ext uri="{BB962C8B-B14F-4D97-AF65-F5344CB8AC3E}">
        <p14:creationId xmlns:p14="http://schemas.microsoft.com/office/powerpoint/2010/main" val="2350554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3917-C095-2758-8888-F7ABB5976066}"/>
              </a:ext>
            </a:extLst>
          </p:cNvPr>
          <p:cNvSpPr>
            <a:spLocks noGrp="1"/>
          </p:cNvSpPr>
          <p:nvPr>
            <p:ph type="title"/>
          </p:nvPr>
        </p:nvSpPr>
        <p:spPr/>
        <p:txBody>
          <a:bodyPr/>
          <a:lstStyle/>
          <a:p>
            <a:r>
              <a:rPr lang="en-IE" dirty="0"/>
              <a:t>Phase 2 : analyse </a:t>
            </a:r>
            <a:r>
              <a:rPr lang="en-IE" dirty="0" err="1"/>
              <a:t>d’inventaire</a:t>
            </a:r>
            <a:endParaRPr lang="en-IE" dirty="0"/>
          </a:p>
        </p:txBody>
      </p:sp>
      <p:sp>
        <p:nvSpPr>
          <p:cNvPr id="3" name="Text Placeholder 2">
            <a:extLst>
              <a:ext uri="{FF2B5EF4-FFF2-40B4-BE49-F238E27FC236}">
                <a16:creationId xmlns:a16="http://schemas.microsoft.com/office/drawing/2014/main" id="{BED68E41-7A57-0422-F633-5F780DEEDC7C}"/>
              </a:ext>
            </a:extLst>
          </p:cNvPr>
          <p:cNvSpPr>
            <a:spLocks noGrp="1"/>
          </p:cNvSpPr>
          <p:nvPr>
            <p:ph type="body" idx="28"/>
          </p:nvPr>
        </p:nvSpPr>
        <p:spPr/>
        <p:txBody>
          <a:bodyPr/>
          <a:lstStyle/>
          <a:p>
            <a:r>
              <a:rPr lang="en-IE" dirty="0"/>
              <a:t>Choix </a:t>
            </a:r>
            <a:r>
              <a:rPr lang="en-IE" dirty="0" err="1"/>
              <a:t>méthodologiques</a:t>
            </a:r>
            <a:r>
              <a:rPr lang="en-IE" dirty="0"/>
              <a:t> : </a:t>
            </a:r>
            <a:r>
              <a:rPr lang="en-IE" dirty="0" err="1"/>
              <a:t>carbone</a:t>
            </a:r>
            <a:r>
              <a:rPr lang="en-IE" dirty="0"/>
              <a:t> </a:t>
            </a:r>
            <a:r>
              <a:rPr lang="en-IE" dirty="0" err="1"/>
              <a:t>biogénique</a:t>
            </a:r>
            <a:endParaRPr lang="en-IE" dirty="0"/>
          </a:p>
        </p:txBody>
      </p:sp>
      <p:sp>
        <p:nvSpPr>
          <p:cNvPr id="6" name="Content Placeholder 15">
            <a:extLst>
              <a:ext uri="{FF2B5EF4-FFF2-40B4-BE49-F238E27FC236}">
                <a16:creationId xmlns:a16="http://schemas.microsoft.com/office/drawing/2014/main" id="{CFD2E8CD-D719-7B87-4385-694E1F62E36F}"/>
              </a:ext>
            </a:extLst>
          </p:cNvPr>
          <p:cNvSpPr txBox="1">
            <a:spLocks/>
          </p:cNvSpPr>
          <p:nvPr/>
        </p:nvSpPr>
        <p:spPr>
          <a:xfrm>
            <a:off x="478369" y="1683657"/>
            <a:ext cx="10944374" cy="53408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b="1" dirty="0"/>
              <a:t>Question</a:t>
            </a:r>
            <a:r>
              <a:rPr lang="en-IE" dirty="0"/>
              <a:t>: Le </a:t>
            </a:r>
            <a:r>
              <a:rPr lang="en-IE" dirty="0" err="1"/>
              <a:t>carbone</a:t>
            </a:r>
            <a:r>
              <a:rPr lang="en-IE" dirty="0"/>
              <a:t> </a:t>
            </a:r>
            <a:r>
              <a:rPr lang="en-IE" dirty="0" err="1"/>
              <a:t>dit</a:t>
            </a:r>
            <a:r>
              <a:rPr lang="en-IE" dirty="0"/>
              <a:t> “</a:t>
            </a:r>
            <a:r>
              <a:rPr lang="en-IE" dirty="0" err="1"/>
              <a:t>biogénique</a:t>
            </a:r>
            <a:r>
              <a:rPr lang="en-IE" dirty="0"/>
              <a:t>” (</a:t>
            </a:r>
            <a:r>
              <a:rPr lang="en-IE" dirty="0" err="1"/>
              <a:t>issu</a:t>
            </a:r>
            <a:r>
              <a:rPr lang="en-IE" dirty="0"/>
              <a:t> de la </a:t>
            </a:r>
            <a:r>
              <a:rPr lang="en-IE" dirty="0" err="1"/>
              <a:t>biomasse</a:t>
            </a:r>
            <a:r>
              <a:rPr lang="en-IE" dirty="0"/>
              <a:t>) est </a:t>
            </a:r>
            <a:r>
              <a:rPr lang="en-IE" dirty="0" err="1"/>
              <a:t>considéré</a:t>
            </a:r>
            <a:r>
              <a:rPr lang="en-IE" dirty="0"/>
              <a:t> </a:t>
            </a:r>
            <a:r>
              <a:rPr lang="en-IE" dirty="0" err="1"/>
              <a:t>comme</a:t>
            </a:r>
            <a:r>
              <a:rPr lang="en-IE" dirty="0"/>
              <a:t> </a:t>
            </a:r>
            <a:r>
              <a:rPr lang="en-IE" dirty="0" err="1"/>
              <a:t>faisant</a:t>
            </a:r>
            <a:r>
              <a:rPr lang="en-IE" dirty="0"/>
              <a:t> déjà </a:t>
            </a:r>
            <a:r>
              <a:rPr lang="en-IE" dirty="0" err="1"/>
              <a:t>partie</a:t>
            </a:r>
            <a:r>
              <a:rPr lang="en-IE" dirty="0"/>
              <a:t> du cycle naturel du </a:t>
            </a:r>
            <a:r>
              <a:rPr lang="en-IE" dirty="0" err="1"/>
              <a:t>carbone</a:t>
            </a:r>
            <a:r>
              <a:rPr lang="en-IE" dirty="0"/>
              <a:t>, et son impact est </a:t>
            </a:r>
            <a:r>
              <a:rPr lang="en-IE" dirty="0" err="1"/>
              <a:t>considéré</a:t>
            </a:r>
            <a:r>
              <a:rPr lang="en-IE" dirty="0"/>
              <a:t> </a:t>
            </a:r>
            <a:r>
              <a:rPr lang="en-IE" dirty="0" err="1"/>
              <a:t>nul</a:t>
            </a:r>
            <a:r>
              <a:rPr lang="en-IE" dirty="0"/>
              <a:t> – est-</a:t>
            </a:r>
            <a:r>
              <a:rPr lang="en-IE" dirty="0" err="1"/>
              <a:t>ce</a:t>
            </a:r>
            <a:r>
              <a:rPr lang="en-IE" dirty="0"/>
              <a:t> </a:t>
            </a:r>
            <a:r>
              <a:rPr lang="en-IE" dirty="0" err="1"/>
              <a:t>une</a:t>
            </a:r>
            <a:r>
              <a:rPr lang="en-IE" dirty="0"/>
              <a:t> </a:t>
            </a:r>
            <a:r>
              <a:rPr lang="en-IE" dirty="0" err="1"/>
              <a:t>hypothèse</a:t>
            </a:r>
            <a:r>
              <a:rPr lang="en-IE" dirty="0"/>
              <a:t> </a:t>
            </a:r>
            <a:r>
              <a:rPr lang="en-IE" dirty="0" err="1"/>
              <a:t>correcte</a:t>
            </a:r>
            <a:r>
              <a:rPr lang="en-IE" dirty="0"/>
              <a:t>?</a:t>
            </a:r>
          </a:p>
        </p:txBody>
      </p:sp>
      <p:grpSp>
        <p:nvGrpSpPr>
          <p:cNvPr id="11" name="Group 10">
            <a:extLst>
              <a:ext uri="{FF2B5EF4-FFF2-40B4-BE49-F238E27FC236}">
                <a16:creationId xmlns:a16="http://schemas.microsoft.com/office/drawing/2014/main" id="{DC47F282-B82B-50F6-54EC-5B060C334296}"/>
              </a:ext>
            </a:extLst>
          </p:cNvPr>
          <p:cNvGrpSpPr/>
          <p:nvPr/>
        </p:nvGrpSpPr>
        <p:grpSpPr>
          <a:xfrm>
            <a:off x="348343" y="2343526"/>
            <a:ext cx="9249770" cy="4450296"/>
            <a:chOff x="348343" y="2343526"/>
            <a:chExt cx="9249770" cy="4450296"/>
          </a:xfrm>
        </p:grpSpPr>
        <p:pic>
          <p:nvPicPr>
            <p:cNvPr id="8" name="Picture 7" descr="A diagram of a carbon cycle&#10;&#10;AI-generated content may be incorrect.">
              <a:extLst>
                <a:ext uri="{FF2B5EF4-FFF2-40B4-BE49-F238E27FC236}">
                  <a16:creationId xmlns:a16="http://schemas.microsoft.com/office/drawing/2014/main" id="{2D564E84-EBA4-FF60-7009-39F23987E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137" y="2343526"/>
              <a:ext cx="7370976" cy="4146174"/>
            </a:xfrm>
            <a:prstGeom prst="rect">
              <a:avLst/>
            </a:prstGeom>
          </p:spPr>
        </p:pic>
        <p:sp>
          <p:nvSpPr>
            <p:cNvPr id="10" name="TextBox 9">
              <a:extLst>
                <a:ext uri="{FF2B5EF4-FFF2-40B4-BE49-F238E27FC236}">
                  <a16:creationId xmlns:a16="http://schemas.microsoft.com/office/drawing/2014/main" id="{9FBFC3E8-5B3A-F7F0-04EE-F08EC45BC36E}"/>
                </a:ext>
              </a:extLst>
            </p:cNvPr>
            <p:cNvSpPr txBox="1"/>
            <p:nvPr/>
          </p:nvSpPr>
          <p:spPr>
            <a:xfrm>
              <a:off x="348343" y="6516823"/>
              <a:ext cx="7482113" cy="276999"/>
            </a:xfrm>
            <a:prstGeom prst="rect">
              <a:avLst/>
            </a:prstGeom>
            <a:noFill/>
          </p:spPr>
          <p:txBody>
            <a:bodyPr wrap="square">
              <a:spAutoFit/>
            </a:bodyPr>
            <a:lstStyle/>
            <a:p>
              <a:r>
                <a:rPr lang="en-IE" sz="1200" dirty="0">
                  <a:hlinkClick r:id="rId3"/>
                </a:rPr>
                <a:t>https://timbertectonics.com/wp-content/uploads/2021/12/biogenic-carbon-in-lca-and-practice-3.jpg</a:t>
              </a:r>
              <a:r>
                <a:rPr lang="en-IE" sz="1200" dirty="0"/>
                <a:t> </a:t>
              </a:r>
            </a:p>
          </p:txBody>
        </p:sp>
      </p:grpSp>
    </p:spTree>
    <p:extLst>
      <p:ext uri="{BB962C8B-B14F-4D97-AF65-F5344CB8AC3E}">
        <p14:creationId xmlns:p14="http://schemas.microsoft.com/office/powerpoint/2010/main" val="3002488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3F7EA-D774-B98D-7885-E84177E0D11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1DEF172-CE11-665E-55E5-FF367EBC7273}"/>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949F3B37-7BC4-DE4D-C9D0-6EEE44AEBAB0}"/>
              </a:ext>
            </a:extLst>
          </p:cNvPr>
          <p:cNvSpPr>
            <a:spLocks noGrp="1"/>
          </p:cNvSpPr>
          <p:nvPr>
            <p:ph type="title"/>
          </p:nvPr>
        </p:nvSpPr>
        <p:spPr/>
        <p:txBody>
          <a:bodyPr>
            <a:normAutofit/>
          </a:bodyPr>
          <a:lstStyle/>
          <a:p>
            <a:r>
              <a:rPr lang="fr-FR" noProof="0" dirty="0"/>
              <a:t>Phase 3 : Évaluation d’impact</a:t>
            </a:r>
          </a:p>
        </p:txBody>
      </p:sp>
      <p:sp>
        <p:nvSpPr>
          <p:cNvPr id="7" name="Text Placeholder 6">
            <a:extLst>
              <a:ext uri="{FF2B5EF4-FFF2-40B4-BE49-F238E27FC236}">
                <a16:creationId xmlns:a16="http://schemas.microsoft.com/office/drawing/2014/main" id="{55FCDBB0-FA3F-3412-DDC1-BE55F5A9B164}"/>
              </a:ext>
            </a:extLst>
          </p:cNvPr>
          <p:cNvSpPr>
            <a:spLocks noGrp="1"/>
          </p:cNvSpPr>
          <p:nvPr>
            <p:ph type="body" idx="28"/>
          </p:nvPr>
        </p:nvSpPr>
        <p:spPr/>
        <p:txBody>
          <a:bodyPr/>
          <a:lstStyle/>
          <a:p>
            <a:endParaRPr lang="en-IE" dirty="0"/>
          </a:p>
        </p:txBody>
      </p:sp>
      <p:sp>
        <p:nvSpPr>
          <p:cNvPr id="5" name="Content Placeholder 4">
            <a:extLst>
              <a:ext uri="{FF2B5EF4-FFF2-40B4-BE49-F238E27FC236}">
                <a16:creationId xmlns:a16="http://schemas.microsoft.com/office/drawing/2014/main" id="{DE663615-1014-1DB6-D05F-735BC0DD9104}"/>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8AF321CE-1C01-E05B-8D16-7EB0F525FD36}"/>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11" name="Rectangle 10">
            <a:extLst>
              <a:ext uri="{FF2B5EF4-FFF2-40B4-BE49-F238E27FC236}">
                <a16:creationId xmlns:a16="http://schemas.microsoft.com/office/drawing/2014/main" id="{7B5D4C2A-8FD2-AEC8-90BD-2313EF0FC0A7}"/>
              </a:ext>
            </a:extLst>
          </p:cNvPr>
          <p:cNvSpPr/>
          <p:nvPr/>
        </p:nvSpPr>
        <p:spPr>
          <a:xfrm>
            <a:off x="7721418" y="2490018"/>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6" name="!!rect">
            <a:extLst>
              <a:ext uri="{FF2B5EF4-FFF2-40B4-BE49-F238E27FC236}">
                <a16:creationId xmlns:a16="http://schemas.microsoft.com/office/drawing/2014/main" id="{4E96D1D7-6A67-EF58-2E8F-F4C8C31126C7}"/>
              </a:ext>
            </a:extLst>
          </p:cNvPr>
          <p:cNvSpPr/>
          <p:nvPr/>
        </p:nvSpPr>
        <p:spPr>
          <a:xfrm>
            <a:off x="3475609" y="4604654"/>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0536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279BF45-01A2-6975-541A-B1E2CDD73370}"/>
              </a:ext>
            </a:extLst>
          </p:cNvPr>
          <p:cNvGrpSpPr/>
          <p:nvPr/>
        </p:nvGrpSpPr>
        <p:grpSpPr>
          <a:xfrm>
            <a:off x="10460590" y="150429"/>
            <a:ext cx="1452561" cy="1496121"/>
            <a:chOff x="2393602" y="1272912"/>
            <a:chExt cx="3397462" cy="3499345"/>
          </a:xfrm>
        </p:grpSpPr>
        <p:pic>
          <p:nvPicPr>
            <p:cNvPr id="20" name="Picture 19">
              <a:extLst>
                <a:ext uri="{FF2B5EF4-FFF2-40B4-BE49-F238E27FC236}">
                  <a16:creationId xmlns:a16="http://schemas.microsoft.com/office/drawing/2014/main" id="{548A64FB-FA04-E21D-CB3E-F83682CABD02}"/>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1" name="Rectangle 20">
              <a:extLst>
                <a:ext uri="{FF2B5EF4-FFF2-40B4-BE49-F238E27FC236}">
                  <a16:creationId xmlns:a16="http://schemas.microsoft.com/office/drawing/2014/main" id="{93E795C2-6DAD-8B37-DE7F-E3BF91723E02}"/>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D72A53C0-E556-EC77-58CF-F004E09CC15B}"/>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9E80FD23-B226-2291-DA23-CF564CD309F9}"/>
              </a:ext>
            </a:extLst>
          </p:cNvPr>
          <p:cNvSpPr>
            <a:spLocks noGrp="1"/>
          </p:cNvSpPr>
          <p:nvPr>
            <p:ph type="body" idx="28"/>
          </p:nvPr>
        </p:nvSpPr>
        <p:spPr/>
        <p:txBody>
          <a:bodyPr/>
          <a:lstStyle/>
          <a:p>
            <a:r>
              <a:rPr lang="fr-FR" noProof="0" dirty="0"/>
              <a:t>Caractériser les impacts</a:t>
            </a:r>
          </a:p>
        </p:txBody>
      </p:sp>
      <p:sp>
        <p:nvSpPr>
          <p:cNvPr id="4" name="Content Placeholder 3">
            <a:extLst>
              <a:ext uri="{FF2B5EF4-FFF2-40B4-BE49-F238E27FC236}">
                <a16:creationId xmlns:a16="http://schemas.microsoft.com/office/drawing/2014/main" id="{A87596D9-3D08-BF1D-605E-CCD8B825CF1A}"/>
              </a:ext>
            </a:extLst>
          </p:cNvPr>
          <p:cNvSpPr>
            <a:spLocks noGrp="1"/>
          </p:cNvSpPr>
          <p:nvPr>
            <p:ph sz="quarter" idx="15"/>
          </p:nvPr>
        </p:nvSpPr>
        <p:spPr>
          <a:xfrm>
            <a:off x="480001" y="1881188"/>
            <a:ext cx="3110924" cy="4032333"/>
          </a:xfrm>
        </p:spPr>
        <p:txBody>
          <a:bodyPr/>
          <a:lstStyle/>
          <a:p>
            <a:r>
              <a:rPr lang="fr-FR" sz="1800" noProof="0" dirty="0"/>
              <a:t>Objectif</a:t>
            </a:r>
          </a:p>
          <a:p>
            <a:pPr lvl="1"/>
            <a:r>
              <a:rPr lang="fr-FR" sz="1600" noProof="0" dirty="0"/>
              <a:t>La liste de substances issue de l’analyse d’inventaire n’offre que peu d’information quant aux impacts environnementaux du produit ou du service, il faut </a:t>
            </a:r>
            <a:r>
              <a:rPr lang="fr-FR" sz="1600" i="1" noProof="0" dirty="0"/>
              <a:t>caractériser </a:t>
            </a:r>
            <a:r>
              <a:rPr lang="fr-FR" sz="1600" noProof="0" dirty="0"/>
              <a:t>ces impacts</a:t>
            </a:r>
          </a:p>
          <a:p>
            <a:pPr lvl="1"/>
            <a:endParaRPr lang="fr-FR" sz="1600" noProof="0" dirty="0"/>
          </a:p>
          <a:p>
            <a:pPr lvl="1"/>
            <a:r>
              <a:rPr lang="fr-FR" sz="1600" noProof="0" dirty="0"/>
              <a:t>La caractérisation </a:t>
            </a:r>
            <a:r>
              <a:rPr lang="fr-FR" sz="1600" b="1" noProof="0" dirty="0"/>
              <a:t>pondère</a:t>
            </a:r>
            <a:r>
              <a:rPr lang="fr-FR" sz="1600" noProof="0" dirty="0"/>
              <a:t> et </a:t>
            </a:r>
            <a:r>
              <a:rPr lang="fr-FR" sz="1600" b="1" noProof="0" dirty="0"/>
              <a:t>agrège</a:t>
            </a:r>
            <a:r>
              <a:rPr lang="fr-FR" sz="1600" noProof="0" dirty="0"/>
              <a:t> les substances par catégorie d’impact, chacune étant associée à un </a:t>
            </a:r>
            <a:r>
              <a:rPr lang="fr-FR" sz="1600" b="1" noProof="0" dirty="0"/>
              <a:t>indicateur environnemental</a:t>
            </a:r>
          </a:p>
        </p:txBody>
      </p:sp>
      <p:graphicFrame>
        <p:nvGraphicFramePr>
          <p:cNvPr id="5" name="Table 4">
            <a:extLst>
              <a:ext uri="{FF2B5EF4-FFF2-40B4-BE49-F238E27FC236}">
                <a16:creationId xmlns:a16="http://schemas.microsoft.com/office/drawing/2014/main" id="{864C997B-BA66-F8A3-4781-89AC06D41C13}"/>
              </a:ext>
            </a:extLst>
          </p:cNvPr>
          <p:cNvGraphicFramePr>
            <a:graphicFrameLocks noGrp="1"/>
          </p:cNvGraphicFramePr>
          <p:nvPr/>
        </p:nvGraphicFramePr>
        <p:xfrm>
          <a:off x="5000625" y="1438274"/>
          <a:ext cx="6943724" cy="4743148"/>
        </p:xfrm>
        <a:graphic>
          <a:graphicData uri="http://schemas.openxmlformats.org/drawingml/2006/table">
            <a:tbl>
              <a:tblPr firstRow="1" bandRow="1">
                <a:tableStyleId>{5C22544A-7EE6-4342-B048-85BDC9FD1C3A}</a:tableStyleId>
              </a:tblPr>
              <a:tblGrid>
                <a:gridCol w="1735931">
                  <a:extLst>
                    <a:ext uri="{9D8B030D-6E8A-4147-A177-3AD203B41FA5}">
                      <a16:colId xmlns:a16="http://schemas.microsoft.com/office/drawing/2014/main" val="187216528"/>
                    </a:ext>
                  </a:extLst>
                </a:gridCol>
                <a:gridCol w="1735931">
                  <a:extLst>
                    <a:ext uri="{9D8B030D-6E8A-4147-A177-3AD203B41FA5}">
                      <a16:colId xmlns:a16="http://schemas.microsoft.com/office/drawing/2014/main" val="2672785780"/>
                    </a:ext>
                  </a:extLst>
                </a:gridCol>
                <a:gridCol w="1509713">
                  <a:extLst>
                    <a:ext uri="{9D8B030D-6E8A-4147-A177-3AD203B41FA5}">
                      <a16:colId xmlns:a16="http://schemas.microsoft.com/office/drawing/2014/main" val="3954310438"/>
                    </a:ext>
                  </a:extLst>
                </a:gridCol>
                <a:gridCol w="1962149">
                  <a:extLst>
                    <a:ext uri="{9D8B030D-6E8A-4147-A177-3AD203B41FA5}">
                      <a16:colId xmlns:a16="http://schemas.microsoft.com/office/drawing/2014/main" val="893463392"/>
                    </a:ext>
                  </a:extLst>
                </a:gridCol>
              </a:tblGrid>
              <a:tr h="414882">
                <a:tc>
                  <a:txBody>
                    <a:bodyPr/>
                    <a:lstStyle/>
                    <a:p>
                      <a:r>
                        <a:rPr lang="en-IE" sz="1400" dirty="0" err="1"/>
                        <a:t>Catégorie</a:t>
                      </a:r>
                      <a:r>
                        <a:rPr lang="en-IE" sz="1400" dirty="0"/>
                        <a:t> </a:t>
                      </a:r>
                      <a:r>
                        <a:rPr lang="en-IE" sz="1400" dirty="0" err="1"/>
                        <a:t>d’impact</a:t>
                      </a:r>
                      <a:endParaRPr lang="en-IE" sz="1400" dirty="0"/>
                    </a:p>
                  </a:txBody>
                  <a:tcPr/>
                </a:tc>
                <a:tc>
                  <a:txBody>
                    <a:bodyPr/>
                    <a:lstStyle/>
                    <a:p>
                      <a:r>
                        <a:rPr lang="en-IE" sz="1400" dirty="0" err="1"/>
                        <a:t>Indicateur</a:t>
                      </a:r>
                      <a:r>
                        <a:rPr lang="en-IE" sz="1400" dirty="0"/>
                        <a:t> </a:t>
                      </a:r>
                      <a:r>
                        <a:rPr lang="en-IE" sz="1400" dirty="0" err="1"/>
                        <a:t>environnemental</a:t>
                      </a:r>
                      <a:endParaRPr lang="en-IE" sz="1400" dirty="0"/>
                    </a:p>
                  </a:txBody>
                  <a:tcPr/>
                </a:tc>
                <a:tc>
                  <a:txBody>
                    <a:bodyPr/>
                    <a:lstStyle/>
                    <a:p>
                      <a:r>
                        <a:rPr lang="en-IE" sz="1400" dirty="0" err="1"/>
                        <a:t>Unité</a:t>
                      </a:r>
                      <a:endParaRPr lang="en-IE" sz="1400" dirty="0"/>
                    </a:p>
                  </a:txBody>
                  <a:tcPr/>
                </a:tc>
                <a:tc>
                  <a:txBody>
                    <a:bodyPr/>
                    <a:lstStyle/>
                    <a:p>
                      <a:r>
                        <a:rPr lang="en-IE" sz="1400" dirty="0" err="1"/>
                        <a:t>Exemple</a:t>
                      </a:r>
                      <a:r>
                        <a:rPr lang="en-IE" sz="1400" dirty="0"/>
                        <a:t> de substances</a:t>
                      </a:r>
                    </a:p>
                  </a:txBody>
                  <a:tcPr/>
                </a:tc>
                <a:extLst>
                  <a:ext uri="{0D108BD9-81ED-4DB2-BD59-A6C34878D82A}">
                    <a16:rowId xmlns:a16="http://schemas.microsoft.com/office/drawing/2014/main" val="3608240617"/>
                  </a:ext>
                </a:extLst>
              </a:tr>
              <a:tr h="820027">
                <a:tc>
                  <a:txBody>
                    <a:bodyPr/>
                    <a:lstStyle/>
                    <a:p>
                      <a:r>
                        <a:rPr lang="en-IE" sz="1400" dirty="0" err="1"/>
                        <a:t>Changement</a:t>
                      </a:r>
                      <a:r>
                        <a:rPr lang="en-IE" sz="1400" dirty="0"/>
                        <a:t> </a:t>
                      </a:r>
                      <a:r>
                        <a:rPr lang="en-IE" sz="1400" dirty="0" err="1"/>
                        <a:t>climatique</a:t>
                      </a:r>
                      <a:endParaRPr lang="en-IE" sz="1400" dirty="0"/>
                    </a:p>
                  </a:txBody>
                  <a:tcPr anchor="ctr"/>
                </a:tc>
                <a:tc>
                  <a:txBody>
                    <a:bodyPr/>
                    <a:lstStyle/>
                    <a:p>
                      <a:r>
                        <a:rPr lang="en-IE" sz="1400" dirty="0" err="1"/>
                        <a:t>Pouvoir</a:t>
                      </a:r>
                      <a:r>
                        <a:rPr lang="en-IE" sz="1400" dirty="0"/>
                        <a:t> de </a:t>
                      </a:r>
                      <a:r>
                        <a:rPr lang="en-IE" sz="1400" dirty="0" err="1"/>
                        <a:t>réchauffement</a:t>
                      </a:r>
                      <a:r>
                        <a:rPr lang="en-IE" sz="1400" dirty="0"/>
                        <a:t> global (100 </a:t>
                      </a:r>
                      <a:r>
                        <a:rPr lang="en-IE" sz="1400" dirty="0" err="1"/>
                        <a:t>ans</a:t>
                      </a:r>
                      <a:r>
                        <a:rPr lang="en-IE" sz="1400" dirty="0"/>
                        <a:t>)</a:t>
                      </a:r>
                    </a:p>
                  </a:txBody>
                  <a:tcPr anchor="ctr"/>
                </a:tc>
                <a:tc>
                  <a:txBody>
                    <a:bodyPr/>
                    <a:lstStyle/>
                    <a:p>
                      <a:r>
                        <a:rPr lang="en-IE" sz="1400" dirty="0"/>
                        <a:t>kg CO</a:t>
                      </a:r>
                      <a:r>
                        <a:rPr lang="en-IE" sz="1400" baseline="-25000" dirty="0"/>
                        <a:t>2</a:t>
                      </a:r>
                      <a:r>
                        <a:rPr lang="en-IE" sz="1400" dirty="0"/>
                        <a:t> eq.</a:t>
                      </a:r>
                    </a:p>
                  </a:txBody>
                  <a:tcPr anchor="ctr"/>
                </a:tc>
                <a:tc>
                  <a:txBody>
                    <a:bodyPr/>
                    <a:lstStyle/>
                    <a:p>
                      <a:r>
                        <a:rPr lang="en-IE" sz="1400" dirty="0"/>
                        <a:t>CO</a:t>
                      </a:r>
                      <a:r>
                        <a:rPr lang="en-IE" sz="1400" baseline="-25000" dirty="0"/>
                        <a:t>2</a:t>
                      </a:r>
                      <a:r>
                        <a:rPr lang="en-IE" sz="1400" dirty="0"/>
                        <a:t>, CH</a:t>
                      </a:r>
                      <a:r>
                        <a:rPr lang="en-IE" sz="1400" baseline="-25000" dirty="0"/>
                        <a:t>4</a:t>
                      </a:r>
                      <a:r>
                        <a:rPr lang="en-IE" sz="1400" dirty="0"/>
                        <a:t>, N</a:t>
                      </a:r>
                      <a:r>
                        <a:rPr lang="en-IE" sz="1400" baseline="-25000" dirty="0"/>
                        <a:t>2</a:t>
                      </a:r>
                      <a:r>
                        <a:rPr lang="en-IE" sz="1400" dirty="0"/>
                        <a:t>O, SF</a:t>
                      </a:r>
                      <a:r>
                        <a:rPr lang="en-IE" sz="1400" baseline="-25000" dirty="0"/>
                        <a:t>6</a:t>
                      </a:r>
                      <a:r>
                        <a:rPr lang="en-IE" sz="1400" dirty="0"/>
                        <a:t>, (H)CFC, …</a:t>
                      </a:r>
                    </a:p>
                  </a:txBody>
                  <a:tcPr anchor="ctr"/>
                </a:tc>
                <a:extLst>
                  <a:ext uri="{0D108BD9-81ED-4DB2-BD59-A6C34878D82A}">
                    <a16:rowId xmlns:a16="http://schemas.microsoft.com/office/drawing/2014/main" val="3117453058"/>
                  </a:ext>
                </a:extLst>
              </a:tr>
              <a:tr h="820027">
                <a:tc>
                  <a:txBody>
                    <a:bodyPr/>
                    <a:lstStyle/>
                    <a:p>
                      <a:r>
                        <a:rPr lang="en-IE" sz="1400" dirty="0" err="1"/>
                        <a:t>Écotoxicité</a:t>
                      </a:r>
                      <a:r>
                        <a:rPr lang="en-IE" sz="1400" dirty="0"/>
                        <a:t> </a:t>
                      </a:r>
                      <a:r>
                        <a:rPr lang="en-IE" sz="1400" dirty="0" err="1"/>
                        <a:t>en</a:t>
                      </a:r>
                      <a:r>
                        <a:rPr lang="en-IE" sz="1400" dirty="0"/>
                        <a:t> eau </a:t>
                      </a:r>
                      <a:r>
                        <a:rPr lang="en-IE" sz="1400" dirty="0" err="1"/>
                        <a:t>douce</a:t>
                      </a:r>
                      <a:endParaRPr lang="en-IE" sz="1400" dirty="0"/>
                    </a:p>
                  </a:txBody>
                  <a:tcPr anchor="ctr"/>
                </a:tc>
                <a:tc>
                  <a:txBody>
                    <a:bodyPr/>
                    <a:lstStyle/>
                    <a:p>
                      <a:r>
                        <a:rPr lang="en-IE" sz="1400" dirty="0" err="1"/>
                        <a:t>Unité</a:t>
                      </a:r>
                      <a:r>
                        <a:rPr lang="en-IE" sz="1400" dirty="0"/>
                        <a:t> de </a:t>
                      </a:r>
                      <a:r>
                        <a:rPr lang="en-IE" sz="1400" dirty="0" err="1"/>
                        <a:t>toxicité</a:t>
                      </a:r>
                      <a:r>
                        <a:rPr lang="en-IE" sz="1400" dirty="0"/>
                        <a:t> comparative (CTU) pour les </a:t>
                      </a:r>
                      <a:r>
                        <a:rPr lang="en-IE" sz="1400" dirty="0" err="1"/>
                        <a:t>écosystèmes</a:t>
                      </a:r>
                      <a:endParaRPr lang="en-IE" sz="1400" dirty="0"/>
                    </a:p>
                  </a:txBody>
                  <a:tcPr anchor="ctr"/>
                </a:tc>
                <a:tc>
                  <a:txBody>
                    <a:bodyPr/>
                    <a:lstStyle/>
                    <a:p>
                      <a:r>
                        <a:rPr lang="en-IE" sz="1400" dirty="0" err="1"/>
                        <a:t>CTUe</a:t>
                      </a:r>
                      <a:endParaRPr lang="en-IE" sz="1400" dirty="0"/>
                    </a:p>
                  </a:txBody>
                  <a:tcPr anchor="ctr"/>
                </a:tc>
                <a:tc>
                  <a:txBody>
                    <a:bodyPr/>
                    <a:lstStyle/>
                    <a:p>
                      <a:r>
                        <a:rPr lang="en-IE" sz="1400" dirty="0" err="1"/>
                        <a:t>Dioxines</a:t>
                      </a:r>
                      <a:r>
                        <a:rPr lang="en-IE" sz="1400" dirty="0"/>
                        <a:t>, insecticides, …</a:t>
                      </a:r>
                    </a:p>
                  </a:txBody>
                  <a:tcPr anchor="ctr"/>
                </a:tc>
                <a:extLst>
                  <a:ext uri="{0D108BD9-81ED-4DB2-BD59-A6C34878D82A}">
                    <a16:rowId xmlns:a16="http://schemas.microsoft.com/office/drawing/2014/main" val="977235877"/>
                  </a:ext>
                </a:extLst>
              </a:tr>
              <a:tr h="820027">
                <a:tc>
                  <a:txBody>
                    <a:bodyPr/>
                    <a:lstStyle/>
                    <a:p>
                      <a:r>
                        <a:rPr lang="en-IE" sz="1400" dirty="0" err="1"/>
                        <a:t>Eutrophisation</a:t>
                      </a:r>
                      <a:r>
                        <a:rPr lang="en-IE" sz="1400" dirty="0"/>
                        <a:t> </a:t>
                      </a:r>
                      <a:r>
                        <a:rPr lang="en-IE" sz="1400" dirty="0" err="1"/>
                        <a:t>en</a:t>
                      </a:r>
                      <a:r>
                        <a:rPr lang="en-IE" sz="1400" dirty="0"/>
                        <a:t> eau </a:t>
                      </a:r>
                      <a:r>
                        <a:rPr lang="en-IE" sz="1400" dirty="0" err="1"/>
                        <a:t>douce</a:t>
                      </a:r>
                      <a:endParaRPr lang="en-IE" sz="1400" dirty="0"/>
                    </a:p>
                  </a:txBody>
                  <a:tcPr anchor="ctr"/>
                </a:tc>
                <a:tc>
                  <a:txBody>
                    <a:bodyPr/>
                    <a:lstStyle/>
                    <a:p>
                      <a:r>
                        <a:rPr lang="en-IE" sz="1400" dirty="0"/>
                        <a:t>Fraction phosphate</a:t>
                      </a:r>
                    </a:p>
                  </a:txBody>
                  <a:tcPr anchor="ctr"/>
                </a:tc>
                <a:tc>
                  <a:txBody>
                    <a:bodyPr/>
                    <a:lstStyle/>
                    <a:p>
                      <a:r>
                        <a:rPr lang="en-IE" sz="1400" dirty="0"/>
                        <a:t>kg P</a:t>
                      </a:r>
                    </a:p>
                  </a:txBody>
                  <a:tcPr anchor="ctr"/>
                </a:tc>
                <a:tc>
                  <a:txBody>
                    <a:bodyPr/>
                    <a:lstStyle/>
                    <a:p>
                      <a:r>
                        <a:rPr lang="en-IE" sz="1400" dirty="0"/>
                        <a:t>Ion phosphate, </a:t>
                      </a:r>
                      <a:r>
                        <a:rPr lang="en-IE" sz="1400" dirty="0" err="1"/>
                        <a:t>phosphore</a:t>
                      </a:r>
                      <a:r>
                        <a:rPr lang="en-IE" sz="1400" dirty="0"/>
                        <a:t> sous </a:t>
                      </a:r>
                      <a:r>
                        <a:rPr lang="en-IE" sz="1400" dirty="0" err="1"/>
                        <a:t>différentes</a:t>
                      </a:r>
                      <a:r>
                        <a:rPr lang="en-IE" sz="1400" dirty="0"/>
                        <a:t> </a:t>
                      </a:r>
                      <a:r>
                        <a:rPr lang="en-IE" sz="1400" dirty="0" err="1"/>
                        <a:t>formes</a:t>
                      </a:r>
                      <a:r>
                        <a:rPr lang="en-IE" sz="1400" dirty="0"/>
                        <a:t>, …</a:t>
                      </a:r>
                    </a:p>
                  </a:txBody>
                  <a:tcPr anchor="ctr"/>
                </a:tc>
                <a:extLst>
                  <a:ext uri="{0D108BD9-81ED-4DB2-BD59-A6C34878D82A}">
                    <a16:rowId xmlns:a16="http://schemas.microsoft.com/office/drawing/2014/main" val="2707053105"/>
                  </a:ext>
                </a:extLst>
              </a:tr>
              <a:tr h="820027">
                <a:tc>
                  <a:txBody>
                    <a:bodyPr/>
                    <a:lstStyle/>
                    <a:p>
                      <a:r>
                        <a:rPr lang="en-IE" sz="1400" dirty="0" err="1"/>
                        <a:t>Ressources</a:t>
                      </a:r>
                      <a:r>
                        <a:rPr lang="en-IE" sz="1400" dirty="0"/>
                        <a:t> </a:t>
                      </a:r>
                      <a:r>
                        <a:rPr lang="en-IE" sz="1400" dirty="0" err="1"/>
                        <a:t>minérales</a:t>
                      </a:r>
                      <a:r>
                        <a:rPr lang="en-IE" sz="1400" dirty="0"/>
                        <a:t> et </a:t>
                      </a:r>
                      <a:r>
                        <a:rPr lang="en-IE" sz="1400" dirty="0" err="1"/>
                        <a:t>métalliques</a:t>
                      </a:r>
                      <a:endParaRPr lang="en-IE" sz="1400" dirty="0"/>
                    </a:p>
                  </a:txBody>
                  <a:tcPr anchor="ctr"/>
                </a:tc>
                <a:tc>
                  <a:txBody>
                    <a:bodyPr/>
                    <a:lstStyle/>
                    <a:p>
                      <a:r>
                        <a:rPr lang="en-IE" sz="1400" dirty="0" err="1"/>
                        <a:t>Potentiel</a:t>
                      </a:r>
                      <a:r>
                        <a:rPr lang="en-IE" sz="1400" dirty="0"/>
                        <a:t> de </a:t>
                      </a:r>
                      <a:r>
                        <a:rPr lang="en-IE" sz="1400" dirty="0" err="1"/>
                        <a:t>déplétion</a:t>
                      </a:r>
                      <a:r>
                        <a:rPr lang="en-IE" sz="1400" dirty="0"/>
                        <a:t> </a:t>
                      </a:r>
                      <a:r>
                        <a:rPr lang="en-IE" sz="1400" dirty="0" err="1"/>
                        <a:t>abiotique</a:t>
                      </a:r>
                      <a:endParaRPr lang="en-IE" sz="1400" dirty="0"/>
                    </a:p>
                  </a:txBody>
                  <a:tcPr anchor="ctr"/>
                </a:tc>
                <a:tc>
                  <a:txBody>
                    <a:bodyPr/>
                    <a:lstStyle/>
                    <a:p>
                      <a:r>
                        <a:rPr lang="en-IE" sz="1400" dirty="0"/>
                        <a:t>kg Sb eq.</a:t>
                      </a:r>
                    </a:p>
                  </a:txBody>
                  <a:tcPr anchor="ctr"/>
                </a:tc>
                <a:tc>
                  <a:txBody>
                    <a:bodyPr/>
                    <a:lstStyle/>
                    <a:p>
                      <a:r>
                        <a:rPr lang="en-IE" sz="1400" dirty="0"/>
                        <a:t>Or, </a:t>
                      </a:r>
                      <a:r>
                        <a:rPr lang="en-IE" sz="1400" dirty="0" err="1"/>
                        <a:t>platine</a:t>
                      </a:r>
                      <a:r>
                        <a:rPr lang="en-IE" sz="1400" dirty="0"/>
                        <a:t>, argent, </a:t>
                      </a:r>
                      <a:r>
                        <a:rPr lang="en-IE" sz="1400" dirty="0" err="1"/>
                        <a:t>molybdène</a:t>
                      </a:r>
                      <a:r>
                        <a:rPr lang="en-IE" sz="1400" dirty="0"/>
                        <a:t>, indium, </a:t>
                      </a:r>
                      <a:r>
                        <a:rPr lang="en-IE" sz="1400" dirty="0" err="1"/>
                        <a:t>antimoine</a:t>
                      </a:r>
                      <a:r>
                        <a:rPr lang="en-IE" sz="1400" dirty="0"/>
                        <a:t>, </a:t>
                      </a:r>
                      <a:r>
                        <a:rPr lang="en-IE" sz="1400" dirty="0" err="1"/>
                        <a:t>cuivre</a:t>
                      </a:r>
                      <a:r>
                        <a:rPr lang="en-IE" sz="1400" dirty="0"/>
                        <a:t>, …</a:t>
                      </a:r>
                    </a:p>
                  </a:txBody>
                  <a:tcPr anchor="ctr"/>
                </a:tc>
                <a:extLst>
                  <a:ext uri="{0D108BD9-81ED-4DB2-BD59-A6C34878D82A}">
                    <a16:rowId xmlns:a16="http://schemas.microsoft.com/office/drawing/2014/main" val="4045494914"/>
                  </a:ext>
                </a:extLst>
              </a:tr>
              <a:tr h="820027">
                <a:tc>
                  <a:txBody>
                    <a:bodyPr/>
                    <a:lstStyle/>
                    <a:p>
                      <a:r>
                        <a:rPr lang="en-IE" sz="1400" dirty="0" err="1"/>
                        <a:t>Émissions</a:t>
                      </a:r>
                      <a:r>
                        <a:rPr lang="en-IE" sz="1400" dirty="0"/>
                        <a:t> de </a:t>
                      </a:r>
                      <a:r>
                        <a:rPr lang="en-IE" sz="1400" dirty="0" err="1"/>
                        <a:t>particules</a:t>
                      </a:r>
                      <a:endParaRPr lang="en-IE" sz="1400" dirty="0"/>
                    </a:p>
                  </a:txBody>
                  <a:tcPr anchor="ctr"/>
                </a:tc>
                <a:tc>
                  <a:txBody>
                    <a:bodyPr/>
                    <a:lstStyle/>
                    <a:p>
                      <a:r>
                        <a:rPr lang="en-IE" sz="1400" dirty="0"/>
                        <a:t>Incidence de maladies</a:t>
                      </a:r>
                    </a:p>
                  </a:txBody>
                  <a:tcPr anchor="ctr"/>
                </a:tc>
                <a:tc>
                  <a:txBody>
                    <a:bodyPr/>
                    <a:lstStyle/>
                    <a:p>
                      <a:r>
                        <a:rPr lang="en-IE" sz="1400" dirty="0"/>
                        <a:t>disease incidence</a:t>
                      </a:r>
                    </a:p>
                  </a:txBody>
                  <a:tcPr anchor="ctr"/>
                </a:tc>
                <a:tc>
                  <a:txBody>
                    <a:bodyPr/>
                    <a:lstStyle/>
                    <a:p>
                      <a:r>
                        <a:rPr lang="en-IE" sz="1400" dirty="0"/>
                        <a:t>PM</a:t>
                      </a:r>
                      <a:r>
                        <a:rPr lang="en-IE" sz="1400" baseline="-25000" dirty="0"/>
                        <a:t>2.5</a:t>
                      </a:r>
                      <a:r>
                        <a:rPr lang="en-IE" sz="1400" dirty="0"/>
                        <a:t>, PM</a:t>
                      </a:r>
                      <a:r>
                        <a:rPr lang="en-IE" sz="1400" baseline="-25000" dirty="0"/>
                        <a:t>10</a:t>
                      </a:r>
                      <a:r>
                        <a:rPr lang="en-IE" sz="1400" dirty="0"/>
                        <a:t>, NH</a:t>
                      </a:r>
                      <a:r>
                        <a:rPr lang="en-IE" sz="1400" baseline="-25000" dirty="0"/>
                        <a:t>3</a:t>
                      </a:r>
                      <a:r>
                        <a:rPr lang="en-IE" sz="1400" dirty="0"/>
                        <a:t>, SO</a:t>
                      </a:r>
                      <a:r>
                        <a:rPr lang="en-IE" sz="1400" baseline="-25000" dirty="0"/>
                        <a:t>2</a:t>
                      </a:r>
                      <a:r>
                        <a:rPr lang="en-IE" sz="1400" dirty="0"/>
                        <a:t>, SO</a:t>
                      </a:r>
                      <a:r>
                        <a:rPr lang="en-IE" sz="1400" baseline="-25000" dirty="0"/>
                        <a:t>3</a:t>
                      </a:r>
                      <a:r>
                        <a:rPr lang="en-IE" sz="1400" dirty="0"/>
                        <a:t>, NO</a:t>
                      </a:r>
                      <a:r>
                        <a:rPr lang="en-IE" sz="1400" baseline="-25000" dirty="0"/>
                        <a:t>x</a:t>
                      </a:r>
                      <a:r>
                        <a:rPr lang="en-IE" sz="1400" dirty="0"/>
                        <a:t>, …</a:t>
                      </a:r>
                    </a:p>
                  </a:txBody>
                  <a:tcPr anchor="ctr"/>
                </a:tc>
                <a:extLst>
                  <a:ext uri="{0D108BD9-81ED-4DB2-BD59-A6C34878D82A}">
                    <a16:rowId xmlns:a16="http://schemas.microsoft.com/office/drawing/2014/main" val="3935537177"/>
                  </a:ext>
                </a:extLst>
              </a:tr>
            </a:tbl>
          </a:graphicData>
        </a:graphic>
      </p:graphicFrame>
      <p:pic>
        <p:nvPicPr>
          <p:cNvPr id="7" name="Picture 6" descr="A glacier with smoke coming out of it with Perito Moreno Glacier in the background&#10;&#10;Description automatically generated">
            <a:extLst>
              <a:ext uri="{FF2B5EF4-FFF2-40B4-BE49-F238E27FC236}">
                <a16:creationId xmlns:a16="http://schemas.microsoft.com/office/drawing/2014/main" id="{AE362E78-A11B-1AA8-080A-CA014E45DE5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76662" y="2073473"/>
            <a:ext cx="1038225" cy="584002"/>
          </a:xfrm>
          <a:prstGeom prst="rect">
            <a:avLst/>
          </a:prstGeom>
        </p:spPr>
      </p:pic>
      <p:pic>
        <p:nvPicPr>
          <p:cNvPr id="9" name="Picture 8" descr="A close up of a pipe&#10;&#10;Description automatically generated">
            <a:extLst>
              <a:ext uri="{FF2B5EF4-FFF2-40B4-BE49-F238E27FC236}">
                <a16:creationId xmlns:a16="http://schemas.microsoft.com/office/drawing/2014/main" id="{5A057249-EAA8-E894-2506-AC8A5B48CD11}"/>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46875"/>
          <a:stretch/>
        </p:blipFill>
        <p:spPr>
          <a:xfrm>
            <a:off x="3776662" y="2960090"/>
            <a:ext cx="1038225" cy="508933"/>
          </a:xfrm>
          <a:prstGeom prst="rect">
            <a:avLst/>
          </a:prstGeom>
        </p:spPr>
      </p:pic>
      <p:pic>
        <p:nvPicPr>
          <p:cNvPr id="11" name="Picture 10" descr="A fish in the water&#10;&#10;Description automatically generated">
            <a:extLst>
              <a:ext uri="{FF2B5EF4-FFF2-40B4-BE49-F238E27FC236}">
                <a16:creationId xmlns:a16="http://schemas.microsoft.com/office/drawing/2014/main" id="{DE6F6A7E-D4E7-1361-DC42-EAF4E608793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76662" y="3750079"/>
            <a:ext cx="1036800" cy="777600"/>
          </a:xfrm>
          <a:prstGeom prst="rect">
            <a:avLst/>
          </a:prstGeom>
        </p:spPr>
      </p:pic>
      <p:pic>
        <p:nvPicPr>
          <p:cNvPr id="14" name="Picture 13" descr="A long shot of a quarry&#10;&#10;Description automatically generated with medium confidence">
            <a:extLst>
              <a:ext uri="{FF2B5EF4-FFF2-40B4-BE49-F238E27FC236}">
                <a16:creationId xmlns:a16="http://schemas.microsoft.com/office/drawing/2014/main" id="{69C6CFBD-AA3A-BC54-A416-8879002C594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76662" y="4662352"/>
            <a:ext cx="1036800" cy="560520"/>
          </a:xfrm>
          <a:prstGeom prst="rect">
            <a:avLst/>
          </a:prstGeom>
        </p:spPr>
      </p:pic>
      <p:pic>
        <p:nvPicPr>
          <p:cNvPr id="17" name="Picture 16" descr="A diagram of the human lungs&#10;&#10;Description automatically generated">
            <a:extLst>
              <a:ext uri="{FF2B5EF4-FFF2-40B4-BE49-F238E27FC236}">
                <a16:creationId xmlns:a16="http://schemas.microsoft.com/office/drawing/2014/main" id="{7C0A34C8-35BE-7FEF-3988-D77ABFC5BEF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776662" y="5462319"/>
            <a:ext cx="1036800" cy="654545"/>
          </a:xfrm>
          <a:prstGeom prst="rect">
            <a:avLst/>
          </a:prstGeom>
        </p:spPr>
      </p:pic>
      <p:sp>
        <p:nvSpPr>
          <p:cNvPr id="18" name="TextBox 17">
            <a:extLst>
              <a:ext uri="{FF2B5EF4-FFF2-40B4-BE49-F238E27FC236}">
                <a16:creationId xmlns:a16="http://schemas.microsoft.com/office/drawing/2014/main" id="{57934ED5-39F9-56FD-F39E-A62A5215CE73}"/>
              </a:ext>
            </a:extLst>
          </p:cNvPr>
          <p:cNvSpPr txBox="1"/>
          <p:nvPr/>
        </p:nvSpPr>
        <p:spPr>
          <a:xfrm>
            <a:off x="10058400" y="2073473"/>
            <a:ext cx="1762125" cy="397490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en-IE" dirty="0" err="1">
                <a:solidFill>
                  <a:schemeClr val="accent1">
                    <a:lumMod val="20000"/>
                    <a:lumOff val="80000"/>
                  </a:schemeClr>
                </a:solidFill>
                <a:latin typeface="+mn-lt"/>
              </a:rPr>
              <a:t>Pouvez-vous</a:t>
            </a:r>
            <a:r>
              <a:rPr lang="en-IE" dirty="0">
                <a:solidFill>
                  <a:schemeClr val="accent1">
                    <a:lumMod val="20000"/>
                    <a:lumOff val="80000"/>
                  </a:schemeClr>
                </a:solidFill>
                <a:latin typeface="+mn-lt"/>
              </a:rPr>
              <a:t> </a:t>
            </a:r>
            <a:r>
              <a:rPr lang="en-IE" dirty="0" err="1">
                <a:solidFill>
                  <a:schemeClr val="accent1">
                    <a:lumMod val="20000"/>
                    <a:lumOff val="80000"/>
                  </a:schemeClr>
                </a:solidFill>
                <a:latin typeface="+mn-lt"/>
              </a:rPr>
              <a:t>nommer</a:t>
            </a:r>
            <a:r>
              <a:rPr lang="en-IE" dirty="0">
                <a:solidFill>
                  <a:schemeClr val="accent1">
                    <a:lumMod val="20000"/>
                    <a:lumOff val="80000"/>
                  </a:schemeClr>
                </a:solidFill>
                <a:latin typeface="+mn-lt"/>
              </a:rPr>
              <a:t> des substances de </a:t>
            </a:r>
            <a:r>
              <a:rPr lang="en-IE" dirty="0" err="1">
                <a:solidFill>
                  <a:schemeClr val="accent1">
                    <a:lumMod val="20000"/>
                    <a:lumOff val="80000"/>
                  </a:schemeClr>
                </a:solidFill>
                <a:latin typeface="+mn-lt"/>
              </a:rPr>
              <a:t>cette</a:t>
            </a:r>
            <a:r>
              <a:rPr lang="en-IE" dirty="0">
                <a:solidFill>
                  <a:schemeClr val="accent1">
                    <a:lumMod val="20000"/>
                    <a:lumOff val="80000"/>
                  </a:schemeClr>
                </a:solidFill>
                <a:latin typeface="+mn-lt"/>
              </a:rPr>
              <a:t> </a:t>
            </a:r>
            <a:r>
              <a:rPr lang="en-IE" dirty="0" err="1">
                <a:solidFill>
                  <a:schemeClr val="accent1">
                    <a:lumMod val="20000"/>
                    <a:lumOff val="80000"/>
                  </a:schemeClr>
                </a:solidFill>
                <a:latin typeface="+mn-lt"/>
              </a:rPr>
              <a:t>colonne</a:t>
            </a:r>
            <a:r>
              <a:rPr lang="en-IE" dirty="0">
                <a:solidFill>
                  <a:schemeClr val="accent1">
                    <a:lumMod val="20000"/>
                    <a:lumOff val="80000"/>
                  </a:schemeClr>
                </a:solidFill>
                <a:latin typeface="+mn-lt"/>
              </a:rPr>
              <a:t> ?</a:t>
            </a:r>
          </a:p>
        </p:txBody>
      </p:sp>
    </p:spTree>
    <p:extLst>
      <p:ext uri="{BB962C8B-B14F-4D97-AF65-F5344CB8AC3E}">
        <p14:creationId xmlns:p14="http://schemas.microsoft.com/office/powerpoint/2010/main" val="1545700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1788608"/>
            <a:ext cx="3679786" cy="69741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Climate change</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Tree>
    <p:extLst>
      <p:ext uri="{BB962C8B-B14F-4D97-AF65-F5344CB8AC3E}">
        <p14:creationId xmlns:p14="http://schemas.microsoft.com/office/powerpoint/2010/main" val="253757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2474409"/>
            <a:ext cx="3679786" cy="59899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0" name="Rectangle 9">
            <a:extLst>
              <a:ext uri="{FF2B5EF4-FFF2-40B4-BE49-F238E27FC236}">
                <a16:creationId xmlns:a16="http://schemas.microsoft.com/office/drawing/2014/main" id="{52611415-3577-4087-96E0-21E48FEC4F4A}"/>
              </a:ext>
            </a:extLst>
          </p:cNvPr>
          <p:cNvSpPr/>
          <p:nvPr/>
        </p:nvSpPr>
        <p:spPr>
          <a:xfrm>
            <a:off x="600529" y="4076700"/>
            <a:ext cx="3679786" cy="482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sp>
        <p:nvSpPr>
          <p:cNvPr id="11" name="Rectangle 10">
            <a:extLst>
              <a:ext uri="{FF2B5EF4-FFF2-40B4-BE49-F238E27FC236}">
                <a16:creationId xmlns:a16="http://schemas.microsoft.com/office/drawing/2014/main" id="{7536BBF0-1EE9-4E7F-809D-8501EEB5B22A}"/>
              </a:ext>
            </a:extLst>
          </p:cNvPr>
          <p:cNvSpPr/>
          <p:nvPr/>
        </p:nvSpPr>
        <p:spPr>
          <a:xfrm>
            <a:off x="600529" y="5448300"/>
            <a:ext cx="3679786" cy="38735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spTree>
    <p:extLst>
      <p:ext uri="{BB962C8B-B14F-4D97-AF65-F5344CB8AC3E}">
        <p14:creationId xmlns:p14="http://schemas.microsoft.com/office/powerpoint/2010/main" val="192875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3064958"/>
            <a:ext cx="3679786" cy="99904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Toxicity</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2" name="Rectangle 11">
            <a:extLst>
              <a:ext uri="{FF2B5EF4-FFF2-40B4-BE49-F238E27FC236}">
                <a16:creationId xmlns:a16="http://schemas.microsoft.com/office/drawing/2014/main" id="{507D19B8-3029-4CC5-BE0C-D83381F3C4E6}"/>
              </a:ext>
            </a:extLst>
          </p:cNvPr>
          <p:cNvSpPr/>
          <p:nvPr/>
        </p:nvSpPr>
        <p:spPr>
          <a:xfrm>
            <a:off x="4550229" y="4351773"/>
            <a:ext cx="3291122" cy="42977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Toxicity</a:t>
            </a:r>
          </a:p>
        </p:txBody>
      </p:sp>
    </p:spTree>
    <p:extLst>
      <p:ext uri="{BB962C8B-B14F-4D97-AF65-F5344CB8AC3E}">
        <p14:creationId xmlns:p14="http://schemas.microsoft.com/office/powerpoint/2010/main" val="23732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2"/>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3"/>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4"/>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5"/>
          <a:stretch>
            <a:fillRect/>
          </a:stretch>
        </p:blipFill>
        <p:spPr>
          <a:xfrm>
            <a:off x="9693674" y="3939642"/>
            <a:ext cx="1857075" cy="2641600"/>
          </a:xfrm>
          <a:prstGeom prst="rect">
            <a:avLst/>
          </a:prstGeom>
        </p:spPr>
      </p:pic>
      <p:sp>
        <p:nvSpPr>
          <p:cNvPr id="11" name="Rectangle 10">
            <a:extLst>
              <a:ext uri="{FF2B5EF4-FFF2-40B4-BE49-F238E27FC236}">
                <a16:creationId xmlns:a16="http://schemas.microsoft.com/office/drawing/2014/main" id="{3B20A862-263F-49A1-8F08-A259BF0E993D}"/>
              </a:ext>
            </a:extLst>
          </p:cNvPr>
          <p:cNvSpPr/>
          <p:nvPr/>
        </p:nvSpPr>
        <p:spPr>
          <a:xfrm>
            <a:off x="600529" y="4566662"/>
            <a:ext cx="3679786" cy="89116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Radiation</a:t>
            </a:r>
          </a:p>
        </p:txBody>
      </p:sp>
    </p:spTree>
    <p:extLst>
      <p:ext uri="{BB962C8B-B14F-4D97-AF65-F5344CB8AC3E}">
        <p14:creationId xmlns:p14="http://schemas.microsoft.com/office/powerpoint/2010/main" val="103148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1" name="Rectangle 10">
            <a:extLst>
              <a:ext uri="{FF2B5EF4-FFF2-40B4-BE49-F238E27FC236}">
                <a16:creationId xmlns:a16="http://schemas.microsoft.com/office/drawing/2014/main" id="{3B20A862-263F-49A1-8F08-A259BF0E993D}"/>
              </a:ext>
            </a:extLst>
          </p:cNvPr>
          <p:cNvSpPr/>
          <p:nvPr/>
        </p:nvSpPr>
        <p:spPr>
          <a:xfrm>
            <a:off x="4572454" y="2494552"/>
            <a:ext cx="3268897" cy="184884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Eutrophication</a:t>
            </a:r>
          </a:p>
        </p:txBody>
      </p:sp>
    </p:spTree>
    <p:extLst>
      <p:ext uri="{BB962C8B-B14F-4D97-AF65-F5344CB8AC3E}">
        <p14:creationId xmlns:p14="http://schemas.microsoft.com/office/powerpoint/2010/main" val="269733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0" name="Rectangle 9">
            <a:extLst>
              <a:ext uri="{FF2B5EF4-FFF2-40B4-BE49-F238E27FC236}">
                <a16:creationId xmlns:a16="http://schemas.microsoft.com/office/drawing/2014/main" id="{B255BF28-9A86-4A7A-AD47-B5162D4D85E1}"/>
              </a:ext>
            </a:extLst>
          </p:cNvPr>
          <p:cNvSpPr/>
          <p:nvPr/>
        </p:nvSpPr>
        <p:spPr>
          <a:xfrm>
            <a:off x="4554698" y="4791074"/>
            <a:ext cx="3268897" cy="12001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Resources (land)</a:t>
            </a:r>
          </a:p>
        </p:txBody>
      </p:sp>
      <p:sp>
        <p:nvSpPr>
          <p:cNvPr id="12" name="Rectangle 11">
            <a:extLst>
              <a:ext uri="{FF2B5EF4-FFF2-40B4-BE49-F238E27FC236}">
                <a16:creationId xmlns:a16="http://schemas.microsoft.com/office/drawing/2014/main" id="{46FAEF9F-DC54-447D-85F4-4D381BE1F52B}"/>
              </a:ext>
            </a:extLst>
          </p:cNvPr>
          <p:cNvSpPr/>
          <p:nvPr/>
        </p:nvSpPr>
        <p:spPr>
          <a:xfrm>
            <a:off x="8103341" y="1409700"/>
            <a:ext cx="3374284" cy="179916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Resources</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(water,</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materials,</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energy carriers)</a:t>
            </a:r>
          </a:p>
        </p:txBody>
      </p:sp>
    </p:spTree>
    <p:extLst>
      <p:ext uri="{BB962C8B-B14F-4D97-AF65-F5344CB8AC3E}">
        <p14:creationId xmlns:p14="http://schemas.microsoft.com/office/powerpoint/2010/main" val="387294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Map&#10;&#10;Description automatically generated">
            <a:extLst>
              <a:ext uri="{FF2B5EF4-FFF2-40B4-BE49-F238E27FC236}">
                <a16:creationId xmlns:a16="http://schemas.microsoft.com/office/drawing/2014/main" id="{77D0F852-5433-4E76-AC69-7988BF99B6BE}"/>
              </a:ext>
            </a:extLst>
          </p:cNvPr>
          <p:cNvPicPr>
            <a:picLocks noGrp="1" noChangeAspect="1"/>
          </p:cNvPicPr>
          <p:nvPr>
            <p:ph sz="quarter" idx="15"/>
          </p:nvPr>
        </p:nvPicPr>
        <p:blipFill>
          <a:blip r:embed="rId3">
            <a:extLst>
              <a:ext uri="{28A0092B-C50C-407E-A947-70E740481C1C}">
                <a14:useLocalDpi xmlns:a14="http://schemas.microsoft.com/office/drawing/2010/main"/>
              </a:ext>
            </a:extLst>
          </a:blip>
          <a:stretch>
            <a:fillRect/>
          </a:stretch>
        </p:blipFill>
        <p:spPr>
          <a:xfrm>
            <a:off x="480000" y="1902024"/>
            <a:ext cx="4617286" cy="4032250"/>
          </a:xfrm>
        </p:spPr>
      </p:pic>
      <p:sp>
        <p:nvSpPr>
          <p:cNvPr id="16" name="Text Placeholder 2">
            <a:extLst>
              <a:ext uri="{FF2B5EF4-FFF2-40B4-BE49-F238E27FC236}">
                <a16:creationId xmlns:a16="http://schemas.microsoft.com/office/drawing/2014/main" id="{A36D82B8-0E26-4B73-A072-4148AA6A6AE5}"/>
              </a:ext>
            </a:extLst>
          </p:cNvPr>
          <p:cNvSpPr txBox="1">
            <a:spLocks/>
          </p:cNvSpPr>
          <p:nvPr/>
        </p:nvSpPr>
        <p:spPr>
          <a:xfrm>
            <a:off x="435946" y="1221319"/>
            <a:ext cx="5532537" cy="336549"/>
          </a:xfrm>
          <a:prstGeom prst="rect">
            <a:avLst/>
          </a:prstGeom>
        </p:spPr>
        <p:txBody>
          <a:bodyPr vert="horz" lIns="0" tIns="0" rIns="0" bIns="0" rtlCol="0" anchor="t">
            <a:noAutofit/>
          </a:bodyPr>
          <a:lstStyle>
            <a:lvl1pPr marL="0" indent="0" algn="l" defTabSz="1219170" rtl="0" eaLnBrk="1" latinLnBrk="0" hangingPunct="1">
              <a:lnSpc>
                <a:spcPct val="85000"/>
              </a:lnSpc>
              <a:spcBef>
                <a:spcPts val="0"/>
              </a:spcBef>
              <a:spcAft>
                <a:spcPts val="0"/>
              </a:spcAft>
              <a:buFont typeface="Arial" panose="020B0604020202020204" pitchFamily="34" charset="0"/>
              <a:buNone/>
              <a:defRPr sz="2267" b="1" i="0" kern="1200">
                <a:solidFill>
                  <a:schemeClr val="accent1"/>
                </a:solidFill>
                <a:latin typeface="+mj-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2667" b="1"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2400" b="1"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2133" b="1"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2133" b="1"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2133"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3"/>
                </a:solidFill>
                <a:latin typeface="+mj-lt"/>
                <a:ea typeface="+mn-ea"/>
                <a:cs typeface="+mn-cs"/>
              </a:defRPr>
            </a:lvl9pPr>
          </a:lstStyle>
          <a:p>
            <a:r>
              <a:rPr lang="en-GB" sz="2000" dirty="0"/>
              <a:t>How Europe looked like “4°C ago”</a:t>
            </a:r>
          </a:p>
        </p:txBody>
      </p:sp>
      <p:sp>
        <p:nvSpPr>
          <p:cNvPr id="17" name="Rectangle 16">
            <a:extLst>
              <a:ext uri="{FF2B5EF4-FFF2-40B4-BE49-F238E27FC236}">
                <a16:creationId xmlns:a16="http://schemas.microsoft.com/office/drawing/2014/main" id="{2FB9A0BD-FB84-4B64-A244-F9EFB3680259}"/>
              </a:ext>
            </a:extLst>
          </p:cNvPr>
          <p:cNvSpPr/>
          <p:nvPr/>
        </p:nvSpPr>
        <p:spPr>
          <a:xfrm>
            <a:off x="200025" y="5957754"/>
            <a:ext cx="6653707" cy="900246"/>
          </a:xfrm>
          <a:prstGeom prst="rect">
            <a:avLst/>
          </a:prstGeom>
        </p:spPr>
        <p:txBody>
          <a:bodyPr wrap="square">
            <a:spAutoFit/>
          </a:bodyPr>
          <a:lstStyle/>
          <a:p>
            <a:r>
              <a:rPr lang="en-GB" sz="1400" i="1" dirty="0">
                <a:latin typeface="Times New Roman" panose="02020603050405020304" pitchFamily="18" charset="0"/>
                <a:cs typeface="Times New Roman" panose="02020603050405020304" pitchFamily="18" charset="0"/>
              </a:rPr>
              <a:t>“The last late Glacial was </a:t>
            </a:r>
            <a:r>
              <a:rPr lang="en-GB" sz="1400" b="1" i="1" dirty="0">
                <a:latin typeface="Times New Roman" panose="02020603050405020304" pitchFamily="18" charset="0"/>
                <a:cs typeface="Times New Roman" panose="02020603050405020304" pitchFamily="18" charset="0"/>
              </a:rPr>
              <a:t>very cold and dry </a:t>
            </a:r>
            <a:r>
              <a:rPr lang="en-GB" sz="1400" i="1" dirty="0">
                <a:latin typeface="Times New Roman" panose="02020603050405020304" pitchFamily="18" charset="0"/>
                <a:cs typeface="Times New Roman" panose="02020603050405020304" pitchFamily="18" charset="0"/>
              </a:rPr>
              <a:t>throughout Europe.”</a:t>
            </a:r>
          </a:p>
          <a:p>
            <a:r>
              <a:rPr lang="en-GB" sz="1400" i="1" dirty="0">
                <a:latin typeface="Times New Roman" panose="02020603050405020304" pitchFamily="18" charset="0"/>
                <a:cs typeface="Times New Roman" panose="02020603050405020304" pitchFamily="18" charset="0"/>
              </a:rPr>
              <a:t>“</a:t>
            </a:r>
            <a:r>
              <a:rPr lang="en-GB" sz="1400" b="1" i="1" dirty="0">
                <a:latin typeface="Times New Roman" panose="02020603050405020304" pitchFamily="18" charset="0"/>
                <a:cs typeface="Times New Roman" panose="02020603050405020304" pitchFamily="18" charset="0"/>
              </a:rPr>
              <a:t>Large ice sheets </a:t>
            </a:r>
            <a:r>
              <a:rPr lang="en-GB" sz="1400" i="1" dirty="0">
                <a:latin typeface="Times New Roman" panose="02020603050405020304" pitchFamily="18" charset="0"/>
                <a:cs typeface="Times New Roman" panose="02020603050405020304" pitchFamily="18" charset="0"/>
              </a:rPr>
              <a:t>were present over much of northern Europe”</a:t>
            </a:r>
          </a:p>
          <a:p>
            <a:r>
              <a:rPr lang="en-GB" sz="1400" i="1" dirty="0">
                <a:latin typeface="Times New Roman" panose="02020603050405020304" pitchFamily="18" charset="0"/>
                <a:cs typeface="Times New Roman" panose="02020603050405020304" pitchFamily="18" charset="0"/>
              </a:rPr>
              <a:t>“Sea level was probably in fact </a:t>
            </a:r>
            <a:r>
              <a:rPr lang="en-GB" sz="1400" b="1" i="1" dirty="0">
                <a:latin typeface="Times New Roman" panose="02020603050405020304" pitchFamily="18" charset="0"/>
                <a:cs typeface="Times New Roman" panose="02020603050405020304" pitchFamily="18" charset="0"/>
              </a:rPr>
              <a:t>120 - 140 m lower than at present</a:t>
            </a:r>
            <a:r>
              <a:rPr lang="en-GB" sz="1400" i="1" dirty="0">
                <a:latin typeface="Times New Roman" panose="02020603050405020304" pitchFamily="18" charset="0"/>
                <a:cs typeface="Times New Roman" panose="02020603050405020304" pitchFamily="18" charset="0"/>
              </a:rPr>
              <a:t>”</a:t>
            </a:r>
          </a:p>
          <a:p>
            <a:r>
              <a:rPr lang="en-GB" sz="1050" dirty="0">
                <a:latin typeface="+mj-lt"/>
                <a:cs typeface="Times New Roman" panose="02020603050405020304" pitchFamily="18" charset="0"/>
                <a:hlinkClick r:id="rId4"/>
              </a:rPr>
              <a:t>https://www.esd.ornl.gov/projects/qen/europe.html</a:t>
            </a:r>
            <a:r>
              <a:rPr lang="en-GB" sz="1050" dirty="0">
                <a:latin typeface="+mj-lt"/>
                <a:cs typeface="Times New Roman" panose="02020603050405020304" pitchFamily="18" charset="0"/>
              </a:rPr>
              <a:t> </a:t>
            </a:r>
          </a:p>
        </p:txBody>
      </p:sp>
      <p:sp>
        <p:nvSpPr>
          <p:cNvPr id="24" name="Arrow: Right 23">
            <a:extLst>
              <a:ext uri="{FF2B5EF4-FFF2-40B4-BE49-F238E27FC236}">
                <a16:creationId xmlns:a16="http://schemas.microsoft.com/office/drawing/2014/main" id="{12FE46B2-5728-4A18-898D-DF90CA29FF1D}"/>
              </a:ext>
            </a:extLst>
          </p:cNvPr>
          <p:cNvSpPr/>
          <p:nvPr/>
        </p:nvSpPr>
        <p:spPr>
          <a:xfrm>
            <a:off x="4800518" y="1180814"/>
            <a:ext cx="410986" cy="298474"/>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200" dirty="0">
              <a:solidFill>
                <a:schemeClr val="bg1"/>
              </a:solidFill>
              <a:latin typeface="Franklin Gothic Demi Cond" panose="020B0706030402020204" pitchFamily="34" charset="0"/>
            </a:endParaRPr>
          </a:p>
        </p:txBody>
      </p:sp>
      <p:sp>
        <p:nvSpPr>
          <p:cNvPr id="28" name="TextBox 27">
            <a:extLst>
              <a:ext uri="{FF2B5EF4-FFF2-40B4-BE49-F238E27FC236}">
                <a16:creationId xmlns:a16="http://schemas.microsoft.com/office/drawing/2014/main" id="{32532EB4-E654-4AEB-B9A9-B05CEEA709BB}"/>
              </a:ext>
            </a:extLst>
          </p:cNvPr>
          <p:cNvSpPr txBox="1"/>
          <p:nvPr/>
        </p:nvSpPr>
        <p:spPr>
          <a:xfrm>
            <a:off x="5388419" y="1229676"/>
            <a:ext cx="410369" cy="184666"/>
          </a:xfrm>
          <a:prstGeom prst="rect">
            <a:avLst/>
          </a:prstGeom>
          <a:noFill/>
        </p:spPr>
        <p:txBody>
          <a:bodyPr wrap="none" lIns="0" tIns="0" rIns="0" bIns="0" rtlCol="0" anchor="b">
            <a:spAutoFit/>
          </a:bodyPr>
          <a:lstStyle/>
          <a:p>
            <a:pPr algn="l"/>
            <a:r>
              <a:rPr lang="en-GB" sz="1200" b="1" dirty="0">
                <a:solidFill>
                  <a:schemeClr val="tx2">
                    <a:lumMod val="60000"/>
                    <a:lumOff val="40000"/>
                  </a:schemeClr>
                </a:solidFill>
                <a:latin typeface="+mn-lt"/>
              </a:rPr>
              <a:t>today</a:t>
            </a:r>
          </a:p>
        </p:txBody>
      </p:sp>
      <p:sp>
        <p:nvSpPr>
          <p:cNvPr id="29" name="TextBox 28">
            <a:extLst>
              <a:ext uri="{FF2B5EF4-FFF2-40B4-BE49-F238E27FC236}">
                <a16:creationId xmlns:a16="http://schemas.microsoft.com/office/drawing/2014/main" id="{7D47F3C3-F01B-4906-B33B-5EEC77685E1B}"/>
              </a:ext>
            </a:extLst>
          </p:cNvPr>
          <p:cNvSpPr txBox="1"/>
          <p:nvPr/>
        </p:nvSpPr>
        <p:spPr>
          <a:xfrm>
            <a:off x="4533101" y="1485170"/>
            <a:ext cx="932948" cy="184666"/>
          </a:xfrm>
          <a:prstGeom prst="rect">
            <a:avLst/>
          </a:prstGeom>
          <a:noFill/>
        </p:spPr>
        <p:txBody>
          <a:bodyPr wrap="none" lIns="0" tIns="0" rIns="0" bIns="0" rtlCol="0" anchor="b">
            <a:spAutoFit/>
          </a:bodyPr>
          <a:lstStyle/>
          <a:p>
            <a:pPr algn="l"/>
            <a:r>
              <a:rPr lang="en-GB" sz="1200" dirty="0">
                <a:solidFill>
                  <a:schemeClr val="tx2">
                    <a:lumMod val="60000"/>
                    <a:lumOff val="40000"/>
                  </a:schemeClr>
                </a:solidFill>
                <a:latin typeface="+mn-lt"/>
              </a:rPr>
              <a:t>+</a:t>
            </a:r>
            <a:r>
              <a:rPr lang="en-GB" sz="1200" b="1" dirty="0">
                <a:solidFill>
                  <a:schemeClr val="tx2">
                    <a:lumMod val="60000"/>
                    <a:lumOff val="40000"/>
                  </a:schemeClr>
                </a:solidFill>
                <a:latin typeface="+mn-lt"/>
              </a:rPr>
              <a:t>20000</a:t>
            </a:r>
            <a:r>
              <a:rPr lang="en-GB" sz="1200" dirty="0">
                <a:solidFill>
                  <a:schemeClr val="tx2">
                    <a:lumMod val="60000"/>
                    <a:lumOff val="40000"/>
                  </a:schemeClr>
                </a:solidFill>
                <a:latin typeface="+mn-lt"/>
              </a:rPr>
              <a:t> years</a:t>
            </a:r>
          </a:p>
        </p:txBody>
      </p:sp>
      <p:sp>
        <p:nvSpPr>
          <p:cNvPr id="32" name="TextBox 31">
            <a:extLst>
              <a:ext uri="{FF2B5EF4-FFF2-40B4-BE49-F238E27FC236}">
                <a16:creationId xmlns:a16="http://schemas.microsoft.com/office/drawing/2014/main" id="{AE80479C-FF76-493B-B8F2-D71E9FDC1852}"/>
              </a:ext>
            </a:extLst>
          </p:cNvPr>
          <p:cNvSpPr txBox="1"/>
          <p:nvPr/>
        </p:nvSpPr>
        <p:spPr>
          <a:xfrm>
            <a:off x="4780588" y="998470"/>
            <a:ext cx="346249" cy="184666"/>
          </a:xfrm>
          <a:prstGeom prst="rect">
            <a:avLst/>
          </a:prstGeom>
          <a:noFill/>
        </p:spPr>
        <p:txBody>
          <a:bodyPr wrap="none" lIns="0" tIns="0" rIns="0" bIns="0" rtlCol="0" anchor="b">
            <a:spAutoFit/>
          </a:bodyPr>
          <a:lstStyle/>
          <a:p>
            <a:pPr algn="l"/>
            <a:r>
              <a:rPr lang="en-GB" sz="1200" dirty="0">
                <a:solidFill>
                  <a:schemeClr val="tx2">
                    <a:lumMod val="60000"/>
                    <a:lumOff val="40000"/>
                  </a:schemeClr>
                </a:solidFill>
                <a:latin typeface="+mn-lt"/>
              </a:rPr>
              <a:t>+4°C</a:t>
            </a:r>
          </a:p>
        </p:txBody>
      </p:sp>
      <p:grpSp>
        <p:nvGrpSpPr>
          <p:cNvPr id="35" name="Group 34">
            <a:extLst>
              <a:ext uri="{FF2B5EF4-FFF2-40B4-BE49-F238E27FC236}">
                <a16:creationId xmlns:a16="http://schemas.microsoft.com/office/drawing/2014/main" id="{97E73859-6C91-4A7E-B734-6E11F82B3FCE}"/>
              </a:ext>
            </a:extLst>
          </p:cNvPr>
          <p:cNvGrpSpPr/>
          <p:nvPr/>
        </p:nvGrpSpPr>
        <p:grpSpPr>
          <a:xfrm>
            <a:off x="5686606" y="998470"/>
            <a:ext cx="6305369" cy="5638924"/>
            <a:chOff x="5686606" y="998470"/>
            <a:chExt cx="6305369" cy="5638924"/>
          </a:xfrm>
        </p:grpSpPr>
        <p:sp>
          <p:nvSpPr>
            <p:cNvPr id="15" name="Text Placeholder 2">
              <a:extLst>
                <a:ext uri="{FF2B5EF4-FFF2-40B4-BE49-F238E27FC236}">
                  <a16:creationId xmlns:a16="http://schemas.microsoft.com/office/drawing/2014/main" id="{27ACBEDF-D9FA-4EF9-AB3D-C06E91E726BA}"/>
                </a:ext>
              </a:extLst>
            </p:cNvPr>
            <p:cNvSpPr txBox="1">
              <a:spLocks/>
            </p:cNvSpPr>
            <p:nvPr/>
          </p:nvSpPr>
          <p:spPr>
            <a:xfrm>
              <a:off x="6644767" y="1221319"/>
              <a:ext cx="4755650" cy="336549"/>
            </a:xfrm>
            <a:prstGeom prst="rect">
              <a:avLst/>
            </a:prstGeom>
          </p:spPr>
          <p:txBody>
            <a:bodyPr vert="horz" lIns="0" tIns="0" rIns="0" bIns="0" rtlCol="0" anchor="t">
              <a:noAutofit/>
            </a:bodyPr>
            <a:lstStyle>
              <a:lvl1pPr marL="0" indent="0" algn="l" defTabSz="1219170" rtl="0" eaLnBrk="1" latinLnBrk="0" hangingPunct="1">
                <a:lnSpc>
                  <a:spcPct val="85000"/>
                </a:lnSpc>
                <a:spcBef>
                  <a:spcPts val="0"/>
                </a:spcBef>
                <a:spcAft>
                  <a:spcPts val="0"/>
                </a:spcAft>
                <a:buFont typeface="Arial" panose="020B0604020202020204" pitchFamily="34" charset="0"/>
                <a:buNone/>
                <a:defRPr sz="2267" b="1" i="0" kern="1200">
                  <a:solidFill>
                    <a:schemeClr val="accent1"/>
                  </a:solidFill>
                  <a:latin typeface="+mj-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2667" b="1"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2400" b="1"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2133" b="1"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2133" b="1"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2133"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3"/>
                  </a:solidFill>
                  <a:latin typeface="+mj-lt"/>
                  <a:ea typeface="+mn-ea"/>
                  <a:cs typeface="+mn-cs"/>
                </a:defRPr>
              </a:lvl9pPr>
            </a:lstStyle>
            <a:p>
              <a:r>
                <a:rPr lang="en-GB" sz="2000" dirty="0"/>
                <a:t>How the world may look like “in 4°C”</a:t>
              </a:r>
            </a:p>
          </p:txBody>
        </p:sp>
        <p:pic>
          <p:nvPicPr>
            <p:cNvPr id="20" name="Picture 19" descr="Map&#10;&#10;Description automatically generated">
              <a:extLst>
                <a:ext uri="{FF2B5EF4-FFF2-40B4-BE49-F238E27FC236}">
                  <a16:creationId xmlns:a16="http://schemas.microsoft.com/office/drawing/2014/main" id="{F9FC0C87-55E5-4401-92D9-EE5549CC98F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686606" y="1825746"/>
              <a:ext cx="6172019" cy="4080100"/>
            </a:xfrm>
            <a:prstGeom prst="rect">
              <a:avLst/>
            </a:prstGeom>
          </p:spPr>
        </p:pic>
        <p:sp>
          <p:nvSpPr>
            <p:cNvPr id="21" name="Rectangle 20">
              <a:extLst>
                <a:ext uri="{FF2B5EF4-FFF2-40B4-BE49-F238E27FC236}">
                  <a16:creationId xmlns:a16="http://schemas.microsoft.com/office/drawing/2014/main" id="{15C247A7-1D67-4B68-8B4B-10378BE60662}"/>
                </a:ext>
              </a:extLst>
            </p:cNvPr>
            <p:cNvSpPr/>
            <p:nvPr/>
          </p:nvSpPr>
          <p:spPr>
            <a:xfrm>
              <a:off x="5753100" y="5960286"/>
              <a:ext cx="6238875" cy="677108"/>
            </a:xfrm>
            <a:prstGeom prst="rect">
              <a:avLst/>
            </a:prstGeom>
            <a:solidFill>
              <a:schemeClr val="bg1"/>
            </a:solidFill>
          </p:spPr>
          <p:txBody>
            <a:bodyPr wrap="square">
              <a:spAutoFit/>
            </a:bodyPr>
            <a:lstStyle/>
            <a:p>
              <a:r>
                <a:rPr lang="en-GB" sz="1400" i="1" dirty="0">
                  <a:latin typeface="Times New Roman" panose="02020603050405020304" pitchFamily="18" charset="0"/>
                  <a:cs typeface="Times New Roman" panose="02020603050405020304" pitchFamily="18" charset="0"/>
                </a:rPr>
                <a:t>“An increasing threat to human life from excess heat now seems almost inevitable, but will be greatly aggravated if greenhouse gases are not considerably reduced.”</a:t>
              </a:r>
            </a:p>
            <a:p>
              <a:r>
                <a:rPr lang="en-GB" sz="1000" dirty="0"/>
                <a:t>Mora, C., </a:t>
              </a:r>
              <a:r>
                <a:rPr lang="en-GB" sz="1000" dirty="0" err="1"/>
                <a:t>Dousset</a:t>
              </a:r>
              <a:r>
                <a:rPr lang="en-GB" sz="1000" dirty="0"/>
                <a:t>, B., Caldwell, I. </a:t>
              </a:r>
              <a:r>
                <a:rPr lang="en-GB" sz="1000" i="1" dirty="0"/>
                <a:t>et al.</a:t>
              </a:r>
              <a:r>
                <a:rPr lang="en-GB" sz="1000" dirty="0"/>
                <a:t> Global risk of deadly heat. </a:t>
              </a:r>
              <a:r>
                <a:rPr lang="en-GB" sz="1000" i="1" dirty="0"/>
                <a:t>Nature </a:t>
              </a:r>
              <a:r>
                <a:rPr lang="en-GB" sz="1000" i="1" dirty="0" err="1"/>
                <a:t>Clim</a:t>
              </a:r>
              <a:r>
                <a:rPr lang="en-GB" sz="1000" i="1" dirty="0"/>
                <a:t> Change</a:t>
              </a:r>
              <a:r>
                <a:rPr lang="en-GB" sz="1000" dirty="0"/>
                <a:t> </a:t>
              </a:r>
              <a:r>
                <a:rPr lang="en-GB" sz="1000" b="1" dirty="0"/>
                <a:t>7, </a:t>
              </a:r>
              <a:r>
                <a:rPr lang="en-GB" sz="1000" dirty="0"/>
                <a:t>501–506 (2017)</a:t>
              </a:r>
              <a:endParaRPr lang="en-GB" sz="1000" dirty="0">
                <a:latin typeface="+mj-lt"/>
                <a:cs typeface="Times New Roman" panose="02020603050405020304" pitchFamily="18" charset="0"/>
              </a:endParaRPr>
            </a:p>
          </p:txBody>
        </p:sp>
        <p:sp>
          <p:nvSpPr>
            <p:cNvPr id="25" name="Arrow: Right 24">
              <a:extLst>
                <a:ext uri="{FF2B5EF4-FFF2-40B4-BE49-F238E27FC236}">
                  <a16:creationId xmlns:a16="http://schemas.microsoft.com/office/drawing/2014/main" id="{FF104622-1A86-4E72-B200-BA70655AB237}"/>
                </a:ext>
              </a:extLst>
            </p:cNvPr>
            <p:cNvSpPr/>
            <p:nvPr/>
          </p:nvSpPr>
          <p:spPr>
            <a:xfrm>
              <a:off x="5976323" y="1197602"/>
              <a:ext cx="410986" cy="298474"/>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dirty="0">
                <a:solidFill>
                  <a:schemeClr val="bg1"/>
                </a:solidFill>
                <a:latin typeface="Franklin Gothic Demi Cond" panose="020B0706030402020204" pitchFamily="34" charset="0"/>
              </a:endParaRPr>
            </a:p>
          </p:txBody>
        </p:sp>
        <p:sp>
          <p:nvSpPr>
            <p:cNvPr id="30" name="TextBox 29">
              <a:extLst>
                <a:ext uri="{FF2B5EF4-FFF2-40B4-BE49-F238E27FC236}">
                  <a16:creationId xmlns:a16="http://schemas.microsoft.com/office/drawing/2014/main" id="{353DFA64-6EFC-4BC7-8BA7-E17F1156DD6D}"/>
                </a:ext>
              </a:extLst>
            </p:cNvPr>
            <p:cNvSpPr txBox="1"/>
            <p:nvPr/>
          </p:nvSpPr>
          <p:spPr>
            <a:xfrm>
              <a:off x="5834047" y="1480778"/>
              <a:ext cx="678071" cy="184666"/>
            </a:xfrm>
            <a:prstGeom prst="rect">
              <a:avLst/>
            </a:prstGeom>
            <a:noFill/>
          </p:spPr>
          <p:txBody>
            <a:bodyPr wrap="none" lIns="0" tIns="0" rIns="0" bIns="0" rtlCol="0" anchor="b">
              <a:spAutoFit/>
            </a:bodyPr>
            <a:lstStyle/>
            <a:p>
              <a:pPr algn="l"/>
              <a:r>
                <a:rPr lang="en-GB" sz="1200" dirty="0">
                  <a:solidFill>
                    <a:schemeClr val="tx2">
                      <a:lumMod val="60000"/>
                      <a:lumOff val="40000"/>
                    </a:schemeClr>
                  </a:solidFill>
                  <a:latin typeface="+mn-lt"/>
                </a:rPr>
                <a:t>+</a:t>
              </a:r>
              <a:r>
                <a:rPr lang="en-GB" sz="1200" b="1" dirty="0">
                  <a:solidFill>
                    <a:schemeClr val="tx2">
                      <a:lumMod val="60000"/>
                      <a:lumOff val="40000"/>
                    </a:schemeClr>
                  </a:solidFill>
                  <a:latin typeface="+mn-lt"/>
                </a:rPr>
                <a:t>80</a:t>
              </a:r>
              <a:r>
                <a:rPr lang="en-GB" sz="1200" dirty="0">
                  <a:solidFill>
                    <a:schemeClr val="tx2">
                      <a:lumMod val="60000"/>
                      <a:lumOff val="40000"/>
                    </a:schemeClr>
                  </a:solidFill>
                  <a:latin typeface="+mn-lt"/>
                </a:rPr>
                <a:t> years</a:t>
              </a:r>
            </a:p>
          </p:txBody>
        </p:sp>
        <p:sp>
          <p:nvSpPr>
            <p:cNvPr id="34" name="TextBox 33">
              <a:extLst>
                <a:ext uri="{FF2B5EF4-FFF2-40B4-BE49-F238E27FC236}">
                  <a16:creationId xmlns:a16="http://schemas.microsoft.com/office/drawing/2014/main" id="{1EFA2D05-967B-48CD-837C-C0C32405073B}"/>
                </a:ext>
              </a:extLst>
            </p:cNvPr>
            <p:cNvSpPr txBox="1"/>
            <p:nvPr/>
          </p:nvSpPr>
          <p:spPr>
            <a:xfrm>
              <a:off x="5959180" y="998470"/>
              <a:ext cx="346249" cy="184666"/>
            </a:xfrm>
            <a:prstGeom prst="rect">
              <a:avLst/>
            </a:prstGeom>
            <a:noFill/>
          </p:spPr>
          <p:txBody>
            <a:bodyPr wrap="none" lIns="0" tIns="0" rIns="0" bIns="0" rtlCol="0" anchor="b">
              <a:spAutoFit/>
            </a:bodyPr>
            <a:lstStyle/>
            <a:p>
              <a:pPr algn="l"/>
              <a:r>
                <a:rPr lang="en-GB" sz="1200" dirty="0">
                  <a:solidFill>
                    <a:schemeClr val="tx2">
                      <a:lumMod val="60000"/>
                      <a:lumOff val="40000"/>
                    </a:schemeClr>
                  </a:solidFill>
                  <a:latin typeface="+mn-lt"/>
                </a:rPr>
                <a:t>+4°C</a:t>
              </a:r>
            </a:p>
          </p:txBody>
        </p:sp>
      </p:grpSp>
      <p:sp>
        <p:nvSpPr>
          <p:cNvPr id="40" name="Title 2">
            <a:extLst>
              <a:ext uri="{FF2B5EF4-FFF2-40B4-BE49-F238E27FC236}">
                <a16:creationId xmlns:a16="http://schemas.microsoft.com/office/drawing/2014/main" id="{745E9CA0-EAE7-4118-92EA-2C489BC266EC}"/>
              </a:ext>
            </a:extLst>
          </p:cNvPr>
          <p:cNvSpPr>
            <a:spLocks noGrp="1"/>
          </p:cNvSpPr>
          <p:nvPr>
            <p:ph type="title"/>
          </p:nvPr>
        </p:nvSpPr>
        <p:spPr>
          <a:xfrm>
            <a:off x="479425" y="368300"/>
            <a:ext cx="11233150" cy="852488"/>
          </a:xfrm>
        </p:spPr>
        <p:txBody>
          <a:bodyPr/>
          <a:lstStyle/>
          <a:p>
            <a:r>
              <a:rPr lang="en-GB" dirty="0"/>
              <a:t>How important are a few degrees?</a:t>
            </a:r>
          </a:p>
        </p:txBody>
      </p:sp>
    </p:spTree>
    <p:extLst>
      <p:ext uri="{BB962C8B-B14F-4D97-AF65-F5344CB8AC3E}">
        <p14:creationId xmlns:p14="http://schemas.microsoft.com/office/powerpoint/2010/main" val="416017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3B21D1-FB81-88D9-6EC9-9FA07EDAF942}"/>
              </a:ext>
            </a:extLst>
          </p:cNvPr>
          <p:cNvGrpSpPr/>
          <p:nvPr/>
        </p:nvGrpSpPr>
        <p:grpSpPr>
          <a:xfrm>
            <a:off x="10460590" y="150429"/>
            <a:ext cx="1452561" cy="1496121"/>
            <a:chOff x="2393602" y="1272912"/>
            <a:chExt cx="3397462" cy="3499345"/>
          </a:xfrm>
        </p:grpSpPr>
        <p:pic>
          <p:nvPicPr>
            <p:cNvPr id="10" name="Picture 9">
              <a:extLst>
                <a:ext uri="{FF2B5EF4-FFF2-40B4-BE49-F238E27FC236}">
                  <a16:creationId xmlns:a16="http://schemas.microsoft.com/office/drawing/2014/main" id="{57D1C976-3601-5545-140C-8AEDAC218EF8}"/>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1" name="Rectangle 10">
              <a:extLst>
                <a:ext uri="{FF2B5EF4-FFF2-40B4-BE49-F238E27FC236}">
                  <a16:creationId xmlns:a16="http://schemas.microsoft.com/office/drawing/2014/main" id="{8989B3B9-9112-AFA5-5464-5B64D0EAE97D}"/>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6" name="Picture 5">
            <a:extLst>
              <a:ext uri="{FF2B5EF4-FFF2-40B4-BE49-F238E27FC236}">
                <a16:creationId xmlns:a16="http://schemas.microsoft.com/office/drawing/2014/main" id="{49EC0D66-3103-547D-68CC-6B42E3E5D1C3}"/>
              </a:ext>
            </a:extLst>
          </p:cNvPr>
          <p:cNvPicPr>
            <a:picLocks noChangeAspect="1"/>
          </p:cNvPicPr>
          <p:nvPr/>
        </p:nvPicPr>
        <p:blipFill>
          <a:blip r:embed="rId3"/>
          <a:stretch>
            <a:fillRect/>
          </a:stretch>
        </p:blipFill>
        <p:spPr>
          <a:xfrm>
            <a:off x="136726" y="2077513"/>
            <a:ext cx="5957667" cy="462174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3AA63F6D-85BB-3817-7113-4DDEEEF5CD7E}"/>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532BBCEC-4F49-8035-41A2-FA284F33D7A5}"/>
              </a:ext>
            </a:extLst>
          </p:cNvPr>
          <p:cNvSpPr>
            <a:spLocks noGrp="1"/>
          </p:cNvSpPr>
          <p:nvPr>
            <p:ph type="body" idx="28"/>
          </p:nvPr>
        </p:nvSpPr>
        <p:spPr/>
        <p:txBody>
          <a:bodyPr/>
          <a:lstStyle/>
          <a:p>
            <a:r>
              <a:rPr lang="fr-FR" noProof="0" dirty="0"/>
              <a:t>Exemples de facteurs de caractérisation</a:t>
            </a:r>
          </a:p>
        </p:txBody>
      </p:sp>
      <p:pic>
        <p:nvPicPr>
          <p:cNvPr id="8" name="Picture 7">
            <a:extLst>
              <a:ext uri="{FF2B5EF4-FFF2-40B4-BE49-F238E27FC236}">
                <a16:creationId xmlns:a16="http://schemas.microsoft.com/office/drawing/2014/main" id="{8CA489E7-CF9E-F340-8F88-6053DFA0D7D9}"/>
              </a:ext>
            </a:extLst>
          </p:cNvPr>
          <p:cNvPicPr>
            <a:picLocks noChangeAspect="1"/>
          </p:cNvPicPr>
          <p:nvPr/>
        </p:nvPicPr>
        <p:blipFill>
          <a:blip r:embed="rId4"/>
          <a:stretch>
            <a:fillRect/>
          </a:stretch>
        </p:blipFill>
        <p:spPr>
          <a:xfrm>
            <a:off x="6256735" y="1557868"/>
            <a:ext cx="5935265"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604235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0CA9-F3DB-8B05-7747-AB96BE29F5CF}"/>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F54C6193-7CF1-B7EE-5C59-CB493CB8643A}"/>
              </a:ext>
            </a:extLst>
          </p:cNvPr>
          <p:cNvSpPr>
            <a:spLocks noGrp="1"/>
          </p:cNvSpPr>
          <p:nvPr>
            <p:ph type="body" idx="28"/>
          </p:nvPr>
        </p:nvSpPr>
        <p:spPr>
          <a:xfrm>
            <a:off x="480000" y="1178213"/>
            <a:ext cx="11232000" cy="336549"/>
          </a:xfrm>
        </p:spPr>
        <p:txBody>
          <a:bodyPr/>
          <a:lstStyle/>
          <a:p>
            <a:r>
              <a:rPr lang="fr-FR" noProof="0" dirty="0"/>
              <a:t>Chaîne de calcul de l’évaluation</a:t>
            </a:r>
          </a:p>
        </p:txBody>
      </p:sp>
      <p:grpSp>
        <p:nvGrpSpPr>
          <p:cNvPr id="23" name="Group 22">
            <a:extLst>
              <a:ext uri="{FF2B5EF4-FFF2-40B4-BE49-F238E27FC236}">
                <a16:creationId xmlns:a16="http://schemas.microsoft.com/office/drawing/2014/main" id="{E6EFA54B-92DC-6AB0-F98A-652787B8D352}"/>
              </a:ext>
            </a:extLst>
          </p:cNvPr>
          <p:cNvGrpSpPr/>
          <p:nvPr/>
        </p:nvGrpSpPr>
        <p:grpSpPr>
          <a:xfrm>
            <a:off x="5098113" y="1920072"/>
            <a:ext cx="2643098" cy="4623264"/>
            <a:chOff x="5764535" y="1920072"/>
            <a:chExt cx="2643098" cy="4623264"/>
          </a:xfrm>
        </p:grpSpPr>
        <p:sp>
          <p:nvSpPr>
            <p:cNvPr id="7" name="Rectangle 6">
              <a:extLst>
                <a:ext uri="{FF2B5EF4-FFF2-40B4-BE49-F238E27FC236}">
                  <a16:creationId xmlns:a16="http://schemas.microsoft.com/office/drawing/2014/main" id="{761872B8-56E9-A219-C00C-9AF6AFE5846B}"/>
                </a:ext>
              </a:extLst>
            </p:cNvPr>
            <p:cNvSpPr/>
            <p:nvPr/>
          </p:nvSpPr>
          <p:spPr>
            <a:xfrm>
              <a:off x="6175633" y="1920072"/>
              <a:ext cx="2232000" cy="4623264"/>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u="sng" dirty="0" err="1"/>
                <a:t>Évaluation</a:t>
              </a:r>
              <a:r>
                <a:rPr lang="en-GB" b="1" u="sng" dirty="0"/>
                <a:t> </a:t>
              </a:r>
              <a:r>
                <a:rPr lang="en-GB" b="1" u="sng" dirty="0" err="1"/>
                <a:t>d’impact</a:t>
              </a:r>
              <a:r>
                <a:rPr lang="en-GB" b="1" u="sng" dirty="0"/>
                <a:t> “midpoint”</a:t>
              </a:r>
            </a:p>
            <a:p>
              <a:endParaRPr lang="en-GB" b="1" dirty="0"/>
            </a:p>
            <a:p>
              <a:endParaRPr lang="en-GB" dirty="0"/>
            </a:p>
            <a:p>
              <a:r>
                <a:rPr lang="en-GB" dirty="0"/>
                <a:t>Particulate matter</a:t>
              </a:r>
            </a:p>
            <a:p>
              <a:r>
                <a:rPr lang="en-GB" dirty="0"/>
                <a:t>Smog-creation</a:t>
              </a:r>
            </a:p>
            <a:p>
              <a:r>
                <a:rPr lang="en-GB" dirty="0"/>
                <a:t>Acidification</a:t>
              </a:r>
            </a:p>
            <a:p>
              <a:r>
                <a:rPr lang="en-GB" dirty="0"/>
                <a:t>Ozone depletion</a:t>
              </a:r>
            </a:p>
            <a:p>
              <a:r>
                <a:rPr lang="en-GB" dirty="0"/>
                <a:t>Human toxicity</a:t>
              </a:r>
            </a:p>
            <a:p>
              <a:r>
                <a:rPr lang="en-GB" dirty="0"/>
                <a:t>Ecosystem toxicity</a:t>
              </a:r>
            </a:p>
            <a:p>
              <a:r>
                <a:rPr lang="en-GB" dirty="0"/>
                <a:t>Water depletion</a:t>
              </a:r>
            </a:p>
            <a:p>
              <a:r>
                <a:rPr lang="en-GB" dirty="0"/>
                <a:t>Mineral depletion</a:t>
              </a:r>
            </a:p>
            <a:p>
              <a:r>
                <a:rPr lang="en-GB" dirty="0"/>
                <a:t>…</a:t>
              </a:r>
            </a:p>
          </p:txBody>
        </p:sp>
        <p:sp>
          <p:nvSpPr>
            <p:cNvPr id="15" name="Right Arrow 15">
              <a:extLst>
                <a:ext uri="{FF2B5EF4-FFF2-40B4-BE49-F238E27FC236}">
                  <a16:creationId xmlns:a16="http://schemas.microsoft.com/office/drawing/2014/main" id="{D51C446B-6A49-594B-DF45-8DB051EEBCF4}"/>
                </a:ext>
              </a:extLst>
            </p:cNvPr>
            <p:cNvSpPr/>
            <p:nvPr/>
          </p:nvSpPr>
          <p:spPr>
            <a:xfrm>
              <a:off x="5764535"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grpSp>
      <p:grpSp>
        <p:nvGrpSpPr>
          <p:cNvPr id="24" name="Group 23">
            <a:extLst>
              <a:ext uri="{FF2B5EF4-FFF2-40B4-BE49-F238E27FC236}">
                <a16:creationId xmlns:a16="http://schemas.microsoft.com/office/drawing/2014/main" id="{63313066-CBA8-AB37-B841-18683855F30B}"/>
              </a:ext>
            </a:extLst>
          </p:cNvPr>
          <p:cNvGrpSpPr/>
          <p:nvPr/>
        </p:nvGrpSpPr>
        <p:grpSpPr>
          <a:xfrm>
            <a:off x="7792309" y="1920072"/>
            <a:ext cx="2644537" cy="4652004"/>
            <a:chOff x="9067464" y="1920072"/>
            <a:chExt cx="2644537" cy="4652004"/>
          </a:xfrm>
        </p:grpSpPr>
        <p:sp>
          <p:nvSpPr>
            <p:cNvPr id="8" name="Rectangle 7">
              <a:extLst>
                <a:ext uri="{FF2B5EF4-FFF2-40B4-BE49-F238E27FC236}">
                  <a16:creationId xmlns:a16="http://schemas.microsoft.com/office/drawing/2014/main" id="{7226905E-94B9-610A-0B8D-79E26C8B3144}"/>
                </a:ext>
              </a:extLst>
            </p:cNvPr>
            <p:cNvSpPr/>
            <p:nvPr/>
          </p:nvSpPr>
          <p:spPr>
            <a:xfrm>
              <a:off x="9480001" y="1920072"/>
              <a:ext cx="2232000" cy="4623265"/>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u="sng" dirty="0" err="1"/>
                <a:t>Évaluation</a:t>
              </a:r>
              <a:r>
                <a:rPr lang="en-GB" b="1" u="sng" dirty="0"/>
                <a:t> </a:t>
              </a:r>
              <a:r>
                <a:rPr lang="en-GB" b="1" u="sng" dirty="0" err="1"/>
                <a:t>d’impact</a:t>
              </a:r>
              <a:r>
                <a:rPr lang="en-GB" b="1" u="sng" dirty="0"/>
                <a:t> “endpoint”</a:t>
              </a:r>
            </a:p>
            <a:p>
              <a:endParaRPr lang="en-GB" b="1" u="sng"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9" name="Picture 3" descr="D:\Verones\Pictures\Pictures from Internet\Health1.jpg">
              <a:extLst>
                <a:ext uri="{FF2B5EF4-FFF2-40B4-BE49-F238E27FC236}">
                  <a16:creationId xmlns:a16="http://schemas.microsoft.com/office/drawing/2014/main" id="{8ADA3432-46FF-BF58-A730-B92120D8B68D}"/>
                </a:ext>
              </a:extLst>
            </p:cNvPr>
            <p:cNvPicPr>
              <a:picLocks noChangeAspect="1" noChangeArrowheads="1"/>
            </p:cNvPicPr>
            <p:nvPr/>
          </p:nvPicPr>
          <p:blipFill>
            <a:blip r:embed="rId2" cstate="print"/>
            <a:srcRect/>
            <a:stretch>
              <a:fillRect/>
            </a:stretch>
          </p:blipFill>
          <p:spPr bwMode="auto">
            <a:xfrm>
              <a:off x="10103550" y="3237387"/>
              <a:ext cx="984900" cy="575969"/>
            </a:xfrm>
            <a:prstGeom prst="rect">
              <a:avLst/>
            </a:prstGeom>
            <a:ln>
              <a:noFill/>
            </a:ln>
            <a:effectLst>
              <a:softEdge rad="112500"/>
            </a:effectLst>
          </p:spPr>
        </p:pic>
        <p:pic>
          <p:nvPicPr>
            <p:cNvPr id="11" name="Picture 4" descr="D:\Verones\Pictures\Pictures from Internet\Biodiversity2.jpg">
              <a:extLst>
                <a:ext uri="{FF2B5EF4-FFF2-40B4-BE49-F238E27FC236}">
                  <a16:creationId xmlns:a16="http://schemas.microsoft.com/office/drawing/2014/main" id="{C911D513-5D7C-1980-4C9F-655DB0A8D42A}"/>
                </a:ext>
              </a:extLst>
            </p:cNvPr>
            <p:cNvPicPr>
              <a:picLocks noChangeAspect="1" noChangeArrowheads="1"/>
            </p:cNvPicPr>
            <p:nvPr/>
          </p:nvPicPr>
          <p:blipFill>
            <a:blip r:embed="rId3" cstate="print"/>
            <a:srcRect/>
            <a:stretch>
              <a:fillRect/>
            </a:stretch>
          </p:blipFill>
          <p:spPr bwMode="auto">
            <a:xfrm>
              <a:off x="9955275" y="4257982"/>
              <a:ext cx="1281449" cy="1054229"/>
            </a:xfrm>
            <a:prstGeom prst="rect">
              <a:avLst/>
            </a:prstGeom>
            <a:ln>
              <a:noFill/>
            </a:ln>
            <a:effectLst>
              <a:softEdge rad="112500"/>
            </a:effectLst>
          </p:spPr>
        </p:pic>
        <p:sp>
          <p:nvSpPr>
            <p:cNvPr id="12" name="TextBox 11">
              <a:extLst>
                <a:ext uri="{FF2B5EF4-FFF2-40B4-BE49-F238E27FC236}">
                  <a16:creationId xmlns:a16="http://schemas.microsoft.com/office/drawing/2014/main" id="{3DE70574-84E5-7083-1DC9-B8206CA8C4B2}"/>
                </a:ext>
              </a:extLst>
            </p:cNvPr>
            <p:cNvSpPr txBox="1"/>
            <p:nvPr/>
          </p:nvSpPr>
          <p:spPr>
            <a:xfrm>
              <a:off x="9480000" y="3783912"/>
              <a:ext cx="2232001" cy="523220"/>
            </a:xfrm>
            <a:prstGeom prst="rect">
              <a:avLst/>
            </a:prstGeom>
            <a:noFill/>
          </p:spPr>
          <p:txBody>
            <a:bodyPr wrap="square" rtlCol="0">
              <a:spAutoFit/>
            </a:bodyPr>
            <a:lstStyle/>
            <a:p>
              <a:pPr algn="ctr"/>
              <a:r>
                <a:rPr lang="nb-NO" sz="1400" dirty="0"/>
                <a:t>Dommages sur les écosystèmes</a:t>
              </a:r>
            </a:p>
          </p:txBody>
        </p:sp>
        <p:pic>
          <p:nvPicPr>
            <p:cNvPr id="13" name="Picture 2" descr="D:\Verones\Pictures\Pictures from Internet\resource extraction3.jpg">
              <a:extLst>
                <a:ext uri="{FF2B5EF4-FFF2-40B4-BE49-F238E27FC236}">
                  <a16:creationId xmlns:a16="http://schemas.microsoft.com/office/drawing/2014/main" id="{51028D22-0F2D-8CF9-B827-34BCA56600CE}"/>
                </a:ext>
              </a:extLst>
            </p:cNvPr>
            <p:cNvPicPr>
              <a:picLocks noChangeAspect="1" noChangeArrowheads="1"/>
            </p:cNvPicPr>
            <p:nvPr/>
          </p:nvPicPr>
          <p:blipFill>
            <a:blip r:embed="rId4" cstate="print"/>
            <a:srcRect/>
            <a:stretch>
              <a:fillRect/>
            </a:stretch>
          </p:blipFill>
          <p:spPr bwMode="auto">
            <a:xfrm>
              <a:off x="9790679" y="5689061"/>
              <a:ext cx="1610639" cy="883015"/>
            </a:xfrm>
            <a:prstGeom prst="rect">
              <a:avLst/>
            </a:prstGeom>
            <a:ln>
              <a:noFill/>
            </a:ln>
            <a:effectLst>
              <a:softEdge rad="112500"/>
            </a:effectLst>
          </p:spPr>
        </p:pic>
        <p:sp>
          <p:nvSpPr>
            <p:cNvPr id="16" name="Right Arrow 16">
              <a:extLst>
                <a:ext uri="{FF2B5EF4-FFF2-40B4-BE49-F238E27FC236}">
                  <a16:creationId xmlns:a16="http://schemas.microsoft.com/office/drawing/2014/main" id="{C2CF691E-A3C5-FBAD-F863-AED742C87B50}"/>
                </a:ext>
              </a:extLst>
            </p:cNvPr>
            <p:cNvSpPr/>
            <p:nvPr/>
          </p:nvSpPr>
          <p:spPr>
            <a:xfrm>
              <a:off x="9067464"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sp>
          <p:nvSpPr>
            <p:cNvPr id="17" name="TextBox 16">
              <a:extLst>
                <a:ext uri="{FF2B5EF4-FFF2-40B4-BE49-F238E27FC236}">
                  <a16:creationId xmlns:a16="http://schemas.microsoft.com/office/drawing/2014/main" id="{B665F921-0A5E-4A2D-84E5-92E3C629F24A}"/>
                </a:ext>
              </a:extLst>
            </p:cNvPr>
            <p:cNvSpPr txBox="1"/>
            <p:nvPr/>
          </p:nvSpPr>
          <p:spPr>
            <a:xfrm>
              <a:off x="9480000" y="2792761"/>
              <a:ext cx="2232001" cy="523220"/>
            </a:xfrm>
            <a:prstGeom prst="rect">
              <a:avLst/>
            </a:prstGeom>
            <a:noFill/>
          </p:spPr>
          <p:txBody>
            <a:bodyPr wrap="square" rtlCol="0">
              <a:spAutoFit/>
            </a:bodyPr>
            <a:lstStyle/>
            <a:p>
              <a:pPr algn="ctr"/>
              <a:r>
                <a:rPr lang="nb-NO" sz="1400" dirty="0"/>
                <a:t>Dommages sur la santé humaine</a:t>
              </a:r>
            </a:p>
          </p:txBody>
        </p:sp>
        <p:sp>
          <p:nvSpPr>
            <p:cNvPr id="18" name="TextBox 17">
              <a:extLst>
                <a:ext uri="{FF2B5EF4-FFF2-40B4-BE49-F238E27FC236}">
                  <a16:creationId xmlns:a16="http://schemas.microsoft.com/office/drawing/2014/main" id="{E14186B7-5DA8-4E37-668E-33AF85212C11}"/>
                </a:ext>
              </a:extLst>
            </p:cNvPr>
            <p:cNvSpPr txBox="1"/>
            <p:nvPr/>
          </p:nvSpPr>
          <p:spPr>
            <a:xfrm>
              <a:off x="9480000" y="5230952"/>
              <a:ext cx="2232000" cy="523220"/>
            </a:xfrm>
            <a:prstGeom prst="rect">
              <a:avLst/>
            </a:prstGeom>
            <a:noFill/>
          </p:spPr>
          <p:txBody>
            <a:bodyPr wrap="square" rtlCol="0">
              <a:spAutoFit/>
            </a:bodyPr>
            <a:lstStyle/>
            <a:p>
              <a:pPr algn="ctr"/>
              <a:r>
                <a:rPr lang="nb-NO" sz="1400" dirty="0"/>
                <a:t>Amenuisement des ressources</a:t>
              </a:r>
            </a:p>
          </p:txBody>
        </p:sp>
      </p:grpSp>
      <p:sp>
        <p:nvSpPr>
          <p:cNvPr id="19" name="Rectangle 18">
            <a:extLst>
              <a:ext uri="{FF2B5EF4-FFF2-40B4-BE49-F238E27FC236}">
                <a16:creationId xmlns:a16="http://schemas.microsoft.com/office/drawing/2014/main" id="{598057E9-F539-E6E3-7135-CA5305C00117}"/>
              </a:ext>
            </a:extLst>
          </p:cNvPr>
          <p:cNvSpPr/>
          <p:nvPr/>
        </p:nvSpPr>
        <p:spPr>
          <a:xfrm>
            <a:off x="118050" y="1920071"/>
            <a:ext cx="2232000" cy="4623263"/>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dirty="0" err="1"/>
              <a:t>Activités</a:t>
            </a:r>
            <a:endParaRPr lang="en-GB" b="1" dirty="0"/>
          </a:p>
          <a:p>
            <a:endParaRPr lang="en-GB" b="1" dirty="0"/>
          </a:p>
          <a:p>
            <a:endParaRPr lang="en-GB" dirty="0"/>
          </a:p>
          <a:p>
            <a:r>
              <a:rPr lang="en-GB" dirty="0"/>
              <a:t>Production </a:t>
            </a:r>
            <a:r>
              <a:rPr lang="en-GB" dirty="0" err="1"/>
              <a:t>d’acier</a:t>
            </a:r>
            <a:endParaRPr lang="en-GB" dirty="0"/>
          </a:p>
          <a:p>
            <a:r>
              <a:rPr lang="en-GB" dirty="0" err="1"/>
              <a:t>Laminage</a:t>
            </a:r>
            <a:r>
              <a:rPr lang="en-GB" dirty="0"/>
              <a:t> Production de plastique</a:t>
            </a:r>
          </a:p>
          <a:p>
            <a:r>
              <a:rPr lang="en-GB" dirty="0"/>
              <a:t>Extrusion</a:t>
            </a:r>
          </a:p>
          <a:p>
            <a:r>
              <a:rPr lang="en-GB" dirty="0"/>
              <a:t>Transport</a:t>
            </a:r>
          </a:p>
          <a:p>
            <a:r>
              <a:rPr lang="en-GB" dirty="0"/>
              <a:t>Combustion </a:t>
            </a:r>
            <a:r>
              <a:rPr lang="en-GB" dirty="0" err="1"/>
              <a:t>d’hydrocarbures</a:t>
            </a:r>
            <a:endParaRPr lang="en-GB" dirty="0"/>
          </a:p>
          <a:p>
            <a:r>
              <a:rPr lang="en-GB" dirty="0"/>
              <a:t>Combustion de </a:t>
            </a:r>
            <a:r>
              <a:rPr lang="en-GB" dirty="0" err="1"/>
              <a:t>biomasse</a:t>
            </a:r>
            <a:endParaRPr lang="en-GB" dirty="0"/>
          </a:p>
          <a:p>
            <a:r>
              <a:rPr lang="en-GB" dirty="0" err="1"/>
              <a:t>Génération</a:t>
            </a:r>
            <a:r>
              <a:rPr lang="en-GB" dirty="0"/>
              <a:t> </a:t>
            </a:r>
            <a:r>
              <a:rPr lang="en-GB" dirty="0" err="1"/>
              <a:t>d’électricité</a:t>
            </a:r>
            <a:endParaRPr lang="en-GB" dirty="0"/>
          </a:p>
          <a:p>
            <a:r>
              <a:rPr lang="en-GB" dirty="0"/>
              <a:t>…</a:t>
            </a:r>
          </a:p>
        </p:txBody>
      </p:sp>
      <p:grpSp>
        <p:nvGrpSpPr>
          <p:cNvPr id="22" name="Group 21">
            <a:extLst>
              <a:ext uri="{FF2B5EF4-FFF2-40B4-BE49-F238E27FC236}">
                <a16:creationId xmlns:a16="http://schemas.microsoft.com/office/drawing/2014/main" id="{BC4924B5-90DD-4022-7F89-6F7E95BF1663}"/>
              </a:ext>
            </a:extLst>
          </p:cNvPr>
          <p:cNvGrpSpPr/>
          <p:nvPr/>
        </p:nvGrpSpPr>
        <p:grpSpPr>
          <a:xfrm>
            <a:off x="2402585" y="1920071"/>
            <a:ext cx="2643764" cy="4623263"/>
            <a:chOff x="2764535" y="1920071"/>
            <a:chExt cx="2643764" cy="4623263"/>
          </a:xfrm>
        </p:grpSpPr>
        <p:sp>
          <p:nvSpPr>
            <p:cNvPr id="6" name="Rectangle 5">
              <a:extLst>
                <a:ext uri="{FF2B5EF4-FFF2-40B4-BE49-F238E27FC236}">
                  <a16:creationId xmlns:a16="http://schemas.microsoft.com/office/drawing/2014/main" id="{374C113B-3238-FBD4-F678-903FA21B40D1}"/>
                </a:ext>
              </a:extLst>
            </p:cNvPr>
            <p:cNvSpPr/>
            <p:nvPr/>
          </p:nvSpPr>
          <p:spPr>
            <a:xfrm>
              <a:off x="3176299" y="1920071"/>
              <a:ext cx="2232000" cy="4623263"/>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dirty="0"/>
                <a:t>Substances (analyse </a:t>
              </a:r>
              <a:r>
                <a:rPr lang="en-GB" b="1" dirty="0" err="1"/>
                <a:t>d’inventaire</a:t>
              </a:r>
              <a:r>
                <a:rPr lang="en-GB" b="1" dirty="0"/>
                <a:t>)</a:t>
              </a:r>
            </a:p>
            <a:p>
              <a:endParaRPr lang="en-GB" b="1" dirty="0"/>
            </a:p>
            <a:p>
              <a:endParaRPr lang="en-GB" dirty="0"/>
            </a:p>
            <a:p>
              <a:r>
                <a:rPr lang="en-GB" dirty="0"/>
                <a:t>CO</a:t>
              </a:r>
              <a:r>
                <a:rPr lang="en-GB" baseline="-25000" dirty="0"/>
                <a:t>2</a:t>
              </a:r>
              <a:r>
                <a:rPr lang="en-GB" dirty="0"/>
                <a:t> to air</a:t>
              </a:r>
            </a:p>
            <a:p>
              <a:r>
                <a:rPr lang="en-GB" dirty="0"/>
                <a:t>NO</a:t>
              </a:r>
              <a:r>
                <a:rPr lang="en-GB" baseline="-25000" dirty="0"/>
                <a:t>x</a:t>
              </a:r>
              <a:r>
                <a:rPr lang="en-GB" dirty="0"/>
                <a:t> to air</a:t>
              </a:r>
            </a:p>
            <a:p>
              <a:r>
                <a:rPr lang="en-GB" dirty="0"/>
                <a:t>Hg to air</a:t>
              </a:r>
            </a:p>
            <a:p>
              <a:r>
                <a:rPr lang="en-GB" dirty="0"/>
                <a:t>Hg to water</a:t>
              </a:r>
            </a:p>
            <a:p>
              <a:r>
                <a:rPr lang="en-GB" dirty="0"/>
                <a:t>Hg to soil</a:t>
              </a:r>
            </a:p>
            <a:p>
              <a:r>
                <a:rPr lang="en-GB" dirty="0"/>
                <a:t>Land use</a:t>
              </a:r>
            </a:p>
            <a:p>
              <a:r>
                <a:rPr lang="en-GB" dirty="0"/>
                <a:t>Water use</a:t>
              </a:r>
            </a:p>
            <a:p>
              <a:r>
                <a:rPr lang="en-GB" dirty="0"/>
                <a:t>Iron ore extracted</a:t>
              </a:r>
            </a:p>
            <a:p>
              <a:r>
                <a:rPr lang="en-GB" dirty="0"/>
                <a:t>…</a:t>
              </a:r>
            </a:p>
            <a:p>
              <a:endParaRPr lang="en-GB" dirty="0"/>
            </a:p>
          </p:txBody>
        </p:sp>
        <p:sp>
          <p:nvSpPr>
            <p:cNvPr id="20" name="Right Arrow 15">
              <a:extLst>
                <a:ext uri="{FF2B5EF4-FFF2-40B4-BE49-F238E27FC236}">
                  <a16:creationId xmlns:a16="http://schemas.microsoft.com/office/drawing/2014/main" id="{1819E0B3-1387-0556-1974-E490B5BF95CA}"/>
                </a:ext>
              </a:extLst>
            </p:cNvPr>
            <p:cNvSpPr/>
            <p:nvPr/>
          </p:nvSpPr>
          <p:spPr>
            <a:xfrm>
              <a:off x="2764535"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grpSp>
      <p:grpSp>
        <p:nvGrpSpPr>
          <p:cNvPr id="25" name="Group 24">
            <a:extLst>
              <a:ext uri="{FF2B5EF4-FFF2-40B4-BE49-F238E27FC236}">
                <a16:creationId xmlns:a16="http://schemas.microsoft.com/office/drawing/2014/main" id="{42D5B988-2498-DB3D-C368-6082B76EA7A7}"/>
              </a:ext>
            </a:extLst>
          </p:cNvPr>
          <p:cNvGrpSpPr/>
          <p:nvPr/>
        </p:nvGrpSpPr>
        <p:grpSpPr>
          <a:xfrm>
            <a:off x="10460590" y="150429"/>
            <a:ext cx="1452561" cy="1496121"/>
            <a:chOff x="2393602" y="1272912"/>
            <a:chExt cx="3397462" cy="3499345"/>
          </a:xfrm>
        </p:grpSpPr>
        <p:pic>
          <p:nvPicPr>
            <p:cNvPr id="26" name="Picture 25">
              <a:extLst>
                <a:ext uri="{FF2B5EF4-FFF2-40B4-BE49-F238E27FC236}">
                  <a16:creationId xmlns:a16="http://schemas.microsoft.com/office/drawing/2014/main" id="{ADD3EE59-28D9-4C9F-A52B-FE61BC775655}"/>
                </a:ext>
              </a:extLst>
            </p:cNvPr>
            <p:cNvPicPr preferRelativeResize="0">
              <a:picLocks noChangeAspect="1"/>
            </p:cNvPicPr>
            <p:nvPr/>
          </p:nvPicPr>
          <p:blipFill rotWithShape="1">
            <a:blip r:embed="rId5">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7" name="Rectangle 26">
              <a:extLst>
                <a:ext uri="{FF2B5EF4-FFF2-40B4-BE49-F238E27FC236}">
                  <a16:creationId xmlns:a16="http://schemas.microsoft.com/office/drawing/2014/main" id="{6BD8BD3D-91D5-FE7A-8A98-58E8CD1B3E7A}"/>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453DDEB9-4755-E56E-45AD-3FD40122E0C0}"/>
              </a:ext>
            </a:extLst>
          </p:cNvPr>
          <p:cNvGrpSpPr/>
          <p:nvPr/>
        </p:nvGrpSpPr>
        <p:grpSpPr>
          <a:xfrm>
            <a:off x="10508433" y="3667811"/>
            <a:ext cx="1565518" cy="1384995"/>
            <a:chOff x="11455123" y="3667811"/>
            <a:chExt cx="1565518" cy="1384995"/>
          </a:xfrm>
        </p:grpSpPr>
        <p:sp>
          <p:nvSpPr>
            <p:cNvPr id="29" name="Right Arrow 16">
              <a:extLst>
                <a:ext uri="{FF2B5EF4-FFF2-40B4-BE49-F238E27FC236}">
                  <a16:creationId xmlns:a16="http://schemas.microsoft.com/office/drawing/2014/main" id="{AEB07DC6-E25F-72D9-D7BF-D1B401E9B10B}"/>
                </a:ext>
              </a:extLst>
            </p:cNvPr>
            <p:cNvSpPr/>
            <p:nvPr/>
          </p:nvSpPr>
          <p:spPr>
            <a:xfrm>
              <a:off x="11455123" y="402631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sp>
          <p:nvSpPr>
            <p:cNvPr id="30" name="TextBox 29">
              <a:extLst>
                <a:ext uri="{FF2B5EF4-FFF2-40B4-BE49-F238E27FC236}">
                  <a16:creationId xmlns:a16="http://schemas.microsoft.com/office/drawing/2014/main" id="{8358668F-42F1-6FED-76D7-D17E43F5203A}"/>
                </a:ext>
              </a:extLst>
            </p:cNvPr>
            <p:cNvSpPr txBox="1"/>
            <p:nvPr/>
          </p:nvSpPr>
          <p:spPr>
            <a:xfrm>
              <a:off x="11846399" y="3667811"/>
              <a:ext cx="1174242" cy="138499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defPPr>
                <a:defRPr lang="en-US"/>
              </a:defPPr>
              <a:lvl1pPr algn="ctr">
                <a:defRPr>
                  <a:solidFill>
                    <a:schemeClr val="accent1">
                      <a:lumMod val="20000"/>
                      <a:lumOff val="8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E" sz="1400" dirty="0" err="1"/>
                <a:t>Pouvez-vous</a:t>
              </a:r>
              <a:r>
                <a:rPr lang="en-IE" sz="1400" dirty="0"/>
                <a:t> imaginer </a:t>
              </a:r>
              <a:r>
                <a:rPr lang="en-IE" sz="1400" dirty="0" err="1"/>
                <a:t>une</a:t>
              </a:r>
              <a:r>
                <a:rPr lang="en-IE" sz="1400" dirty="0"/>
                <a:t> étape </a:t>
              </a:r>
              <a:r>
                <a:rPr lang="en-IE" sz="1400" dirty="0" err="1"/>
                <a:t>additionnelle</a:t>
              </a:r>
              <a:r>
                <a:rPr lang="en-IE" sz="1400" dirty="0"/>
                <a:t> ?</a:t>
              </a:r>
            </a:p>
          </p:txBody>
        </p:sp>
      </p:grpSp>
    </p:spTree>
    <p:extLst>
      <p:ext uri="{BB962C8B-B14F-4D97-AF65-F5344CB8AC3E}">
        <p14:creationId xmlns:p14="http://schemas.microsoft.com/office/powerpoint/2010/main" val="2687594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A4D1-057C-025F-4239-28B03F4C0F02}"/>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681D63C8-96F2-9A46-8B3D-E274F6B91E44}"/>
              </a:ext>
            </a:extLst>
          </p:cNvPr>
          <p:cNvSpPr>
            <a:spLocks noGrp="1"/>
          </p:cNvSpPr>
          <p:nvPr>
            <p:ph type="body" idx="28"/>
          </p:nvPr>
        </p:nvSpPr>
        <p:spPr/>
        <p:txBody>
          <a:bodyPr/>
          <a:lstStyle/>
          <a:p>
            <a:r>
              <a:rPr lang="en-IE" dirty="0"/>
              <a:t>Normalisation et </a:t>
            </a:r>
            <a:r>
              <a:rPr lang="en-IE" dirty="0" err="1"/>
              <a:t>pondération</a:t>
            </a:r>
            <a:endParaRPr lang="en-IE" dirty="0"/>
          </a:p>
        </p:txBody>
      </p:sp>
      <p:sp>
        <p:nvSpPr>
          <p:cNvPr id="4" name="Content Placeholder 3">
            <a:extLst>
              <a:ext uri="{FF2B5EF4-FFF2-40B4-BE49-F238E27FC236}">
                <a16:creationId xmlns:a16="http://schemas.microsoft.com/office/drawing/2014/main" id="{C1B1C9BE-7C9F-D8EE-17E3-9D499E9107C7}"/>
              </a:ext>
            </a:extLst>
          </p:cNvPr>
          <p:cNvSpPr>
            <a:spLocks noGrp="1"/>
          </p:cNvSpPr>
          <p:nvPr>
            <p:ph sz="quarter" idx="15"/>
          </p:nvPr>
        </p:nvSpPr>
        <p:spPr>
          <a:xfrm>
            <a:off x="480000" y="1881188"/>
            <a:ext cx="3600000" cy="4032333"/>
          </a:xfrm>
        </p:spPr>
        <p:txBody>
          <a:bodyPr/>
          <a:lstStyle/>
          <a:p>
            <a:pPr lvl="1"/>
            <a:r>
              <a:rPr lang="en-IE" dirty="0"/>
              <a:t>Comment comparer des impacts </a:t>
            </a:r>
            <a:r>
              <a:rPr lang="en-IE" dirty="0" err="1"/>
              <a:t>fondamentalement</a:t>
            </a:r>
            <a:r>
              <a:rPr lang="en-IE" dirty="0"/>
              <a:t> </a:t>
            </a:r>
            <a:r>
              <a:rPr lang="en-IE" dirty="0" err="1"/>
              <a:t>différents</a:t>
            </a:r>
            <a:r>
              <a:rPr lang="en-IE" dirty="0"/>
              <a:t> ?</a:t>
            </a:r>
          </a:p>
          <a:p>
            <a:pPr lvl="1"/>
            <a:endParaRPr lang="en-IE" dirty="0"/>
          </a:p>
          <a:p>
            <a:pPr lvl="1"/>
            <a:endParaRPr lang="en-IE" dirty="0"/>
          </a:p>
          <a:p>
            <a:pPr lvl="1"/>
            <a:r>
              <a:rPr lang="en-IE" dirty="0" err="1"/>
              <a:t>Exemple</a:t>
            </a:r>
            <a:r>
              <a:rPr lang="en-IE" dirty="0"/>
              <a:t> : production </a:t>
            </a:r>
            <a:r>
              <a:rPr lang="en-IE" dirty="0" err="1"/>
              <a:t>d’hydrogène</a:t>
            </a:r>
            <a:endParaRPr lang="en-IE" dirty="0"/>
          </a:p>
          <a:p>
            <a:pPr lvl="1"/>
            <a:endParaRPr lang="en-IE" dirty="0"/>
          </a:p>
          <a:p>
            <a:pPr lvl="1"/>
            <a:endParaRPr lang="en-IE" dirty="0"/>
          </a:p>
          <a:p>
            <a:pPr lvl="1"/>
            <a:r>
              <a:rPr lang="en-IE" dirty="0" err="1"/>
              <a:t>L’électrolyse</a:t>
            </a:r>
            <a:r>
              <a:rPr lang="en-IE" dirty="0"/>
              <a:t> (production </a:t>
            </a:r>
            <a:r>
              <a:rPr lang="en-IE" dirty="0" err="1"/>
              <a:t>d’hydrogène</a:t>
            </a:r>
            <a:r>
              <a:rPr lang="en-IE" dirty="0"/>
              <a:t> à </a:t>
            </a:r>
            <a:r>
              <a:rPr lang="en-IE" dirty="0" err="1"/>
              <a:t>partir</a:t>
            </a:r>
            <a:r>
              <a:rPr lang="en-IE" dirty="0"/>
              <a:t> </a:t>
            </a:r>
            <a:r>
              <a:rPr lang="en-IE" dirty="0" err="1"/>
              <a:t>d’eau</a:t>
            </a:r>
            <a:r>
              <a:rPr lang="en-IE" dirty="0"/>
              <a:t>) </a:t>
            </a:r>
            <a:r>
              <a:rPr lang="en-IE" dirty="0" err="1"/>
              <a:t>émet</a:t>
            </a:r>
            <a:r>
              <a:rPr lang="en-IE" dirty="0"/>
              <a:t> </a:t>
            </a:r>
            <a:r>
              <a:rPr lang="en-IE" dirty="0" err="1"/>
              <a:t>moins</a:t>
            </a:r>
            <a:r>
              <a:rPr lang="en-IE" dirty="0"/>
              <a:t> de CO</a:t>
            </a:r>
            <a:r>
              <a:rPr lang="en-IE" baseline="-25000" dirty="0"/>
              <a:t>2</a:t>
            </a:r>
            <a:r>
              <a:rPr lang="en-IE" dirty="0"/>
              <a:t>, </a:t>
            </a:r>
            <a:r>
              <a:rPr lang="en-IE" dirty="0" err="1"/>
              <a:t>mais</a:t>
            </a:r>
            <a:r>
              <a:rPr lang="en-IE" dirty="0"/>
              <a:t> </a:t>
            </a:r>
            <a:r>
              <a:rPr lang="en-IE" dirty="0" err="1"/>
              <a:t>demande</a:t>
            </a:r>
            <a:r>
              <a:rPr lang="en-IE" dirty="0"/>
              <a:t> plus de </a:t>
            </a:r>
            <a:r>
              <a:rPr lang="en-IE" dirty="0" err="1"/>
              <a:t>matériaux</a:t>
            </a:r>
            <a:r>
              <a:rPr lang="en-IE" dirty="0"/>
              <a:t> – </a:t>
            </a:r>
            <a:r>
              <a:rPr lang="en-IE" b="1" dirty="0"/>
              <a:t>comment </a:t>
            </a:r>
            <a:r>
              <a:rPr lang="en-IE" b="1" dirty="0" err="1"/>
              <a:t>arbitrer</a:t>
            </a:r>
            <a:r>
              <a:rPr lang="en-IE" dirty="0"/>
              <a:t> ?</a:t>
            </a:r>
          </a:p>
        </p:txBody>
      </p:sp>
      <p:grpSp>
        <p:nvGrpSpPr>
          <p:cNvPr id="15" name="Group 14">
            <a:extLst>
              <a:ext uri="{FF2B5EF4-FFF2-40B4-BE49-F238E27FC236}">
                <a16:creationId xmlns:a16="http://schemas.microsoft.com/office/drawing/2014/main" id="{A7ABF314-D62C-5D27-74CB-BE668AADA667}"/>
              </a:ext>
            </a:extLst>
          </p:cNvPr>
          <p:cNvGrpSpPr/>
          <p:nvPr/>
        </p:nvGrpSpPr>
        <p:grpSpPr>
          <a:xfrm>
            <a:off x="10460590" y="150429"/>
            <a:ext cx="1452561" cy="1496121"/>
            <a:chOff x="2393602" y="1272912"/>
            <a:chExt cx="3397462" cy="3499345"/>
          </a:xfrm>
        </p:grpSpPr>
        <p:pic>
          <p:nvPicPr>
            <p:cNvPr id="16" name="Picture 15">
              <a:extLst>
                <a:ext uri="{FF2B5EF4-FFF2-40B4-BE49-F238E27FC236}">
                  <a16:creationId xmlns:a16="http://schemas.microsoft.com/office/drawing/2014/main" id="{CF808116-6808-A350-28D5-7766E251DF8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7" name="Rectangle 16">
              <a:extLst>
                <a:ext uri="{FF2B5EF4-FFF2-40B4-BE49-F238E27FC236}">
                  <a16:creationId xmlns:a16="http://schemas.microsoft.com/office/drawing/2014/main" id="{49E1E173-4F1C-BBB5-9B5A-5E41213142E3}"/>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8" name="Content Placeholder 3">
            <a:extLst>
              <a:ext uri="{FF2B5EF4-FFF2-40B4-BE49-F238E27FC236}">
                <a16:creationId xmlns:a16="http://schemas.microsoft.com/office/drawing/2014/main" id="{5A92F69F-4E3E-A91D-D20C-9F610FD6B5CD}"/>
              </a:ext>
            </a:extLst>
          </p:cNvPr>
          <p:cNvSpPr txBox="1">
            <a:spLocks/>
          </p:cNvSpPr>
          <p:nvPr/>
        </p:nvSpPr>
        <p:spPr>
          <a:xfrm>
            <a:off x="4645314" y="5346825"/>
            <a:ext cx="152346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err="1"/>
              <a:t>Ressources</a:t>
            </a:r>
            <a:r>
              <a:rPr lang="en-IE" sz="1400" dirty="0"/>
              <a:t> </a:t>
            </a:r>
            <a:r>
              <a:rPr lang="en-IE" sz="1400" dirty="0" err="1"/>
              <a:t>minérales</a:t>
            </a:r>
            <a:r>
              <a:rPr lang="en-IE" sz="1400" dirty="0"/>
              <a:t> et </a:t>
            </a:r>
            <a:r>
              <a:rPr lang="en-IE" sz="1400" dirty="0" err="1"/>
              <a:t>métalliques</a:t>
            </a:r>
            <a:endParaRPr lang="en-IE" sz="1400" dirty="0"/>
          </a:p>
        </p:txBody>
      </p:sp>
      <p:sp>
        <p:nvSpPr>
          <p:cNvPr id="19" name="Content Placeholder 3">
            <a:extLst>
              <a:ext uri="{FF2B5EF4-FFF2-40B4-BE49-F238E27FC236}">
                <a16:creationId xmlns:a16="http://schemas.microsoft.com/office/drawing/2014/main" id="{FD02D416-4917-710B-EC06-A543512EBB0A}"/>
              </a:ext>
            </a:extLst>
          </p:cNvPr>
          <p:cNvSpPr txBox="1">
            <a:spLocks/>
          </p:cNvSpPr>
          <p:nvPr/>
        </p:nvSpPr>
        <p:spPr>
          <a:xfrm>
            <a:off x="4645314" y="3108212"/>
            <a:ext cx="152346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err="1"/>
              <a:t>Ressources</a:t>
            </a:r>
            <a:r>
              <a:rPr lang="en-IE" sz="1400" dirty="0"/>
              <a:t> </a:t>
            </a:r>
            <a:r>
              <a:rPr lang="en-IE" sz="1400" dirty="0" err="1"/>
              <a:t>énergétiques</a:t>
            </a:r>
            <a:endParaRPr lang="en-IE" sz="1400" dirty="0"/>
          </a:p>
        </p:txBody>
      </p:sp>
      <p:sp>
        <p:nvSpPr>
          <p:cNvPr id="20" name="Content Placeholder 3">
            <a:extLst>
              <a:ext uri="{FF2B5EF4-FFF2-40B4-BE49-F238E27FC236}">
                <a16:creationId xmlns:a16="http://schemas.microsoft.com/office/drawing/2014/main" id="{37AFAA71-B7BA-5E6C-68D3-25CCC9EC0E8C}"/>
              </a:ext>
            </a:extLst>
          </p:cNvPr>
          <p:cNvSpPr txBox="1">
            <a:spLocks/>
          </p:cNvSpPr>
          <p:nvPr/>
        </p:nvSpPr>
        <p:spPr>
          <a:xfrm>
            <a:off x="5198724" y="1439188"/>
            <a:ext cx="97005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a:t>Gaz à </a:t>
            </a:r>
            <a:r>
              <a:rPr lang="en-IE" sz="1400" dirty="0" err="1"/>
              <a:t>effet</a:t>
            </a:r>
            <a:r>
              <a:rPr lang="en-IE" sz="1400" dirty="0"/>
              <a:t> de serre</a:t>
            </a:r>
          </a:p>
        </p:txBody>
      </p:sp>
      <p:sp>
        <p:nvSpPr>
          <p:cNvPr id="37" name="TextBox 36">
            <a:extLst>
              <a:ext uri="{FF2B5EF4-FFF2-40B4-BE49-F238E27FC236}">
                <a16:creationId xmlns:a16="http://schemas.microsoft.com/office/drawing/2014/main" id="{191A9989-7AB9-AFCB-B6FD-4DE90D65487E}"/>
              </a:ext>
            </a:extLst>
          </p:cNvPr>
          <p:cNvSpPr txBox="1"/>
          <p:nvPr/>
        </p:nvSpPr>
        <p:spPr>
          <a:xfrm>
            <a:off x="120650" y="6273225"/>
            <a:ext cx="4728752" cy="461665"/>
          </a:xfrm>
          <a:prstGeom prst="rect">
            <a:avLst/>
          </a:prstGeom>
          <a:noFill/>
        </p:spPr>
        <p:txBody>
          <a:bodyPr wrap="square">
            <a:spAutoFit/>
          </a:bodyPr>
          <a:lstStyle/>
          <a:p>
            <a:r>
              <a:rPr lang="en-IE" sz="1200" dirty="0">
                <a:hlinkClick r:id="rId3"/>
              </a:rPr>
              <a:t>https://librairie.ademe.fr/changement-climatique-et-energie/4213-analyse-de-cycle-de-vie-relative-a-l-hydrogene.html</a:t>
            </a:r>
            <a:r>
              <a:rPr lang="en-IE" sz="1200" dirty="0"/>
              <a:t> </a:t>
            </a:r>
          </a:p>
        </p:txBody>
      </p:sp>
      <p:graphicFrame>
        <p:nvGraphicFramePr>
          <p:cNvPr id="38" name="Chart 37">
            <a:extLst>
              <a:ext uri="{FF2B5EF4-FFF2-40B4-BE49-F238E27FC236}">
                <a16:creationId xmlns:a16="http://schemas.microsoft.com/office/drawing/2014/main" id="{638B8826-7CA6-8FE0-5294-DF8434C4B0B0}"/>
              </a:ext>
            </a:extLst>
          </p:cNvPr>
          <p:cNvGraphicFramePr>
            <a:graphicFrameLocks/>
          </p:cNvGraphicFramePr>
          <p:nvPr/>
        </p:nvGraphicFramePr>
        <p:xfrm>
          <a:off x="6283156" y="274950"/>
          <a:ext cx="360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hart 38">
            <a:extLst>
              <a:ext uri="{FF2B5EF4-FFF2-40B4-BE49-F238E27FC236}">
                <a16:creationId xmlns:a16="http://schemas.microsoft.com/office/drawing/2014/main" id="{1874E8EF-6C9A-4D8E-8361-EC231D521BEE}"/>
              </a:ext>
            </a:extLst>
          </p:cNvPr>
          <p:cNvGraphicFramePr>
            <a:graphicFrameLocks/>
          </p:cNvGraphicFramePr>
          <p:nvPr/>
        </p:nvGraphicFramePr>
        <p:xfrm>
          <a:off x="6283156" y="4509000"/>
          <a:ext cx="36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0" name="Chart 39">
            <a:extLst>
              <a:ext uri="{FF2B5EF4-FFF2-40B4-BE49-F238E27FC236}">
                <a16:creationId xmlns:a16="http://schemas.microsoft.com/office/drawing/2014/main" id="{38291ED6-1142-4B5C-A265-44661B7BE5BA}"/>
              </a:ext>
            </a:extLst>
          </p:cNvPr>
          <p:cNvGraphicFramePr>
            <a:graphicFrameLocks/>
          </p:cNvGraphicFramePr>
          <p:nvPr/>
        </p:nvGraphicFramePr>
        <p:xfrm>
          <a:off x="6283156" y="2349000"/>
          <a:ext cx="3600000" cy="2160000"/>
        </p:xfrm>
        <a:graphic>
          <a:graphicData uri="http://schemas.openxmlformats.org/drawingml/2006/chart">
            <c:chart xmlns:c="http://schemas.openxmlformats.org/drawingml/2006/chart" xmlns:r="http://schemas.openxmlformats.org/officeDocument/2006/relationships" r:id="rId6"/>
          </a:graphicData>
        </a:graphic>
      </p:graphicFrame>
      <p:pic>
        <p:nvPicPr>
          <p:cNvPr id="42" name="Picture 41" descr="A large white and blue cylinder with a blue cap&#10;&#10;Description automatically generated">
            <a:extLst>
              <a:ext uri="{FF2B5EF4-FFF2-40B4-BE49-F238E27FC236}">
                <a16:creationId xmlns:a16="http://schemas.microsoft.com/office/drawing/2014/main" id="{34DDA0EE-5249-9CFC-35BE-90DEE700873B}"/>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32274"/>
          <a:stretch/>
        </p:blipFill>
        <p:spPr>
          <a:xfrm>
            <a:off x="10099497" y="2922719"/>
            <a:ext cx="1933155" cy="1484281"/>
          </a:xfrm>
          <a:prstGeom prst="rect">
            <a:avLst/>
          </a:prstGeom>
          <a:ln>
            <a:noFill/>
          </a:ln>
          <a:effectLst>
            <a:softEdge rad="112500"/>
          </a:effectLst>
        </p:spPr>
      </p:pic>
    </p:spTree>
    <p:extLst>
      <p:ext uri="{BB962C8B-B14F-4D97-AF65-F5344CB8AC3E}">
        <p14:creationId xmlns:p14="http://schemas.microsoft.com/office/powerpoint/2010/main" val="13540530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8" grpId="0"/>
      <p:bldP spid="19" grpId="0"/>
      <p:bldP spid="20" grpId="0"/>
      <p:bldP spid="37" grpId="0"/>
      <p:bldGraphic spid="38" grpId="0">
        <p:bldAsOne/>
      </p:bldGraphic>
      <p:bldGraphic spid="39" grpId="0">
        <p:bldAsOne/>
      </p:bldGraphic>
      <p:bldGraphic spid="40"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60723-DAF5-CCA5-122B-0DCA016AA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4908E-A0A4-9FB5-96FC-1B59B632530C}"/>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0775531D-3CF2-5387-3EA8-8B588EEF5185}"/>
              </a:ext>
            </a:extLst>
          </p:cNvPr>
          <p:cNvSpPr>
            <a:spLocks noGrp="1"/>
          </p:cNvSpPr>
          <p:nvPr>
            <p:ph type="body" idx="28"/>
          </p:nvPr>
        </p:nvSpPr>
        <p:spPr/>
        <p:txBody>
          <a:bodyPr/>
          <a:lstStyle/>
          <a:p>
            <a:r>
              <a:rPr lang="en-IE" dirty="0"/>
              <a:t>Normalisation et </a:t>
            </a:r>
            <a:r>
              <a:rPr lang="en-IE" dirty="0" err="1"/>
              <a:t>pondération</a:t>
            </a:r>
            <a:endParaRPr lang="en-IE" dirty="0"/>
          </a:p>
        </p:txBody>
      </p:sp>
      <p:sp>
        <p:nvSpPr>
          <p:cNvPr id="4" name="Content Placeholder 3">
            <a:extLst>
              <a:ext uri="{FF2B5EF4-FFF2-40B4-BE49-F238E27FC236}">
                <a16:creationId xmlns:a16="http://schemas.microsoft.com/office/drawing/2014/main" id="{56E5B6EA-4BB6-10D1-A20F-D82B8F57D497}"/>
              </a:ext>
            </a:extLst>
          </p:cNvPr>
          <p:cNvSpPr>
            <a:spLocks noGrp="1"/>
          </p:cNvSpPr>
          <p:nvPr>
            <p:ph sz="quarter" idx="15"/>
          </p:nvPr>
        </p:nvSpPr>
        <p:spPr/>
        <p:txBody>
          <a:bodyPr/>
          <a:lstStyle/>
          <a:p>
            <a:pPr lvl="1"/>
            <a:r>
              <a:rPr lang="fr-FR" dirty="0"/>
              <a:t>Il est possible de normaliser</a:t>
            </a:r>
            <a:br>
              <a:rPr lang="fr-FR" dirty="0"/>
            </a:br>
            <a:r>
              <a:rPr lang="fr-FR" dirty="0"/>
              <a:t>les résultats par rapport à une</a:t>
            </a:r>
            <a:br>
              <a:rPr lang="fr-FR" dirty="0"/>
            </a:br>
            <a:r>
              <a:rPr lang="fr-FR" dirty="0"/>
              <a:t>référence donnée.</a:t>
            </a:r>
          </a:p>
          <a:p>
            <a:pPr lvl="1"/>
            <a:endParaRPr lang="fr-FR" dirty="0"/>
          </a:p>
          <a:p>
            <a:pPr lvl="1"/>
            <a:r>
              <a:rPr lang="fr-FR" dirty="0"/>
              <a:t>La Commission européenne</a:t>
            </a:r>
            <a:br>
              <a:rPr lang="fr-FR" dirty="0"/>
            </a:br>
            <a:r>
              <a:rPr lang="fr-FR" dirty="0"/>
              <a:t>recommande d’utiliser l’empreinte</a:t>
            </a:r>
            <a:br>
              <a:rPr lang="fr-FR" dirty="0"/>
            </a:br>
            <a:r>
              <a:rPr lang="fr-FR" dirty="0"/>
              <a:t>annuelle d’un citoyen européen</a:t>
            </a:r>
            <a:br>
              <a:rPr lang="fr-FR" dirty="0"/>
            </a:br>
            <a:r>
              <a:rPr lang="fr-FR" dirty="0"/>
              <a:t>moyen.</a:t>
            </a:r>
          </a:p>
          <a:p>
            <a:pPr lvl="1"/>
            <a:endParaRPr lang="fr-FR" dirty="0"/>
          </a:p>
          <a:p>
            <a:pPr lvl="1"/>
            <a:r>
              <a:rPr lang="fr-FR" dirty="0"/>
              <a:t>Une pondération est ensuite</a:t>
            </a:r>
            <a:br>
              <a:rPr lang="fr-FR" dirty="0"/>
            </a:br>
            <a:r>
              <a:rPr lang="fr-FR" dirty="0"/>
              <a:t>nécessaire pour produire un</a:t>
            </a:r>
            <a:br>
              <a:rPr lang="fr-FR" dirty="0"/>
            </a:br>
            <a:r>
              <a:rPr lang="fr-FR" dirty="0"/>
              <a:t>score unique – cette étape est</a:t>
            </a:r>
            <a:br>
              <a:rPr lang="fr-FR" dirty="0"/>
            </a:br>
            <a:r>
              <a:rPr lang="fr-FR" dirty="0"/>
              <a:t>bien plus subjective !</a:t>
            </a:r>
          </a:p>
        </p:txBody>
      </p:sp>
      <p:pic>
        <p:nvPicPr>
          <p:cNvPr id="5" name="Picture 4">
            <a:extLst>
              <a:ext uri="{FF2B5EF4-FFF2-40B4-BE49-F238E27FC236}">
                <a16:creationId xmlns:a16="http://schemas.microsoft.com/office/drawing/2014/main" id="{0A3DCB72-EAC6-45AA-BAC6-E1217A6B335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315571" y="125420"/>
            <a:ext cx="6676536" cy="3857975"/>
          </a:xfrm>
          <a:prstGeom prst="rect">
            <a:avLst/>
          </a:prstGeom>
        </p:spPr>
      </p:pic>
      <p:pic>
        <p:nvPicPr>
          <p:cNvPr id="9" name="Picture 8">
            <a:extLst>
              <a:ext uri="{FF2B5EF4-FFF2-40B4-BE49-F238E27FC236}">
                <a16:creationId xmlns:a16="http://schemas.microsoft.com/office/drawing/2014/main" id="{762E5EB8-6F4C-4272-9950-C2BA0298CC3C}"/>
              </a:ext>
            </a:extLst>
          </p:cNvPr>
          <p:cNvPicPr>
            <a:picLocks noChangeAspect="1"/>
          </p:cNvPicPr>
          <p:nvPr/>
        </p:nvPicPr>
        <p:blipFill>
          <a:blip r:embed="rId3"/>
          <a:stretch>
            <a:fillRect/>
          </a:stretch>
        </p:blipFill>
        <p:spPr>
          <a:xfrm>
            <a:off x="4109480" y="4020805"/>
            <a:ext cx="4748524" cy="2837195"/>
          </a:xfrm>
          <a:prstGeom prst="rect">
            <a:avLst/>
          </a:prstGeom>
        </p:spPr>
      </p:pic>
    </p:spTree>
    <p:extLst>
      <p:ext uri="{BB962C8B-B14F-4D97-AF65-F5344CB8AC3E}">
        <p14:creationId xmlns:p14="http://schemas.microsoft.com/office/powerpoint/2010/main" val="20822083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B8BF-CE60-A8CA-215E-9C1200CE324E}"/>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A28FCB9D-F0AF-806D-81FD-61DB9E9A46C1}"/>
              </a:ext>
            </a:extLst>
          </p:cNvPr>
          <p:cNvSpPr>
            <a:spLocks noGrp="1"/>
          </p:cNvSpPr>
          <p:nvPr>
            <p:ph type="body" idx="28"/>
          </p:nvPr>
        </p:nvSpPr>
        <p:spPr/>
        <p:txBody>
          <a:bodyPr/>
          <a:lstStyle/>
          <a:p>
            <a:r>
              <a:rPr lang="en-IE" dirty="0"/>
              <a:t>Normalisation et </a:t>
            </a:r>
            <a:r>
              <a:rPr lang="en-IE" dirty="0" err="1"/>
              <a:t>pondération</a:t>
            </a:r>
            <a:endParaRPr lang="en-IE" dirty="0"/>
          </a:p>
          <a:p>
            <a:endParaRPr lang="en-IE" dirty="0"/>
          </a:p>
        </p:txBody>
      </p:sp>
      <p:sp>
        <p:nvSpPr>
          <p:cNvPr id="4" name="Content Placeholder 3">
            <a:extLst>
              <a:ext uri="{FF2B5EF4-FFF2-40B4-BE49-F238E27FC236}">
                <a16:creationId xmlns:a16="http://schemas.microsoft.com/office/drawing/2014/main" id="{3BE0BDEB-AF47-FD3B-F1D2-A3AA08337CE6}"/>
              </a:ext>
            </a:extLst>
          </p:cNvPr>
          <p:cNvSpPr>
            <a:spLocks noGrp="1"/>
          </p:cNvSpPr>
          <p:nvPr>
            <p:ph sz="quarter" idx="15"/>
          </p:nvPr>
        </p:nvSpPr>
        <p:spPr/>
        <p:txBody>
          <a:bodyPr/>
          <a:lstStyle/>
          <a:p>
            <a:pPr lvl="1"/>
            <a:r>
              <a:rPr lang="fr-FR" dirty="0"/>
              <a:t>Il est possible de normaliser</a:t>
            </a:r>
            <a:br>
              <a:rPr lang="fr-FR" dirty="0"/>
            </a:br>
            <a:r>
              <a:rPr lang="fr-FR" dirty="0"/>
              <a:t>les résultats par rapport à une</a:t>
            </a:r>
            <a:br>
              <a:rPr lang="fr-FR" dirty="0"/>
            </a:br>
            <a:r>
              <a:rPr lang="fr-FR" dirty="0"/>
              <a:t>référence donnée.</a:t>
            </a:r>
          </a:p>
          <a:p>
            <a:pPr lvl="1"/>
            <a:endParaRPr lang="fr-FR" dirty="0"/>
          </a:p>
          <a:p>
            <a:pPr lvl="1"/>
            <a:r>
              <a:rPr lang="fr-FR" dirty="0"/>
              <a:t>La Commission européenne</a:t>
            </a:r>
            <a:br>
              <a:rPr lang="fr-FR" dirty="0"/>
            </a:br>
            <a:r>
              <a:rPr lang="fr-FR" dirty="0"/>
              <a:t>recommande d’utiliser l’empreinte</a:t>
            </a:r>
            <a:br>
              <a:rPr lang="fr-FR" dirty="0"/>
            </a:br>
            <a:r>
              <a:rPr lang="fr-FR" dirty="0"/>
              <a:t>annuelle d’un citoyen européen</a:t>
            </a:r>
            <a:br>
              <a:rPr lang="fr-FR" dirty="0"/>
            </a:br>
            <a:r>
              <a:rPr lang="fr-FR" dirty="0"/>
              <a:t>moyen.</a:t>
            </a:r>
          </a:p>
          <a:p>
            <a:pPr lvl="1"/>
            <a:endParaRPr lang="fr-FR" dirty="0"/>
          </a:p>
          <a:p>
            <a:pPr lvl="1"/>
            <a:r>
              <a:rPr lang="fr-FR" dirty="0"/>
              <a:t>Une pondération est ensuite</a:t>
            </a:r>
            <a:br>
              <a:rPr lang="fr-FR" dirty="0"/>
            </a:br>
            <a:r>
              <a:rPr lang="fr-FR" dirty="0"/>
              <a:t>nécessaire pour produire un</a:t>
            </a:r>
            <a:br>
              <a:rPr lang="fr-FR" dirty="0"/>
            </a:br>
            <a:r>
              <a:rPr lang="fr-FR" dirty="0"/>
              <a:t>score unique – cette étape est</a:t>
            </a:r>
            <a:br>
              <a:rPr lang="fr-FR" dirty="0"/>
            </a:br>
            <a:r>
              <a:rPr lang="fr-FR" dirty="0"/>
              <a:t>bien plus subjective !</a:t>
            </a:r>
          </a:p>
        </p:txBody>
      </p:sp>
      <p:graphicFrame>
        <p:nvGraphicFramePr>
          <p:cNvPr id="11" name="Chart 10">
            <a:extLst>
              <a:ext uri="{FF2B5EF4-FFF2-40B4-BE49-F238E27FC236}">
                <a16:creationId xmlns:a16="http://schemas.microsoft.com/office/drawing/2014/main" id="{30045449-4DAE-9DA1-A168-22E510B2F2AD}"/>
              </a:ext>
            </a:extLst>
          </p:cNvPr>
          <p:cNvGraphicFramePr>
            <a:graphicFrameLocks/>
          </p:cNvGraphicFramePr>
          <p:nvPr/>
        </p:nvGraphicFramePr>
        <p:xfrm>
          <a:off x="7264582" y="1713747"/>
          <a:ext cx="4927418" cy="4367213"/>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A7FACC4E-6A08-9985-5A6F-92084EADB88D}"/>
              </a:ext>
            </a:extLst>
          </p:cNvPr>
          <p:cNvPicPr>
            <a:picLocks noChangeAspect="1"/>
          </p:cNvPicPr>
          <p:nvPr/>
        </p:nvPicPr>
        <p:blipFill>
          <a:blip r:embed="rId3"/>
          <a:stretch>
            <a:fillRect/>
          </a:stretch>
        </p:blipFill>
        <p:spPr>
          <a:xfrm>
            <a:off x="3908023" y="2190574"/>
            <a:ext cx="2821931" cy="3446107"/>
          </a:xfrm>
          <a:prstGeom prst="rect">
            <a:avLst/>
          </a:prstGeom>
        </p:spPr>
      </p:pic>
      <p:sp>
        <p:nvSpPr>
          <p:cNvPr id="19" name="Right Brace 18">
            <a:extLst>
              <a:ext uri="{FF2B5EF4-FFF2-40B4-BE49-F238E27FC236}">
                <a16:creationId xmlns:a16="http://schemas.microsoft.com/office/drawing/2014/main" id="{E80BB6EA-D4CD-485F-0A9B-3B70F88B08E1}"/>
              </a:ext>
            </a:extLst>
          </p:cNvPr>
          <p:cNvSpPr/>
          <p:nvPr/>
        </p:nvSpPr>
        <p:spPr>
          <a:xfrm>
            <a:off x="6784582" y="2177143"/>
            <a:ext cx="480000" cy="34595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grpSp>
        <p:nvGrpSpPr>
          <p:cNvPr id="20" name="Group 19">
            <a:extLst>
              <a:ext uri="{FF2B5EF4-FFF2-40B4-BE49-F238E27FC236}">
                <a16:creationId xmlns:a16="http://schemas.microsoft.com/office/drawing/2014/main" id="{71C188AF-01C0-DE44-1146-0DD45C839071}"/>
              </a:ext>
            </a:extLst>
          </p:cNvPr>
          <p:cNvGrpSpPr/>
          <p:nvPr/>
        </p:nvGrpSpPr>
        <p:grpSpPr>
          <a:xfrm>
            <a:off x="10460590" y="150429"/>
            <a:ext cx="1452561" cy="1496121"/>
            <a:chOff x="2393602" y="1272912"/>
            <a:chExt cx="3397462" cy="3499345"/>
          </a:xfrm>
        </p:grpSpPr>
        <p:pic>
          <p:nvPicPr>
            <p:cNvPr id="21" name="Picture 20">
              <a:extLst>
                <a:ext uri="{FF2B5EF4-FFF2-40B4-BE49-F238E27FC236}">
                  <a16:creationId xmlns:a16="http://schemas.microsoft.com/office/drawing/2014/main" id="{74141733-6C0B-1F60-B69D-C3C37E42F3F3}"/>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2" name="Rectangle 21">
              <a:extLst>
                <a:ext uri="{FF2B5EF4-FFF2-40B4-BE49-F238E27FC236}">
                  <a16:creationId xmlns:a16="http://schemas.microsoft.com/office/drawing/2014/main" id="{97AA9BE3-4048-95B7-AB4E-36775BF25BC9}"/>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09051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BAD3-2DEB-7CF6-EC4D-C81A75EC6E7F}"/>
              </a:ext>
            </a:extLst>
          </p:cNvPr>
          <p:cNvSpPr>
            <a:spLocks noGrp="1"/>
          </p:cNvSpPr>
          <p:nvPr>
            <p:ph type="title"/>
          </p:nvPr>
        </p:nvSpPr>
        <p:spPr/>
        <p:txBody>
          <a:bodyPr/>
          <a:lstStyle/>
          <a:p>
            <a:r>
              <a:rPr lang="en-IE" dirty="0"/>
              <a:t>Normalisation et </a:t>
            </a:r>
            <a:r>
              <a:rPr lang="en-IE" dirty="0" err="1"/>
              <a:t>pondération</a:t>
            </a:r>
            <a:br>
              <a:rPr lang="en-IE" dirty="0"/>
            </a:br>
            <a:endParaRPr lang="en-IE" dirty="0"/>
          </a:p>
        </p:txBody>
      </p:sp>
      <p:sp>
        <p:nvSpPr>
          <p:cNvPr id="3" name="Text Placeholder 2">
            <a:extLst>
              <a:ext uri="{FF2B5EF4-FFF2-40B4-BE49-F238E27FC236}">
                <a16:creationId xmlns:a16="http://schemas.microsoft.com/office/drawing/2014/main" id="{94705718-9C73-3136-12FE-F5CFE94E32D6}"/>
              </a:ext>
            </a:extLst>
          </p:cNvPr>
          <p:cNvSpPr>
            <a:spLocks noGrp="1"/>
          </p:cNvSpPr>
          <p:nvPr>
            <p:ph type="body" idx="28"/>
          </p:nvPr>
        </p:nvSpPr>
        <p:spPr/>
        <p:txBody>
          <a:bodyPr/>
          <a:lstStyle/>
          <a:p>
            <a:r>
              <a:rPr lang="en-IE" dirty="0"/>
              <a:t>Normalisation</a:t>
            </a:r>
          </a:p>
        </p:txBody>
      </p:sp>
      <p:sp>
        <p:nvSpPr>
          <p:cNvPr id="8" name="Content Placeholder 7">
            <a:extLst>
              <a:ext uri="{FF2B5EF4-FFF2-40B4-BE49-F238E27FC236}">
                <a16:creationId xmlns:a16="http://schemas.microsoft.com/office/drawing/2014/main" id="{176E026B-982E-5DCB-A8C4-860F0AB57D73}"/>
              </a:ext>
            </a:extLst>
          </p:cNvPr>
          <p:cNvSpPr>
            <a:spLocks noGrp="1"/>
          </p:cNvSpPr>
          <p:nvPr>
            <p:ph sz="quarter" idx="15"/>
          </p:nvPr>
        </p:nvSpPr>
        <p:spPr>
          <a:xfrm>
            <a:off x="480000" y="1881188"/>
            <a:ext cx="5260400" cy="4032333"/>
          </a:xfrm>
        </p:spPr>
        <p:txBody>
          <a:bodyPr/>
          <a:lstStyle/>
          <a:p>
            <a:pPr lvl="1"/>
            <a:r>
              <a:rPr lang="en-IE" dirty="0" err="1"/>
              <a:t>Récemment</a:t>
            </a:r>
            <a:r>
              <a:rPr lang="en-IE" dirty="0"/>
              <a:t>, </a:t>
            </a:r>
            <a:r>
              <a:rPr lang="en-IE" dirty="0" err="1"/>
              <a:t>l’idée</a:t>
            </a:r>
            <a:r>
              <a:rPr lang="en-IE" dirty="0"/>
              <a:t> de </a:t>
            </a:r>
            <a:r>
              <a:rPr lang="en-IE" dirty="0" err="1"/>
              <a:t>limites</a:t>
            </a:r>
            <a:r>
              <a:rPr lang="en-IE" dirty="0"/>
              <a:t> </a:t>
            </a:r>
            <a:r>
              <a:rPr lang="en-IE" dirty="0" err="1"/>
              <a:t>planétaires</a:t>
            </a:r>
            <a:r>
              <a:rPr lang="en-IE" dirty="0"/>
              <a:t> a fait son apparition </a:t>
            </a:r>
            <a:r>
              <a:rPr lang="en-IE" dirty="0" err="1"/>
              <a:t>en</a:t>
            </a:r>
            <a:r>
              <a:rPr lang="en-IE" dirty="0"/>
              <a:t> ACV. Le concept </a:t>
            </a:r>
            <a:r>
              <a:rPr lang="en-IE" dirty="0" err="1"/>
              <a:t>permet</a:t>
            </a:r>
            <a:r>
              <a:rPr lang="en-IE" dirty="0"/>
              <a:t> de </a:t>
            </a:r>
            <a:r>
              <a:rPr lang="en-IE" dirty="0" err="1"/>
              <a:t>prioriser</a:t>
            </a:r>
            <a:r>
              <a:rPr lang="en-IE" dirty="0"/>
              <a:t> les </a:t>
            </a:r>
            <a:r>
              <a:rPr lang="en-IE" dirty="0" err="1"/>
              <a:t>catégories</a:t>
            </a:r>
            <a:r>
              <a:rPr lang="en-IE" dirty="0"/>
              <a:t> </a:t>
            </a:r>
            <a:r>
              <a:rPr lang="en-IE" dirty="0" err="1"/>
              <a:t>d’impact</a:t>
            </a:r>
            <a:r>
              <a:rPr lang="en-IE" dirty="0"/>
              <a:t>.</a:t>
            </a:r>
          </a:p>
        </p:txBody>
      </p:sp>
      <p:pic>
        <p:nvPicPr>
          <p:cNvPr id="9" name="Content Placeholder 5">
            <a:extLst>
              <a:ext uri="{FF2B5EF4-FFF2-40B4-BE49-F238E27FC236}">
                <a16:creationId xmlns:a16="http://schemas.microsoft.com/office/drawing/2014/main" id="{D80EAE8B-A7E8-90B5-7736-9B599C2D3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89593"/>
            <a:ext cx="5926542" cy="5325796"/>
          </a:xfrm>
          <a:prstGeom prst="rect">
            <a:avLst/>
          </a:prstGeom>
        </p:spPr>
      </p:pic>
      <p:pic>
        <p:nvPicPr>
          <p:cNvPr id="14" name="Picture 13" descr="A chart with different colored circles&#10;&#10;Description automatically generated with medium confidence">
            <a:extLst>
              <a:ext uri="{FF2B5EF4-FFF2-40B4-BE49-F238E27FC236}">
                <a16:creationId xmlns:a16="http://schemas.microsoft.com/office/drawing/2014/main" id="{F51CCF5F-237D-C50C-63C2-04133B78A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657" y="2818303"/>
            <a:ext cx="3897086" cy="3897086"/>
          </a:xfrm>
          <a:prstGeom prst="rect">
            <a:avLst/>
          </a:prstGeom>
        </p:spPr>
      </p:pic>
    </p:spTree>
    <p:extLst>
      <p:ext uri="{BB962C8B-B14F-4D97-AF65-F5344CB8AC3E}">
        <p14:creationId xmlns:p14="http://schemas.microsoft.com/office/powerpoint/2010/main" val="126165993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B11D-E0A5-BCE4-93EF-888776841FC9}"/>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94797FF2-9C95-D966-4E51-A2F2CD0AAA28}"/>
              </a:ext>
            </a:extLst>
          </p:cNvPr>
          <p:cNvSpPr>
            <a:spLocks noGrp="1"/>
          </p:cNvSpPr>
          <p:nvPr>
            <p:ph type="body" idx="28"/>
          </p:nvPr>
        </p:nvSpPr>
        <p:spPr/>
        <p:txBody>
          <a:bodyPr/>
          <a:lstStyle/>
          <a:p>
            <a:r>
              <a:rPr lang="en-IE" dirty="0"/>
              <a:t>Analyse, critique</a:t>
            </a:r>
          </a:p>
        </p:txBody>
      </p:sp>
      <p:sp>
        <p:nvSpPr>
          <p:cNvPr id="4" name="Content Placeholder 3">
            <a:extLst>
              <a:ext uri="{FF2B5EF4-FFF2-40B4-BE49-F238E27FC236}">
                <a16:creationId xmlns:a16="http://schemas.microsoft.com/office/drawing/2014/main" id="{4541B7AF-3DFB-59DA-EC99-C4E13E118724}"/>
              </a:ext>
            </a:extLst>
          </p:cNvPr>
          <p:cNvSpPr>
            <a:spLocks noGrp="1"/>
          </p:cNvSpPr>
          <p:nvPr>
            <p:ph sz="quarter" idx="15"/>
          </p:nvPr>
        </p:nvSpPr>
        <p:spPr>
          <a:xfrm>
            <a:off x="480000" y="1881188"/>
            <a:ext cx="6873300" cy="4608512"/>
          </a:xfrm>
        </p:spPr>
        <p:txBody>
          <a:bodyPr>
            <a:normAutofit fontScale="92500"/>
          </a:bodyPr>
          <a:lstStyle/>
          <a:p>
            <a:r>
              <a:rPr lang="en-IE" dirty="0"/>
              <a:t>Analyse</a:t>
            </a:r>
          </a:p>
          <a:p>
            <a:pPr lvl="1"/>
            <a:r>
              <a:rPr lang="en-IE" dirty="0"/>
              <a:t>La phase </a:t>
            </a:r>
            <a:r>
              <a:rPr lang="en-IE" dirty="0" err="1"/>
              <a:t>d’interprétation</a:t>
            </a:r>
            <a:r>
              <a:rPr lang="en-IE" dirty="0"/>
              <a:t> doit </a:t>
            </a:r>
            <a:r>
              <a:rPr lang="en-IE" dirty="0" err="1"/>
              <a:t>être</a:t>
            </a:r>
            <a:r>
              <a:rPr lang="en-IE" dirty="0"/>
              <a:t> un </a:t>
            </a:r>
            <a:r>
              <a:rPr lang="en-IE" dirty="0" err="1"/>
              <a:t>commentaire</a:t>
            </a:r>
            <a:r>
              <a:rPr lang="en-IE" dirty="0"/>
              <a:t> des </a:t>
            </a:r>
            <a:r>
              <a:rPr lang="en-IE" dirty="0" err="1"/>
              <a:t>résultats</a:t>
            </a:r>
            <a:r>
              <a:rPr lang="en-IE" dirty="0"/>
              <a:t>, à la lumière des </a:t>
            </a:r>
            <a:r>
              <a:rPr lang="en-IE" dirty="0" err="1"/>
              <a:t>objectifs</a:t>
            </a:r>
            <a:r>
              <a:rPr lang="en-IE" dirty="0"/>
              <a:t>, des </a:t>
            </a:r>
            <a:r>
              <a:rPr lang="en-IE" dirty="0" err="1"/>
              <a:t>hypothèses</a:t>
            </a:r>
            <a:r>
              <a:rPr lang="en-IE" dirty="0"/>
              <a:t> prises à </a:t>
            </a:r>
            <a:r>
              <a:rPr lang="en-IE" dirty="0" err="1"/>
              <a:t>chaque</a:t>
            </a:r>
            <a:r>
              <a:rPr lang="en-IE" dirty="0"/>
              <a:t> étape </a:t>
            </a:r>
          </a:p>
          <a:p>
            <a:r>
              <a:rPr lang="en-IE" dirty="0" err="1"/>
              <a:t>Limites</a:t>
            </a:r>
            <a:endParaRPr lang="en-IE" dirty="0"/>
          </a:p>
          <a:p>
            <a:pPr lvl="1"/>
            <a:r>
              <a:rPr lang="en-IE" dirty="0"/>
              <a:t>Les </a:t>
            </a:r>
            <a:r>
              <a:rPr lang="en-IE" b="1" dirty="0" err="1"/>
              <a:t>limites</a:t>
            </a:r>
            <a:r>
              <a:rPr lang="en-IE" dirty="0"/>
              <a:t> de </a:t>
            </a:r>
            <a:r>
              <a:rPr lang="en-IE" dirty="0" err="1"/>
              <a:t>l’étude</a:t>
            </a:r>
            <a:r>
              <a:rPr lang="en-IE" dirty="0"/>
              <a:t> </a:t>
            </a:r>
            <a:r>
              <a:rPr lang="en-IE" dirty="0" err="1"/>
              <a:t>doivent</a:t>
            </a:r>
            <a:r>
              <a:rPr lang="en-IE" dirty="0"/>
              <a:t> </a:t>
            </a:r>
            <a:r>
              <a:rPr lang="en-IE" dirty="0" err="1"/>
              <a:t>être</a:t>
            </a:r>
            <a:r>
              <a:rPr lang="en-IE" dirty="0"/>
              <a:t> </a:t>
            </a:r>
            <a:r>
              <a:rPr lang="en-IE" dirty="0" err="1"/>
              <a:t>explicites</a:t>
            </a:r>
            <a:r>
              <a:rPr lang="en-IE" dirty="0"/>
              <a:t>, </a:t>
            </a:r>
            <a:r>
              <a:rPr lang="en-IE" dirty="0" err="1"/>
              <a:t>afin</a:t>
            </a:r>
            <a:r>
              <a:rPr lang="en-IE" dirty="0"/>
              <a:t> de ne pas utiliser les </a:t>
            </a:r>
            <a:r>
              <a:rPr lang="en-IE" dirty="0" err="1"/>
              <a:t>résultats</a:t>
            </a:r>
            <a:r>
              <a:rPr lang="en-IE" dirty="0"/>
              <a:t> hors du champ </a:t>
            </a:r>
            <a:r>
              <a:rPr lang="en-IE" dirty="0" err="1"/>
              <a:t>d’application</a:t>
            </a:r>
            <a:r>
              <a:rPr lang="en-IE" dirty="0"/>
              <a:t> de </a:t>
            </a:r>
            <a:r>
              <a:rPr lang="en-IE" dirty="0" err="1"/>
              <a:t>l’étude</a:t>
            </a:r>
            <a:r>
              <a:rPr lang="en-IE" dirty="0"/>
              <a:t> (e.g. </a:t>
            </a:r>
            <a:r>
              <a:rPr lang="en-IE" dirty="0" err="1"/>
              <a:t>confondre</a:t>
            </a:r>
            <a:r>
              <a:rPr lang="en-IE" dirty="0"/>
              <a:t> </a:t>
            </a:r>
            <a:r>
              <a:rPr lang="en-IE" dirty="0" err="1"/>
              <a:t>une</a:t>
            </a:r>
            <a:r>
              <a:rPr lang="en-IE" dirty="0"/>
              <a:t> </a:t>
            </a:r>
            <a:r>
              <a:rPr lang="en-IE" dirty="0" err="1"/>
              <a:t>région</a:t>
            </a:r>
            <a:r>
              <a:rPr lang="en-IE" dirty="0"/>
              <a:t>/</a:t>
            </a:r>
            <a:r>
              <a:rPr lang="en-IE" dirty="0" err="1"/>
              <a:t>année</a:t>
            </a:r>
            <a:r>
              <a:rPr lang="en-IE" dirty="0"/>
              <a:t> pour </a:t>
            </a:r>
            <a:r>
              <a:rPr lang="en-IE" dirty="0" err="1"/>
              <a:t>une</a:t>
            </a:r>
            <a:r>
              <a:rPr lang="en-IE" dirty="0"/>
              <a:t> </a:t>
            </a:r>
            <a:r>
              <a:rPr lang="en-IE" dirty="0" err="1"/>
              <a:t>autre</a:t>
            </a:r>
            <a:r>
              <a:rPr lang="en-IE" dirty="0"/>
              <a:t>)</a:t>
            </a:r>
          </a:p>
          <a:p>
            <a:pPr lvl="1"/>
            <a:r>
              <a:rPr lang="en-IE" dirty="0"/>
              <a:t>Les </a:t>
            </a:r>
            <a:r>
              <a:rPr lang="en-IE" b="1" dirty="0" err="1"/>
              <a:t>incertitudes</a:t>
            </a:r>
            <a:r>
              <a:rPr lang="en-IE" dirty="0"/>
              <a:t> </a:t>
            </a:r>
            <a:r>
              <a:rPr lang="en-IE" dirty="0" err="1"/>
              <a:t>doivent</a:t>
            </a:r>
            <a:r>
              <a:rPr lang="en-IE" dirty="0"/>
              <a:t> </a:t>
            </a:r>
            <a:r>
              <a:rPr lang="en-IE" dirty="0" err="1"/>
              <a:t>être</a:t>
            </a:r>
            <a:r>
              <a:rPr lang="en-IE" dirty="0"/>
              <a:t> couvertes </a:t>
            </a:r>
            <a:r>
              <a:rPr lang="en-IE" dirty="0" err="1"/>
              <a:t>autant</a:t>
            </a:r>
            <a:r>
              <a:rPr lang="en-IE" dirty="0"/>
              <a:t> que possible, </a:t>
            </a:r>
            <a:r>
              <a:rPr lang="en-IE" dirty="0" err="1"/>
              <a:t>notamment</a:t>
            </a:r>
            <a:r>
              <a:rPr lang="en-IE" dirty="0"/>
              <a:t> pour les </a:t>
            </a:r>
            <a:r>
              <a:rPr lang="en-IE" dirty="0" err="1"/>
              <a:t>paramètres</a:t>
            </a:r>
            <a:r>
              <a:rPr lang="en-IE" dirty="0"/>
              <a:t> influents (e.g. mix </a:t>
            </a:r>
            <a:r>
              <a:rPr lang="en-IE" dirty="0" err="1"/>
              <a:t>électriques</a:t>
            </a:r>
            <a:r>
              <a:rPr lang="en-IE" dirty="0"/>
              <a:t> pour les technologies </a:t>
            </a:r>
            <a:r>
              <a:rPr lang="en-IE" dirty="0" err="1"/>
              <a:t>électro</a:t>
            </a:r>
            <a:r>
              <a:rPr lang="en-IE" dirty="0"/>
              <a:t>-intensives, durée de vie d’un </a:t>
            </a:r>
            <a:r>
              <a:rPr lang="en-IE" dirty="0" err="1"/>
              <a:t>équipement</a:t>
            </a:r>
            <a:r>
              <a:rPr lang="en-IE" dirty="0"/>
              <a:t>, </a:t>
            </a:r>
            <a:r>
              <a:rPr lang="en-IE" dirty="0" err="1"/>
              <a:t>hypothèses</a:t>
            </a:r>
            <a:r>
              <a:rPr lang="en-IE" dirty="0"/>
              <a:t> </a:t>
            </a:r>
            <a:r>
              <a:rPr lang="en-IE" dirty="0" err="1"/>
              <a:t>d’utilisation</a:t>
            </a:r>
            <a:r>
              <a:rPr lang="en-IE" dirty="0"/>
              <a:t>…)</a:t>
            </a:r>
          </a:p>
          <a:p>
            <a:r>
              <a:rPr lang="en-IE" dirty="0"/>
              <a:t>Visualisation</a:t>
            </a:r>
          </a:p>
          <a:p>
            <a:pPr lvl="1"/>
            <a:r>
              <a:rPr lang="en-IE" dirty="0" err="1"/>
              <a:t>C’est</a:t>
            </a:r>
            <a:r>
              <a:rPr lang="en-IE" dirty="0"/>
              <a:t> </a:t>
            </a:r>
            <a:r>
              <a:rPr lang="en-IE" dirty="0" err="1"/>
              <a:t>aussi</a:t>
            </a:r>
            <a:r>
              <a:rPr lang="en-IE" dirty="0"/>
              <a:t> la phase la plus “</a:t>
            </a:r>
            <a:r>
              <a:rPr lang="en-IE" dirty="0" err="1"/>
              <a:t>créative</a:t>
            </a:r>
            <a:r>
              <a:rPr lang="en-IE" dirty="0"/>
              <a:t>”, </a:t>
            </a:r>
            <a:r>
              <a:rPr lang="en-IE" dirty="0" err="1"/>
              <a:t>où</a:t>
            </a:r>
            <a:r>
              <a:rPr lang="en-IE" dirty="0"/>
              <a:t> le but </a:t>
            </a:r>
            <a:r>
              <a:rPr lang="en-IE" dirty="0" err="1"/>
              <a:t>est</a:t>
            </a:r>
            <a:r>
              <a:rPr lang="en-IE" dirty="0"/>
              <a:t> de </a:t>
            </a:r>
            <a:r>
              <a:rPr lang="en-IE" dirty="0" err="1"/>
              <a:t>transmettre</a:t>
            </a:r>
            <a:r>
              <a:rPr lang="en-IE" dirty="0"/>
              <a:t> le message de </a:t>
            </a:r>
            <a:r>
              <a:rPr lang="en-IE" dirty="0" err="1"/>
              <a:t>l’analyse</a:t>
            </a:r>
            <a:r>
              <a:rPr lang="en-IE" dirty="0"/>
              <a:t> via des visualisations </a:t>
            </a:r>
            <a:r>
              <a:rPr lang="en-IE" dirty="0" err="1"/>
              <a:t>claires</a:t>
            </a:r>
            <a:endParaRPr lang="en-IE" dirty="0"/>
          </a:p>
        </p:txBody>
      </p:sp>
      <p:grpSp>
        <p:nvGrpSpPr>
          <p:cNvPr id="6" name="Group 5">
            <a:extLst>
              <a:ext uri="{FF2B5EF4-FFF2-40B4-BE49-F238E27FC236}">
                <a16:creationId xmlns:a16="http://schemas.microsoft.com/office/drawing/2014/main" id="{FF952D3F-2E77-1A5D-7069-3A7996E8EA43}"/>
              </a:ext>
            </a:extLst>
          </p:cNvPr>
          <p:cNvGrpSpPr/>
          <p:nvPr/>
        </p:nvGrpSpPr>
        <p:grpSpPr>
          <a:xfrm>
            <a:off x="10460590" y="150429"/>
            <a:ext cx="1452561" cy="1496121"/>
            <a:chOff x="2393602" y="1272912"/>
            <a:chExt cx="3397462" cy="3499345"/>
          </a:xfrm>
        </p:grpSpPr>
        <p:pic>
          <p:nvPicPr>
            <p:cNvPr id="7" name="Picture 6">
              <a:extLst>
                <a:ext uri="{FF2B5EF4-FFF2-40B4-BE49-F238E27FC236}">
                  <a16:creationId xmlns:a16="http://schemas.microsoft.com/office/drawing/2014/main" id="{7F729566-2B21-0258-5470-D5ACFF523118}"/>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8" name="Rectangle 7">
              <a:extLst>
                <a:ext uri="{FF2B5EF4-FFF2-40B4-BE49-F238E27FC236}">
                  <a16:creationId xmlns:a16="http://schemas.microsoft.com/office/drawing/2014/main" id="{72B53C29-C265-38B2-FA03-B2E7695B114F}"/>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10" name="Picture 9" descr="A pencil on top of a paper with a printed line graph">
            <a:extLst>
              <a:ext uri="{FF2B5EF4-FFF2-40B4-BE49-F238E27FC236}">
                <a16:creationId xmlns:a16="http://schemas.microsoft.com/office/drawing/2014/main" id="{0C3A02A4-6EAC-FCA0-96A6-B71289F02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651" y="2480732"/>
            <a:ext cx="4127500" cy="2751667"/>
          </a:xfrm>
          <a:prstGeom prst="rect">
            <a:avLst/>
          </a:prstGeom>
        </p:spPr>
      </p:pic>
    </p:spTree>
    <p:extLst>
      <p:ext uri="{BB962C8B-B14F-4D97-AF65-F5344CB8AC3E}">
        <p14:creationId xmlns:p14="http://schemas.microsoft.com/office/powerpoint/2010/main" val="301212393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562A-096D-AB17-AC25-8BCB7C1F5036}"/>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E1A151A5-33E0-B39F-118A-1B23E63AB7A3}"/>
              </a:ext>
            </a:extLst>
          </p:cNvPr>
          <p:cNvSpPr>
            <a:spLocks noGrp="1"/>
          </p:cNvSpPr>
          <p:nvPr>
            <p:ph type="body" idx="28"/>
          </p:nvPr>
        </p:nvSpPr>
        <p:spPr/>
        <p:txBody>
          <a:bodyPr/>
          <a:lstStyle/>
          <a:p>
            <a:r>
              <a:rPr lang="en-IE" dirty="0"/>
              <a:t>Visualisation : de </a:t>
            </a:r>
            <a:r>
              <a:rPr lang="en-IE" dirty="0" err="1"/>
              <a:t>quelles</a:t>
            </a:r>
            <a:r>
              <a:rPr lang="en-IE" dirty="0"/>
              <a:t> </a:t>
            </a:r>
            <a:r>
              <a:rPr lang="en-IE" dirty="0" err="1"/>
              <a:t>activités</a:t>
            </a:r>
            <a:r>
              <a:rPr lang="en-IE" dirty="0"/>
              <a:t> </a:t>
            </a:r>
            <a:r>
              <a:rPr lang="en-IE" dirty="0" err="1"/>
              <a:t>proviennent</a:t>
            </a:r>
            <a:r>
              <a:rPr lang="en-IE" dirty="0"/>
              <a:t> les </a:t>
            </a:r>
            <a:r>
              <a:rPr lang="en-IE" dirty="0" err="1"/>
              <a:t>émissions</a:t>
            </a:r>
            <a:r>
              <a:rPr lang="en-IE" dirty="0"/>
              <a:t> ?</a:t>
            </a:r>
          </a:p>
        </p:txBody>
      </p:sp>
      <p:sp>
        <p:nvSpPr>
          <p:cNvPr id="4" name="Content Placeholder 3">
            <a:extLst>
              <a:ext uri="{FF2B5EF4-FFF2-40B4-BE49-F238E27FC236}">
                <a16:creationId xmlns:a16="http://schemas.microsoft.com/office/drawing/2014/main" id="{5E583615-F372-9834-5E87-9A06315D8DFE}"/>
              </a:ext>
            </a:extLst>
          </p:cNvPr>
          <p:cNvSpPr>
            <a:spLocks noGrp="1"/>
          </p:cNvSpPr>
          <p:nvPr>
            <p:ph sz="quarter" idx="15"/>
          </p:nvPr>
        </p:nvSpPr>
        <p:spPr/>
        <p:txBody>
          <a:bodyPr/>
          <a:lstStyle/>
          <a:p>
            <a:pPr lvl="1"/>
            <a:r>
              <a:rPr lang="en-IE" dirty="0" err="1"/>
              <a:t>Exemple</a:t>
            </a:r>
            <a:r>
              <a:rPr lang="en-IE" dirty="0"/>
              <a:t> : 1 km </a:t>
            </a:r>
            <a:r>
              <a:rPr lang="en-IE" dirty="0" err="1"/>
              <a:t>d’infrastructure</a:t>
            </a:r>
            <a:r>
              <a:rPr lang="en-IE" dirty="0"/>
              <a:t> de connexion d’un parc </a:t>
            </a:r>
            <a:r>
              <a:rPr lang="en-IE" dirty="0" err="1"/>
              <a:t>éolien</a:t>
            </a:r>
            <a:r>
              <a:rPr lang="en-IE" dirty="0"/>
              <a:t> offshore</a:t>
            </a:r>
          </a:p>
        </p:txBody>
      </p:sp>
      <p:pic>
        <p:nvPicPr>
          <p:cNvPr id="6" name="Picture 5">
            <a:extLst>
              <a:ext uri="{FF2B5EF4-FFF2-40B4-BE49-F238E27FC236}">
                <a16:creationId xmlns:a16="http://schemas.microsoft.com/office/drawing/2014/main" id="{DE0A0951-131E-25D6-E706-5DF25775251B}"/>
              </a:ext>
            </a:extLst>
          </p:cNvPr>
          <p:cNvPicPr>
            <a:picLocks noChangeAspect="1"/>
          </p:cNvPicPr>
          <p:nvPr/>
        </p:nvPicPr>
        <p:blipFill>
          <a:blip r:embed="rId2"/>
          <a:stretch>
            <a:fillRect/>
          </a:stretch>
        </p:blipFill>
        <p:spPr>
          <a:xfrm>
            <a:off x="2298700" y="2573429"/>
            <a:ext cx="7594600" cy="3663412"/>
          </a:xfrm>
          <a:prstGeom prst="rect">
            <a:avLst/>
          </a:prstGeom>
        </p:spPr>
      </p:pic>
      <p:grpSp>
        <p:nvGrpSpPr>
          <p:cNvPr id="7" name="Group 6">
            <a:extLst>
              <a:ext uri="{FF2B5EF4-FFF2-40B4-BE49-F238E27FC236}">
                <a16:creationId xmlns:a16="http://schemas.microsoft.com/office/drawing/2014/main" id="{82113AA2-1C89-2000-EDC5-38690AAB1549}"/>
              </a:ext>
            </a:extLst>
          </p:cNvPr>
          <p:cNvGrpSpPr/>
          <p:nvPr/>
        </p:nvGrpSpPr>
        <p:grpSpPr>
          <a:xfrm>
            <a:off x="10460590" y="150429"/>
            <a:ext cx="1452561" cy="1496121"/>
            <a:chOff x="2393602" y="1272912"/>
            <a:chExt cx="3397462" cy="3499345"/>
          </a:xfrm>
        </p:grpSpPr>
        <p:pic>
          <p:nvPicPr>
            <p:cNvPr id="8" name="Picture 7">
              <a:extLst>
                <a:ext uri="{FF2B5EF4-FFF2-40B4-BE49-F238E27FC236}">
                  <a16:creationId xmlns:a16="http://schemas.microsoft.com/office/drawing/2014/main" id="{0AA0412D-5377-C8E1-CFDF-30B34EE1F721}"/>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9" name="Rectangle 8">
              <a:extLst>
                <a:ext uri="{FF2B5EF4-FFF2-40B4-BE49-F238E27FC236}">
                  <a16:creationId xmlns:a16="http://schemas.microsoft.com/office/drawing/2014/main" id="{6F29C2AB-FB9B-7C39-D2E3-E5D3A685F704}"/>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597479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AB39F-36A2-E5F0-C45E-C7475CADB10C}"/>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7DBBAE27-DA41-6ABF-2038-283FCC53E67C}"/>
              </a:ext>
            </a:extLst>
          </p:cNvPr>
          <p:cNvSpPr>
            <a:spLocks noGrp="1"/>
          </p:cNvSpPr>
          <p:nvPr>
            <p:ph type="body" idx="28"/>
          </p:nvPr>
        </p:nvSpPr>
        <p:spPr/>
        <p:txBody>
          <a:bodyPr/>
          <a:lstStyle/>
          <a:p>
            <a:r>
              <a:rPr lang="en-IE" dirty="0"/>
              <a:t>Visualisation : de </a:t>
            </a:r>
            <a:r>
              <a:rPr lang="en-IE" dirty="0" err="1"/>
              <a:t>quelles</a:t>
            </a:r>
            <a:r>
              <a:rPr lang="en-IE" dirty="0"/>
              <a:t> </a:t>
            </a:r>
            <a:r>
              <a:rPr lang="en-IE" dirty="0" err="1"/>
              <a:t>régions</a:t>
            </a:r>
            <a:r>
              <a:rPr lang="en-IE" dirty="0"/>
              <a:t> </a:t>
            </a:r>
            <a:r>
              <a:rPr lang="en-IE" dirty="0" err="1"/>
              <a:t>proviennent</a:t>
            </a:r>
            <a:r>
              <a:rPr lang="en-IE" dirty="0"/>
              <a:t> les </a:t>
            </a:r>
            <a:r>
              <a:rPr lang="en-IE" dirty="0" err="1"/>
              <a:t>émissions</a:t>
            </a:r>
            <a:r>
              <a:rPr lang="en-IE" dirty="0"/>
              <a:t> ?</a:t>
            </a:r>
          </a:p>
          <a:p>
            <a:endParaRPr lang="en-IE" dirty="0"/>
          </a:p>
        </p:txBody>
      </p:sp>
      <p:sp>
        <p:nvSpPr>
          <p:cNvPr id="4" name="Content Placeholder 3">
            <a:extLst>
              <a:ext uri="{FF2B5EF4-FFF2-40B4-BE49-F238E27FC236}">
                <a16:creationId xmlns:a16="http://schemas.microsoft.com/office/drawing/2014/main" id="{90811FDB-3973-593A-DE1F-BA30AACD0658}"/>
              </a:ext>
            </a:extLst>
          </p:cNvPr>
          <p:cNvSpPr>
            <a:spLocks noGrp="1"/>
          </p:cNvSpPr>
          <p:nvPr>
            <p:ph sz="quarter" idx="15"/>
          </p:nvPr>
        </p:nvSpPr>
        <p:spPr/>
        <p:txBody>
          <a:bodyPr/>
          <a:lstStyle/>
          <a:p>
            <a:pPr lvl="1"/>
            <a:r>
              <a:rPr lang="en-IE" dirty="0" err="1"/>
              <a:t>Exemple</a:t>
            </a:r>
            <a:r>
              <a:rPr lang="en-IE" dirty="0"/>
              <a:t> : 1 MJ de </a:t>
            </a:r>
            <a:r>
              <a:rPr lang="en-IE" dirty="0" err="1"/>
              <a:t>chauffage</a:t>
            </a:r>
            <a:r>
              <a:rPr lang="en-IE" dirty="0"/>
              <a:t> au </a:t>
            </a:r>
            <a:r>
              <a:rPr lang="en-IE" dirty="0" err="1"/>
              <a:t>gaz</a:t>
            </a:r>
            <a:r>
              <a:rPr lang="en-IE" dirty="0"/>
              <a:t> </a:t>
            </a:r>
            <a:r>
              <a:rPr lang="en-IE" dirty="0" err="1"/>
              <a:t>en</a:t>
            </a:r>
            <a:r>
              <a:rPr lang="en-IE" dirty="0"/>
              <a:t> Suisse</a:t>
            </a:r>
          </a:p>
        </p:txBody>
      </p:sp>
      <p:pic>
        <p:nvPicPr>
          <p:cNvPr id="6" name="Picture 5">
            <a:extLst>
              <a:ext uri="{FF2B5EF4-FFF2-40B4-BE49-F238E27FC236}">
                <a16:creationId xmlns:a16="http://schemas.microsoft.com/office/drawing/2014/main" id="{4BD4E436-043A-22B1-42A0-63F39CE87647}"/>
              </a:ext>
            </a:extLst>
          </p:cNvPr>
          <p:cNvPicPr>
            <a:picLocks noChangeAspect="1"/>
          </p:cNvPicPr>
          <p:nvPr/>
        </p:nvPicPr>
        <p:blipFill>
          <a:blip r:embed="rId2"/>
          <a:stretch>
            <a:fillRect/>
          </a:stretch>
        </p:blipFill>
        <p:spPr>
          <a:xfrm>
            <a:off x="2151345" y="2473324"/>
            <a:ext cx="7889310" cy="4016376"/>
          </a:xfrm>
          <a:prstGeom prst="rect">
            <a:avLst/>
          </a:prstGeom>
        </p:spPr>
      </p:pic>
      <p:grpSp>
        <p:nvGrpSpPr>
          <p:cNvPr id="7" name="Group 6">
            <a:extLst>
              <a:ext uri="{FF2B5EF4-FFF2-40B4-BE49-F238E27FC236}">
                <a16:creationId xmlns:a16="http://schemas.microsoft.com/office/drawing/2014/main" id="{48FFF4AE-8E7B-B759-5710-478368DF7037}"/>
              </a:ext>
            </a:extLst>
          </p:cNvPr>
          <p:cNvGrpSpPr/>
          <p:nvPr/>
        </p:nvGrpSpPr>
        <p:grpSpPr>
          <a:xfrm>
            <a:off x="10460590" y="150429"/>
            <a:ext cx="1452561" cy="1496121"/>
            <a:chOff x="2393602" y="1272912"/>
            <a:chExt cx="3397462" cy="3499345"/>
          </a:xfrm>
        </p:grpSpPr>
        <p:pic>
          <p:nvPicPr>
            <p:cNvPr id="8" name="Picture 7">
              <a:extLst>
                <a:ext uri="{FF2B5EF4-FFF2-40B4-BE49-F238E27FC236}">
                  <a16:creationId xmlns:a16="http://schemas.microsoft.com/office/drawing/2014/main" id="{2212DF02-55D6-E1A6-0CC1-8BBFBA1D413A}"/>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9" name="Rectangle 8">
              <a:extLst>
                <a:ext uri="{FF2B5EF4-FFF2-40B4-BE49-F238E27FC236}">
                  <a16:creationId xmlns:a16="http://schemas.microsoft.com/office/drawing/2014/main" id="{9F1F6815-67BD-B759-C383-EC2521B6AD34}"/>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4965950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97A2-CDE8-5345-45FD-ED2475E2D683}"/>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47B6D7CE-6B3B-212F-ED41-C1D0B91DCBE4}"/>
              </a:ext>
            </a:extLst>
          </p:cNvPr>
          <p:cNvSpPr>
            <a:spLocks noGrp="1"/>
          </p:cNvSpPr>
          <p:nvPr>
            <p:ph type="body" idx="28"/>
          </p:nvPr>
        </p:nvSpPr>
        <p:spPr/>
        <p:txBody>
          <a:bodyPr/>
          <a:lstStyle/>
          <a:p>
            <a:r>
              <a:rPr lang="en-IE" dirty="0"/>
              <a:t>Visualisation</a:t>
            </a:r>
          </a:p>
        </p:txBody>
      </p:sp>
      <p:sp>
        <p:nvSpPr>
          <p:cNvPr id="4" name="Content Placeholder 3">
            <a:extLst>
              <a:ext uri="{FF2B5EF4-FFF2-40B4-BE49-F238E27FC236}">
                <a16:creationId xmlns:a16="http://schemas.microsoft.com/office/drawing/2014/main" id="{050465C8-CF75-2A2E-6E1E-58B4EE2CE641}"/>
              </a:ext>
            </a:extLst>
          </p:cNvPr>
          <p:cNvSpPr>
            <a:spLocks noGrp="1"/>
          </p:cNvSpPr>
          <p:nvPr>
            <p:ph sz="quarter" idx="15"/>
          </p:nvPr>
        </p:nvSpPr>
        <p:spPr>
          <a:xfrm>
            <a:off x="480000" y="1881188"/>
            <a:ext cx="2415600" cy="4032333"/>
          </a:xfrm>
        </p:spPr>
        <p:txBody>
          <a:bodyPr anchor="ctr"/>
          <a:lstStyle/>
          <a:p>
            <a:r>
              <a:rPr lang="en-IE" dirty="0" err="1"/>
              <a:t>Émissions</a:t>
            </a:r>
            <a:r>
              <a:rPr lang="en-IE" dirty="0"/>
              <a:t> de la production de plastique dans le monde</a:t>
            </a:r>
          </a:p>
        </p:txBody>
      </p:sp>
      <p:pic>
        <p:nvPicPr>
          <p:cNvPr id="7" name="Picture 6">
            <a:extLst>
              <a:ext uri="{FF2B5EF4-FFF2-40B4-BE49-F238E27FC236}">
                <a16:creationId xmlns:a16="http://schemas.microsoft.com/office/drawing/2014/main" id="{3089F0E3-AE2D-72F3-5C8D-07B9AA684403}"/>
              </a:ext>
            </a:extLst>
          </p:cNvPr>
          <p:cNvPicPr>
            <a:picLocks noChangeAspect="1"/>
          </p:cNvPicPr>
          <p:nvPr/>
        </p:nvPicPr>
        <p:blipFill>
          <a:blip r:embed="rId2"/>
          <a:stretch>
            <a:fillRect/>
          </a:stretch>
        </p:blipFill>
        <p:spPr>
          <a:xfrm>
            <a:off x="4705588" y="368300"/>
            <a:ext cx="7149279" cy="5636683"/>
          </a:xfrm>
          <a:prstGeom prst="rect">
            <a:avLst/>
          </a:prstGeom>
        </p:spPr>
      </p:pic>
      <p:sp>
        <p:nvSpPr>
          <p:cNvPr id="9" name="TextBox 8">
            <a:extLst>
              <a:ext uri="{FF2B5EF4-FFF2-40B4-BE49-F238E27FC236}">
                <a16:creationId xmlns:a16="http://schemas.microsoft.com/office/drawing/2014/main" id="{FA186122-EDE6-EC70-B780-4367B71B0821}"/>
              </a:ext>
            </a:extLst>
          </p:cNvPr>
          <p:cNvSpPr txBox="1"/>
          <p:nvPr/>
        </p:nvSpPr>
        <p:spPr>
          <a:xfrm>
            <a:off x="10146399" y="5908221"/>
            <a:ext cx="2329067" cy="235898"/>
          </a:xfrm>
          <a:prstGeom prst="rect">
            <a:avLst/>
          </a:prstGeom>
          <a:noFill/>
        </p:spPr>
        <p:txBody>
          <a:bodyPr wrap="square" lIns="91440" tIns="45720" rIns="91440" bIns="45720" rtlCol="0" anchor="t">
            <a:spAutoFit/>
          </a:bodyPr>
          <a:lstStyle/>
          <a:p>
            <a:r>
              <a:rPr lang="en-GB" sz="900">
                <a:solidFill>
                  <a:srgbClr val="0D3475"/>
                </a:solidFill>
              </a:rPr>
              <a:t>Image: </a:t>
            </a:r>
            <a:r>
              <a:rPr lang="en-GB" sz="900" err="1">
                <a:solidFill>
                  <a:srgbClr val="0D3475"/>
                </a:solidFill>
              </a:rPr>
              <a:t>Cabernard</a:t>
            </a:r>
            <a:r>
              <a:rPr lang="en-GB" sz="900">
                <a:solidFill>
                  <a:srgbClr val="0D3475"/>
                </a:solidFill>
              </a:rPr>
              <a:t> et al. 2022</a:t>
            </a:r>
          </a:p>
        </p:txBody>
      </p:sp>
      <p:sp>
        <p:nvSpPr>
          <p:cNvPr id="8" name="Content Placeholder 3">
            <a:extLst>
              <a:ext uri="{FF2B5EF4-FFF2-40B4-BE49-F238E27FC236}">
                <a16:creationId xmlns:a16="http://schemas.microsoft.com/office/drawing/2014/main" id="{F0E8C501-842A-DBB8-D608-1C09459E0752}"/>
              </a:ext>
            </a:extLst>
          </p:cNvPr>
          <p:cNvSpPr txBox="1">
            <a:spLocks/>
          </p:cNvSpPr>
          <p:nvPr/>
        </p:nvSpPr>
        <p:spPr>
          <a:xfrm>
            <a:off x="2592794" y="1380327"/>
            <a:ext cx="1882200" cy="4032333"/>
          </a:xfrm>
          <a:prstGeom prst="rect">
            <a:avLst/>
          </a:prstGeom>
        </p:spPr>
        <p:txBody>
          <a:bodyPr vert="horz" lIns="0" tIns="0" rIns="0" bIns="0" rtlCol="0" anchor="ctr">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a:t>Par </a:t>
            </a:r>
            <a:r>
              <a:rPr lang="en-IE" sz="1400" dirty="0" err="1"/>
              <a:t>secteur</a:t>
            </a:r>
            <a:endParaRPr lang="en-IE" sz="1400" dirty="0"/>
          </a:p>
          <a:p>
            <a:pPr lvl="1" algn="r"/>
            <a:endParaRPr lang="en-IE" sz="1400" dirty="0"/>
          </a:p>
          <a:p>
            <a:pPr lvl="1" algn="r"/>
            <a:endParaRPr lang="en-IE" sz="1400" dirty="0"/>
          </a:p>
          <a:p>
            <a:pPr lvl="1" algn="r"/>
            <a:endParaRPr lang="en-IE" sz="1400" dirty="0"/>
          </a:p>
          <a:p>
            <a:pPr lvl="1" algn="r"/>
            <a:r>
              <a:rPr lang="en-IE" sz="1400" dirty="0"/>
              <a:t>Par combustible</a:t>
            </a:r>
          </a:p>
          <a:p>
            <a:pPr lvl="1" algn="r"/>
            <a:endParaRPr lang="en-IE" sz="1400" dirty="0"/>
          </a:p>
          <a:p>
            <a:pPr lvl="1" algn="r"/>
            <a:endParaRPr lang="en-IE" sz="1400" dirty="0"/>
          </a:p>
          <a:p>
            <a:pPr lvl="1" algn="r"/>
            <a:endParaRPr lang="en-IE" sz="1400" dirty="0"/>
          </a:p>
          <a:p>
            <a:pPr lvl="1" algn="r"/>
            <a:r>
              <a:rPr lang="en-IE" sz="1400" dirty="0"/>
              <a:t>Par </a:t>
            </a:r>
            <a:r>
              <a:rPr lang="en-IE" sz="1400" dirty="0" err="1"/>
              <a:t>région</a:t>
            </a:r>
            <a:r>
              <a:rPr lang="en-IE" sz="1400" dirty="0"/>
              <a:t> de production</a:t>
            </a:r>
          </a:p>
          <a:p>
            <a:pPr lvl="1" algn="r"/>
            <a:endParaRPr lang="en-IE" sz="1400" dirty="0"/>
          </a:p>
          <a:p>
            <a:pPr lvl="1" algn="r"/>
            <a:endParaRPr lang="en-IE" sz="1400" dirty="0"/>
          </a:p>
          <a:p>
            <a:pPr lvl="1" algn="r"/>
            <a:r>
              <a:rPr lang="en-IE" sz="1400" dirty="0"/>
              <a:t>Par </a:t>
            </a:r>
            <a:r>
              <a:rPr lang="en-IE" sz="1400" dirty="0" err="1"/>
              <a:t>région</a:t>
            </a:r>
            <a:r>
              <a:rPr lang="en-IE" sz="1400" dirty="0"/>
              <a:t> de </a:t>
            </a:r>
            <a:r>
              <a:rPr lang="en-IE" sz="1400" dirty="0" err="1"/>
              <a:t>consommation</a:t>
            </a:r>
            <a:endParaRPr lang="en-IE" sz="1400" dirty="0"/>
          </a:p>
          <a:p>
            <a:pPr lvl="1" algn="r"/>
            <a:endParaRPr lang="en-IE" sz="1400" dirty="0"/>
          </a:p>
          <a:p>
            <a:pPr lvl="1" algn="r"/>
            <a:endParaRPr lang="en-IE" sz="1400" dirty="0"/>
          </a:p>
          <a:p>
            <a:pPr lvl="1" algn="r"/>
            <a:r>
              <a:rPr lang="en-IE" sz="1400" dirty="0"/>
              <a:t>Par </a:t>
            </a:r>
            <a:r>
              <a:rPr lang="en-IE" sz="1400" dirty="0" err="1"/>
              <a:t>catégorie</a:t>
            </a:r>
            <a:r>
              <a:rPr lang="en-IE" sz="1400" dirty="0"/>
              <a:t> de </a:t>
            </a:r>
            <a:r>
              <a:rPr lang="en-IE" sz="1400" dirty="0" err="1"/>
              <a:t>produit</a:t>
            </a:r>
            <a:endParaRPr lang="en-IE" sz="1400" dirty="0"/>
          </a:p>
        </p:txBody>
      </p:sp>
    </p:spTree>
    <p:extLst>
      <p:ext uri="{BB962C8B-B14F-4D97-AF65-F5344CB8AC3E}">
        <p14:creationId xmlns:p14="http://schemas.microsoft.com/office/powerpoint/2010/main" val="35104008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582407-2FAD-0C28-584E-1A94DC6250A2}"/>
              </a:ext>
            </a:extLst>
          </p:cNvPr>
          <p:cNvSpPr>
            <a:spLocks noGrp="1"/>
          </p:cNvSpPr>
          <p:nvPr>
            <p:ph idx="1"/>
          </p:nvPr>
        </p:nvSpPr>
        <p:spPr/>
        <p:txBody>
          <a:bodyPr/>
          <a:lstStyle/>
          <a:p>
            <a:endParaRPr lang="en-IE" dirty="0"/>
          </a:p>
        </p:txBody>
      </p:sp>
      <p:sp>
        <p:nvSpPr>
          <p:cNvPr id="3" name="Title 2">
            <a:extLst>
              <a:ext uri="{FF2B5EF4-FFF2-40B4-BE49-F238E27FC236}">
                <a16:creationId xmlns:a16="http://schemas.microsoft.com/office/drawing/2014/main" id="{8807C523-D7C1-E2FF-5A24-26E6E957322C}"/>
              </a:ext>
            </a:extLst>
          </p:cNvPr>
          <p:cNvSpPr>
            <a:spLocks noGrp="1"/>
          </p:cNvSpPr>
          <p:nvPr>
            <p:ph type="title"/>
          </p:nvPr>
        </p:nvSpPr>
        <p:spPr/>
        <p:txBody>
          <a:bodyPr/>
          <a:lstStyle/>
          <a:p>
            <a:r>
              <a:rPr lang="en-IE" dirty="0"/>
              <a:t>Les consequences de </a:t>
            </a:r>
            <a:r>
              <a:rPr lang="en-IE" dirty="0" err="1"/>
              <a:t>l’élévation</a:t>
            </a:r>
            <a:r>
              <a:rPr lang="en-IE" dirty="0"/>
              <a:t> des </a:t>
            </a:r>
            <a:r>
              <a:rPr lang="en-IE" dirty="0" err="1"/>
              <a:t>températures</a:t>
            </a:r>
            <a:endParaRPr lang="en-IE" dirty="0"/>
          </a:p>
        </p:txBody>
      </p:sp>
      <p:sp>
        <p:nvSpPr>
          <p:cNvPr id="4" name="TextBox 3">
            <a:extLst>
              <a:ext uri="{FF2B5EF4-FFF2-40B4-BE49-F238E27FC236}">
                <a16:creationId xmlns:a16="http://schemas.microsoft.com/office/drawing/2014/main" id="{F22C4DBD-21B8-F828-81ED-ADD1381A7554}"/>
              </a:ext>
            </a:extLst>
          </p:cNvPr>
          <p:cNvSpPr txBox="1"/>
          <p:nvPr/>
        </p:nvSpPr>
        <p:spPr>
          <a:xfrm>
            <a:off x="-6499" y="6457889"/>
            <a:ext cx="12198499" cy="400110"/>
          </a:xfrm>
          <a:prstGeom prst="rect">
            <a:avLst/>
          </a:prstGeom>
          <a:solidFill>
            <a:schemeClr val="bg1"/>
          </a:solidFill>
        </p:spPr>
        <p:txBody>
          <a:bodyPr wrap="square">
            <a:spAutoFit/>
          </a:bodyPr>
          <a:lstStyle/>
          <a:p>
            <a:r>
              <a:rPr kumimoji="0" lang="en-GB" sz="2000" b="1" i="0" u="none" strike="noStrike" kern="1200" cap="none" spc="0" normalizeH="0" baseline="0" noProof="0" dirty="0">
                <a:ln>
                  <a:noFill/>
                </a:ln>
                <a:solidFill>
                  <a:srgbClr val="00AEBC"/>
                </a:solidFill>
                <a:effectLst/>
                <a:uLnTx/>
                <a:uFillTx/>
                <a:latin typeface="Arial" panose="020B0604020202020204"/>
                <a:ea typeface="+mn-ea"/>
                <a:cs typeface="+mn-cs"/>
              </a:rPr>
              <a:t>Human activities </a:t>
            </a:r>
            <a:r>
              <a:rPr kumimoji="0" lang="en-GB" sz="2000" b="1" i="0" u="none" strike="noStrike" kern="1200" cap="none" spc="0" normalizeH="0" baseline="0" noProof="0" dirty="0">
                <a:ln>
                  <a:noFill/>
                </a:ln>
                <a:solidFill>
                  <a:srgbClr val="00AEBC"/>
                </a:solidFill>
                <a:effectLst/>
                <a:uLnTx/>
                <a:uFillTx/>
                <a:latin typeface="Arial" panose="020B0604020202020204"/>
                <a:ea typeface="+mn-ea"/>
                <a:cs typeface="+mn-cs"/>
                <a:sym typeface="Wingdings" panose="05000000000000000000" pitchFamily="2" charset="2"/>
              </a:rPr>
              <a:t> </a:t>
            </a:r>
            <a:r>
              <a:rPr kumimoji="0" lang="en-GB" sz="2000" b="1" i="0" u="none" strike="noStrike" kern="1200" cap="none" spc="0" normalizeH="0" baseline="0" noProof="0" dirty="0">
                <a:ln>
                  <a:noFill/>
                </a:ln>
                <a:solidFill>
                  <a:srgbClr val="00AEBC"/>
                </a:solidFill>
                <a:effectLst/>
                <a:uLnTx/>
                <a:uFillTx/>
                <a:latin typeface="Arial" panose="020B0604020202020204"/>
                <a:ea typeface="+mn-ea"/>
                <a:cs typeface="+mn-cs"/>
              </a:rPr>
              <a:t>Energy use </a:t>
            </a:r>
            <a:r>
              <a:rPr kumimoji="0" lang="en-GB" sz="2000" b="1" i="0" u="none" strike="noStrike" kern="1200" cap="none" spc="0" normalizeH="0" baseline="0" noProof="0" dirty="0">
                <a:ln>
                  <a:noFill/>
                </a:ln>
                <a:solidFill>
                  <a:srgbClr val="00AEBC"/>
                </a:solidFill>
                <a:effectLst/>
                <a:uLnTx/>
                <a:uFillTx/>
                <a:latin typeface="Arial" panose="020B0604020202020204"/>
                <a:ea typeface="+mn-ea"/>
                <a:cs typeface="+mn-cs"/>
                <a:sym typeface="Wingdings" panose="05000000000000000000" pitchFamily="2" charset="2"/>
              </a:rPr>
              <a:t> CO</a:t>
            </a:r>
            <a:r>
              <a:rPr kumimoji="0" lang="en-GB" sz="2000" b="1" i="0" u="none" strike="noStrike" kern="1200" cap="none" spc="0" normalizeH="0" baseline="-25000" noProof="0" dirty="0">
                <a:ln>
                  <a:noFill/>
                </a:ln>
                <a:solidFill>
                  <a:srgbClr val="00AEBC"/>
                </a:solidFill>
                <a:effectLst/>
                <a:uLnTx/>
                <a:uFillTx/>
                <a:latin typeface="Arial" panose="020B0604020202020204"/>
                <a:ea typeface="+mn-ea"/>
                <a:cs typeface="+mn-cs"/>
                <a:sym typeface="Wingdings" panose="05000000000000000000" pitchFamily="2" charset="2"/>
              </a:rPr>
              <a:t>2</a:t>
            </a:r>
            <a:r>
              <a:rPr kumimoji="0" lang="en-GB" sz="2000" b="1" i="0" u="none" strike="noStrike" kern="1200" cap="none" spc="0" normalizeH="0" baseline="0" noProof="0" dirty="0">
                <a:ln>
                  <a:noFill/>
                </a:ln>
                <a:solidFill>
                  <a:srgbClr val="00AEBC"/>
                </a:solidFill>
                <a:effectLst/>
                <a:uLnTx/>
                <a:uFillTx/>
                <a:latin typeface="Arial" panose="020B0604020202020204"/>
                <a:ea typeface="+mn-ea"/>
                <a:cs typeface="+mn-cs"/>
                <a:sym typeface="Wingdings" panose="05000000000000000000" pitchFamily="2" charset="2"/>
              </a:rPr>
              <a:t> emissions  Temperature increase  ??</a:t>
            </a:r>
            <a:endParaRPr lang="en-IE" dirty="0"/>
          </a:p>
        </p:txBody>
      </p:sp>
      <p:pic>
        <p:nvPicPr>
          <p:cNvPr id="5" name="Picture 4">
            <a:extLst>
              <a:ext uri="{FF2B5EF4-FFF2-40B4-BE49-F238E27FC236}">
                <a16:creationId xmlns:a16="http://schemas.microsoft.com/office/drawing/2014/main" id="{88F00018-80B0-A205-A3A8-2913E8C5BAF5}"/>
              </a:ext>
            </a:extLst>
          </p:cNvPr>
          <p:cNvPicPr>
            <a:picLocks noChangeAspect="1"/>
          </p:cNvPicPr>
          <p:nvPr/>
        </p:nvPicPr>
        <p:blipFill rotWithShape="1">
          <a:blip r:embed="rId2"/>
          <a:srcRect r="42617"/>
          <a:stretch/>
        </p:blipFill>
        <p:spPr>
          <a:xfrm>
            <a:off x="154880" y="1239770"/>
            <a:ext cx="3331029" cy="2783590"/>
          </a:xfrm>
          <a:prstGeom prst="rect">
            <a:avLst/>
          </a:prstGeom>
        </p:spPr>
      </p:pic>
      <p:pic>
        <p:nvPicPr>
          <p:cNvPr id="7" name="Picture 6">
            <a:extLst>
              <a:ext uri="{FF2B5EF4-FFF2-40B4-BE49-F238E27FC236}">
                <a16:creationId xmlns:a16="http://schemas.microsoft.com/office/drawing/2014/main" id="{53E4D755-A2BF-A3A4-2724-28540862344B}"/>
              </a:ext>
            </a:extLst>
          </p:cNvPr>
          <p:cNvPicPr>
            <a:picLocks noChangeAspect="1"/>
          </p:cNvPicPr>
          <p:nvPr/>
        </p:nvPicPr>
        <p:blipFill rotWithShape="1">
          <a:blip r:embed="rId2"/>
          <a:srcRect l="59259" r="-199493"/>
          <a:stretch/>
        </p:blipFill>
        <p:spPr>
          <a:xfrm>
            <a:off x="-6500" y="4041813"/>
            <a:ext cx="12198500" cy="2434870"/>
          </a:xfrm>
          <a:prstGeom prst="rect">
            <a:avLst/>
          </a:prstGeom>
          <a:solidFill>
            <a:srgbClr val="C6D3D4"/>
          </a:solidFill>
        </p:spPr>
      </p:pic>
      <p:pic>
        <p:nvPicPr>
          <p:cNvPr id="6" name="Picture 5">
            <a:extLst>
              <a:ext uri="{FF2B5EF4-FFF2-40B4-BE49-F238E27FC236}">
                <a16:creationId xmlns:a16="http://schemas.microsoft.com/office/drawing/2014/main" id="{D21777E4-7DEF-0D53-AF7C-CA99C451A57E}"/>
              </a:ext>
            </a:extLst>
          </p:cNvPr>
          <p:cNvPicPr>
            <a:picLocks noChangeAspect="1"/>
          </p:cNvPicPr>
          <p:nvPr/>
        </p:nvPicPr>
        <p:blipFill>
          <a:blip r:embed="rId3"/>
          <a:stretch>
            <a:fillRect/>
          </a:stretch>
        </p:blipFill>
        <p:spPr>
          <a:xfrm>
            <a:off x="4619413" y="1143404"/>
            <a:ext cx="6746240" cy="5314485"/>
          </a:xfrm>
          <a:prstGeom prst="rect">
            <a:avLst/>
          </a:prstGeom>
        </p:spPr>
      </p:pic>
    </p:spTree>
    <p:extLst>
      <p:ext uri="{BB962C8B-B14F-4D97-AF65-F5344CB8AC3E}">
        <p14:creationId xmlns:p14="http://schemas.microsoft.com/office/powerpoint/2010/main" val="22010918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97B2-C9D7-1C0D-FB7E-66CD9EA74113}"/>
              </a:ext>
            </a:extLst>
          </p:cNvPr>
          <p:cNvSpPr>
            <a:spLocks noGrp="1"/>
          </p:cNvSpPr>
          <p:nvPr>
            <p:ph type="ctrTitle"/>
          </p:nvPr>
        </p:nvSpPr>
        <p:spPr/>
        <p:txBody>
          <a:bodyPr/>
          <a:lstStyle/>
          <a:p>
            <a:r>
              <a:rPr lang="fr-FR" noProof="0" dirty="0"/>
              <a:t>Étude de cas</a:t>
            </a:r>
          </a:p>
        </p:txBody>
      </p:sp>
      <p:sp>
        <p:nvSpPr>
          <p:cNvPr id="3" name="Subtitle 2">
            <a:extLst>
              <a:ext uri="{FF2B5EF4-FFF2-40B4-BE49-F238E27FC236}">
                <a16:creationId xmlns:a16="http://schemas.microsoft.com/office/drawing/2014/main" id="{957E04EC-11DA-99DD-6E95-595C16AA0F60}"/>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87549221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0C9B-B9AF-9405-E8AD-67C1EA2CF109}"/>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3" name="Text Placeholder 2">
            <a:extLst>
              <a:ext uri="{FF2B5EF4-FFF2-40B4-BE49-F238E27FC236}">
                <a16:creationId xmlns:a16="http://schemas.microsoft.com/office/drawing/2014/main" id="{6EC773F1-4751-D280-C5D7-B199963D01F0}"/>
              </a:ext>
            </a:extLst>
          </p:cNvPr>
          <p:cNvSpPr>
            <a:spLocks noGrp="1"/>
          </p:cNvSpPr>
          <p:nvPr>
            <p:ph type="body" idx="28"/>
          </p:nvPr>
        </p:nvSpPr>
        <p:spPr/>
        <p:txBody>
          <a:bodyPr/>
          <a:lstStyle/>
          <a:p>
            <a:r>
              <a:rPr lang="fr-FR" noProof="0" dirty="0"/>
              <a:t>Formulation d’un modèle ACV</a:t>
            </a:r>
          </a:p>
        </p:txBody>
      </p:sp>
      <p:sp>
        <p:nvSpPr>
          <p:cNvPr id="5" name="TextBox 4">
            <a:extLst>
              <a:ext uri="{FF2B5EF4-FFF2-40B4-BE49-F238E27FC236}">
                <a16:creationId xmlns:a16="http://schemas.microsoft.com/office/drawing/2014/main" id="{2F417E2A-9126-28BD-DEB1-A2BC430DE382}"/>
              </a:ext>
            </a:extLst>
          </p:cNvPr>
          <p:cNvSpPr txBox="1"/>
          <p:nvPr/>
        </p:nvSpPr>
        <p:spPr>
          <a:xfrm>
            <a:off x="2232929" y="5771756"/>
            <a:ext cx="888064" cy="492443"/>
          </a:xfrm>
          <a:prstGeom prst="rect">
            <a:avLst/>
          </a:prstGeom>
          <a:noFill/>
        </p:spPr>
        <p:txBody>
          <a:bodyPr wrap="none" lIns="0" tIns="0" rIns="0" bIns="0" rtlCol="0" anchor="b">
            <a:spAutoFit/>
          </a:bodyPr>
          <a:lstStyle/>
          <a:p>
            <a:pPr algn="l"/>
            <a:r>
              <a:rPr lang="en-IE" sz="3200" dirty="0">
                <a:latin typeface="+mn-lt"/>
              </a:rPr>
              <a:t>1 km</a:t>
            </a:r>
          </a:p>
        </p:txBody>
      </p:sp>
      <p:grpSp>
        <p:nvGrpSpPr>
          <p:cNvPr id="30" name="Group 29">
            <a:extLst>
              <a:ext uri="{FF2B5EF4-FFF2-40B4-BE49-F238E27FC236}">
                <a16:creationId xmlns:a16="http://schemas.microsoft.com/office/drawing/2014/main" id="{8B12DC72-69C8-0411-84F3-B02526AB3325}"/>
              </a:ext>
            </a:extLst>
          </p:cNvPr>
          <p:cNvGrpSpPr/>
          <p:nvPr/>
        </p:nvGrpSpPr>
        <p:grpSpPr>
          <a:xfrm>
            <a:off x="2219761" y="4164761"/>
            <a:ext cx="914400" cy="1606995"/>
            <a:chOff x="2624021" y="4164761"/>
            <a:chExt cx="914400" cy="1606995"/>
          </a:xfrm>
        </p:grpSpPr>
        <p:pic>
          <p:nvPicPr>
            <p:cNvPr id="9" name="Graphic 8" descr="Car with solid fill">
              <a:extLst>
                <a:ext uri="{FF2B5EF4-FFF2-40B4-BE49-F238E27FC236}">
                  <a16:creationId xmlns:a16="http://schemas.microsoft.com/office/drawing/2014/main" id="{38687366-5584-F9DB-81DD-C3CDD9662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4021" y="4164761"/>
              <a:ext cx="914400" cy="914400"/>
            </a:xfrm>
            <a:prstGeom prst="rect">
              <a:avLst/>
            </a:prstGeom>
          </p:spPr>
        </p:pic>
        <p:cxnSp>
          <p:nvCxnSpPr>
            <p:cNvPr id="15" name="Straight Arrow Connector 14">
              <a:extLst>
                <a:ext uri="{FF2B5EF4-FFF2-40B4-BE49-F238E27FC236}">
                  <a16:creationId xmlns:a16="http://schemas.microsoft.com/office/drawing/2014/main" id="{A9BBA342-93AA-CFB8-1D19-17D386AB1396}"/>
                </a:ext>
              </a:extLst>
            </p:cNvPr>
            <p:cNvCxnSpPr>
              <a:cxnSpLocks/>
            </p:cNvCxnSpPr>
            <p:nvPr/>
          </p:nvCxnSpPr>
          <p:spPr>
            <a:xfrm>
              <a:off x="3095947" y="4867275"/>
              <a:ext cx="0" cy="90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9AA7590-75C5-1930-8CB9-9A5FE84C320F}"/>
              </a:ext>
            </a:extLst>
          </p:cNvPr>
          <p:cNvGrpSpPr/>
          <p:nvPr/>
        </p:nvGrpSpPr>
        <p:grpSpPr>
          <a:xfrm>
            <a:off x="350402" y="4186200"/>
            <a:ext cx="2097816" cy="1585556"/>
            <a:chOff x="1300900" y="4186200"/>
            <a:chExt cx="2097816" cy="1585556"/>
          </a:xfrm>
        </p:grpSpPr>
        <p:pic>
          <p:nvPicPr>
            <p:cNvPr id="13" name="Graphic 12" descr="Fuel with solid fill">
              <a:extLst>
                <a:ext uri="{FF2B5EF4-FFF2-40B4-BE49-F238E27FC236}">
                  <a16:creationId xmlns:a16="http://schemas.microsoft.com/office/drawing/2014/main" id="{2B4C52F2-1C07-2647-99C6-A8FAF40646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0900" y="4186200"/>
              <a:ext cx="914400" cy="914400"/>
            </a:xfrm>
            <a:prstGeom prst="rect">
              <a:avLst/>
            </a:prstGeom>
          </p:spPr>
        </p:pic>
        <p:cxnSp>
          <p:nvCxnSpPr>
            <p:cNvPr id="20" name="Straight Arrow Connector 19">
              <a:extLst>
                <a:ext uri="{FF2B5EF4-FFF2-40B4-BE49-F238E27FC236}">
                  <a16:creationId xmlns:a16="http://schemas.microsoft.com/office/drawing/2014/main" id="{7F329B57-E148-2CCB-27B7-26083E942A50}"/>
                </a:ext>
              </a:extLst>
            </p:cNvPr>
            <p:cNvCxnSpPr>
              <a:cxnSpLocks/>
            </p:cNvCxnSpPr>
            <p:nvPr/>
          </p:nvCxnSpPr>
          <p:spPr>
            <a:xfrm>
              <a:off x="2066925" y="5000625"/>
              <a:ext cx="1331791" cy="77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6ED69AB-5EC8-05F6-A389-FB0811C45EAF}"/>
              </a:ext>
            </a:extLst>
          </p:cNvPr>
          <p:cNvGrpSpPr/>
          <p:nvPr/>
        </p:nvGrpSpPr>
        <p:grpSpPr>
          <a:xfrm>
            <a:off x="2796140" y="4168700"/>
            <a:ext cx="1443700" cy="1603056"/>
            <a:chOff x="3200400" y="4168700"/>
            <a:chExt cx="1443700" cy="1603056"/>
          </a:xfrm>
        </p:grpSpPr>
        <p:pic>
          <p:nvPicPr>
            <p:cNvPr id="11" name="Graphic 10" descr="Wrench with solid fill">
              <a:extLst>
                <a:ext uri="{FF2B5EF4-FFF2-40B4-BE49-F238E27FC236}">
                  <a16:creationId xmlns:a16="http://schemas.microsoft.com/office/drawing/2014/main" id="{97125949-DBCF-11A3-56CD-54BE210768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9700" y="4168700"/>
              <a:ext cx="914400" cy="914400"/>
            </a:xfrm>
            <a:prstGeom prst="rect">
              <a:avLst/>
            </a:prstGeom>
          </p:spPr>
        </p:pic>
        <p:cxnSp>
          <p:nvCxnSpPr>
            <p:cNvPr id="24" name="Straight Arrow Connector 23">
              <a:extLst>
                <a:ext uri="{FF2B5EF4-FFF2-40B4-BE49-F238E27FC236}">
                  <a16:creationId xmlns:a16="http://schemas.microsoft.com/office/drawing/2014/main" id="{6872D952-9B82-5526-FE10-0D8EAE73FD6B}"/>
                </a:ext>
              </a:extLst>
            </p:cNvPr>
            <p:cNvCxnSpPr>
              <a:cxnSpLocks/>
            </p:cNvCxnSpPr>
            <p:nvPr/>
          </p:nvCxnSpPr>
          <p:spPr>
            <a:xfrm flipH="1">
              <a:off x="3200400" y="5079161"/>
              <a:ext cx="624853" cy="69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4CA02C1-591B-BADC-4E82-F1DF6098E055}"/>
              </a:ext>
            </a:extLst>
          </p:cNvPr>
          <p:cNvGrpSpPr/>
          <p:nvPr/>
        </p:nvGrpSpPr>
        <p:grpSpPr>
          <a:xfrm>
            <a:off x="3037166" y="4199761"/>
            <a:ext cx="2417074" cy="1571995"/>
            <a:chOff x="3441426" y="4199761"/>
            <a:chExt cx="2417074" cy="1571995"/>
          </a:xfrm>
        </p:grpSpPr>
        <p:pic>
          <p:nvPicPr>
            <p:cNvPr id="7" name="Graphic 6" descr="Road with solid fill">
              <a:extLst>
                <a:ext uri="{FF2B5EF4-FFF2-40B4-BE49-F238E27FC236}">
                  <a16:creationId xmlns:a16="http://schemas.microsoft.com/office/drawing/2014/main" id="{0D53EBEE-933E-B837-340E-DBD2EE8352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4100" y="4199761"/>
              <a:ext cx="914400" cy="914400"/>
            </a:xfrm>
            <a:prstGeom prst="rect">
              <a:avLst/>
            </a:prstGeom>
          </p:spPr>
        </p:pic>
        <p:cxnSp>
          <p:nvCxnSpPr>
            <p:cNvPr id="27" name="Straight Arrow Connector 26">
              <a:extLst>
                <a:ext uri="{FF2B5EF4-FFF2-40B4-BE49-F238E27FC236}">
                  <a16:creationId xmlns:a16="http://schemas.microsoft.com/office/drawing/2014/main" id="{B6DEF952-43BA-B708-9C6C-B66FFB6CFC63}"/>
                </a:ext>
              </a:extLst>
            </p:cNvPr>
            <p:cNvCxnSpPr>
              <a:cxnSpLocks/>
            </p:cNvCxnSpPr>
            <p:nvPr/>
          </p:nvCxnSpPr>
          <p:spPr>
            <a:xfrm flipH="1">
              <a:off x="3441426" y="4966155"/>
              <a:ext cx="1443700" cy="805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7EC6E55-F4BC-025F-48B2-B4B89AABA0D8}"/>
              </a:ext>
            </a:extLst>
          </p:cNvPr>
          <p:cNvSpPr txBox="1"/>
          <p:nvPr/>
        </p:nvSpPr>
        <p:spPr>
          <a:xfrm>
            <a:off x="1475193" y="5213116"/>
            <a:ext cx="344646" cy="169277"/>
          </a:xfrm>
          <a:prstGeom prst="rect">
            <a:avLst/>
          </a:prstGeom>
          <a:solidFill>
            <a:schemeClr val="bg1"/>
          </a:solidFill>
        </p:spPr>
        <p:txBody>
          <a:bodyPr wrap="none" lIns="0" tIns="0" rIns="0" bIns="0" rtlCol="0" anchor="b">
            <a:spAutoFit/>
          </a:bodyPr>
          <a:lstStyle/>
          <a:p>
            <a:pPr algn="l"/>
            <a:r>
              <a:rPr lang="en-IE" sz="1100" dirty="0">
                <a:latin typeface="+mn-lt"/>
              </a:rPr>
              <a:t>0.05 l</a:t>
            </a:r>
          </a:p>
        </p:txBody>
      </p:sp>
      <p:sp>
        <p:nvSpPr>
          <p:cNvPr id="35" name="TextBox 34">
            <a:extLst>
              <a:ext uri="{FF2B5EF4-FFF2-40B4-BE49-F238E27FC236}">
                <a16:creationId xmlns:a16="http://schemas.microsoft.com/office/drawing/2014/main" id="{357ABE43-5745-47C5-7F87-C6AFEBFBA8C3}"/>
              </a:ext>
            </a:extLst>
          </p:cNvPr>
          <p:cNvSpPr txBox="1"/>
          <p:nvPr/>
        </p:nvSpPr>
        <p:spPr>
          <a:xfrm>
            <a:off x="2374875" y="5054746"/>
            <a:ext cx="588303" cy="169277"/>
          </a:xfrm>
          <a:prstGeom prst="rect">
            <a:avLst/>
          </a:prstGeom>
          <a:solidFill>
            <a:schemeClr val="bg1"/>
          </a:solidFill>
        </p:spPr>
        <p:txBody>
          <a:bodyPr wrap="none" lIns="0" tIns="0" rIns="0" bIns="0" rtlCol="0" anchor="b">
            <a:spAutoFit/>
          </a:bodyPr>
          <a:lstStyle/>
          <a:p>
            <a:pPr algn="l"/>
            <a:r>
              <a:rPr lang="en-IE" sz="1100" dirty="0">
                <a:latin typeface="+mn-lt"/>
              </a:rPr>
              <a:t>1/250000</a:t>
            </a:r>
          </a:p>
        </p:txBody>
      </p:sp>
      <p:sp>
        <p:nvSpPr>
          <p:cNvPr id="36" name="TextBox 35">
            <a:extLst>
              <a:ext uri="{FF2B5EF4-FFF2-40B4-BE49-F238E27FC236}">
                <a16:creationId xmlns:a16="http://schemas.microsoft.com/office/drawing/2014/main" id="{0FA4327A-6606-6DDB-D9BA-61B61D514CB4}"/>
              </a:ext>
            </a:extLst>
          </p:cNvPr>
          <p:cNvSpPr txBox="1"/>
          <p:nvPr/>
        </p:nvSpPr>
        <p:spPr>
          <a:xfrm>
            <a:off x="2801987" y="5224023"/>
            <a:ext cx="940963" cy="169277"/>
          </a:xfrm>
          <a:prstGeom prst="rect">
            <a:avLst/>
          </a:prstGeom>
          <a:solidFill>
            <a:schemeClr val="bg1"/>
          </a:solidFill>
        </p:spPr>
        <p:txBody>
          <a:bodyPr wrap="none" lIns="0" tIns="0" rIns="0" bIns="0" rtlCol="0" anchor="b">
            <a:spAutoFit/>
          </a:bodyPr>
          <a:lstStyle/>
          <a:p>
            <a:pPr algn="l"/>
            <a:r>
              <a:rPr lang="en-IE" sz="1100" dirty="0">
                <a:latin typeface="+mn-lt"/>
              </a:rPr>
              <a:t>1000 h/250000</a:t>
            </a:r>
          </a:p>
        </p:txBody>
      </p:sp>
      <p:sp>
        <p:nvSpPr>
          <p:cNvPr id="37" name="TextBox 36">
            <a:extLst>
              <a:ext uri="{FF2B5EF4-FFF2-40B4-BE49-F238E27FC236}">
                <a16:creationId xmlns:a16="http://schemas.microsoft.com/office/drawing/2014/main" id="{155B3F6C-DAF4-00EA-5790-BABF505522F9}"/>
              </a:ext>
            </a:extLst>
          </p:cNvPr>
          <p:cNvSpPr txBox="1"/>
          <p:nvPr/>
        </p:nvSpPr>
        <p:spPr>
          <a:xfrm>
            <a:off x="3501813" y="5390597"/>
            <a:ext cx="711733" cy="169277"/>
          </a:xfrm>
          <a:prstGeom prst="rect">
            <a:avLst/>
          </a:prstGeom>
          <a:solidFill>
            <a:schemeClr val="bg1"/>
          </a:solidFill>
        </p:spPr>
        <p:txBody>
          <a:bodyPr wrap="none" lIns="0" tIns="0" rIns="0" bIns="0" rtlCol="0" anchor="b">
            <a:spAutoFit/>
          </a:bodyPr>
          <a:lstStyle/>
          <a:p>
            <a:pPr algn="l"/>
            <a:r>
              <a:rPr lang="en-IE" sz="1100" dirty="0">
                <a:latin typeface="+mn-lt"/>
              </a:rPr>
              <a:t>0.0008 m-a</a:t>
            </a:r>
          </a:p>
        </p:txBody>
      </p:sp>
      <p:grpSp>
        <p:nvGrpSpPr>
          <p:cNvPr id="65" name="Group 64">
            <a:extLst>
              <a:ext uri="{FF2B5EF4-FFF2-40B4-BE49-F238E27FC236}">
                <a16:creationId xmlns:a16="http://schemas.microsoft.com/office/drawing/2014/main" id="{328FD09D-77D2-FD98-77DD-07311EC713F9}"/>
              </a:ext>
            </a:extLst>
          </p:cNvPr>
          <p:cNvGrpSpPr/>
          <p:nvPr/>
        </p:nvGrpSpPr>
        <p:grpSpPr>
          <a:xfrm>
            <a:off x="2232929" y="2699426"/>
            <a:ext cx="1426811" cy="1500335"/>
            <a:chOff x="2637189" y="2699426"/>
            <a:chExt cx="1426811" cy="1500335"/>
          </a:xfrm>
        </p:grpSpPr>
        <p:pic>
          <p:nvPicPr>
            <p:cNvPr id="46" name="Graphic 45" descr="Electric Tower with solid fill">
              <a:extLst>
                <a:ext uri="{FF2B5EF4-FFF2-40B4-BE49-F238E27FC236}">
                  <a16:creationId xmlns:a16="http://schemas.microsoft.com/office/drawing/2014/main" id="{0451E35D-F21A-8161-6363-F6243936B4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37189" y="2699426"/>
              <a:ext cx="914400" cy="914400"/>
            </a:xfrm>
            <a:prstGeom prst="rect">
              <a:avLst/>
            </a:prstGeom>
          </p:spPr>
        </p:pic>
        <p:pic>
          <p:nvPicPr>
            <p:cNvPr id="48" name="Graphic 47" descr="High voltage with solid fill">
              <a:extLst>
                <a:ext uri="{FF2B5EF4-FFF2-40B4-BE49-F238E27FC236}">
                  <a16:creationId xmlns:a16="http://schemas.microsoft.com/office/drawing/2014/main" id="{08BB2815-6FAB-3272-823E-CB3EF575A1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29725" y="3134662"/>
              <a:ext cx="343135" cy="343135"/>
            </a:xfrm>
            <a:prstGeom prst="rect">
              <a:avLst/>
            </a:prstGeom>
          </p:spPr>
        </p:pic>
        <p:cxnSp>
          <p:nvCxnSpPr>
            <p:cNvPr id="49" name="Straight Arrow Connector 48">
              <a:extLst>
                <a:ext uri="{FF2B5EF4-FFF2-40B4-BE49-F238E27FC236}">
                  <a16:creationId xmlns:a16="http://schemas.microsoft.com/office/drawing/2014/main" id="{117A2836-DDA2-A28E-0477-597E01C26131}"/>
                </a:ext>
              </a:extLst>
            </p:cNvPr>
            <p:cNvCxnSpPr>
              <a:cxnSpLocks/>
            </p:cNvCxnSpPr>
            <p:nvPr/>
          </p:nvCxnSpPr>
          <p:spPr>
            <a:xfrm>
              <a:off x="3084396" y="3657600"/>
              <a:ext cx="0" cy="54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41BD6F4-0108-DB8D-94D8-76273D1FE7A5}"/>
                </a:ext>
              </a:extLst>
            </p:cNvPr>
            <p:cNvCxnSpPr>
              <a:cxnSpLocks/>
            </p:cNvCxnSpPr>
            <p:nvPr/>
          </p:nvCxnSpPr>
          <p:spPr>
            <a:xfrm>
              <a:off x="3525253" y="3657600"/>
              <a:ext cx="538747" cy="54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E16809F-CB8D-4AE9-6371-E92E2B01F5E0}"/>
              </a:ext>
            </a:extLst>
          </p:cNvPr>
          <p:cNvGrpSpPr/>
          <p:nvPr/>
        </p:nvGrpSpPr>
        <p:grpSpPr>
          <a:xfrm>
            <a:off x="983816" y="1558557"/>
            <a:ext cx="3660174" cy="2684978"/>
            <a:chOff x="1388076" y="1558557"/>
            <a:chExt cx="3660174" cy="2684978"/>
          </a:xfrm>
        </p:grpSpPr>
        <p:cxnSp>
          <p:nvCxnSpPr>
            <p:cNvPr id="41" name="Straight Arrow Connector 40">
              <a:extLst>
                <a:ext uri="{FF2B5EF4-FFF2-40B4-BE49-F238E27FC236}">
                  <a16:creationId xmlns:a16="http://schemas.microsoft.com/office/drawing/2014/main" id="{5A29758F-B74A-8286-8BEC-3FC3F44911F2}"/>
                </a:ext>
              </a:extLst>
            </p:cNvPr>
            <p:cNvCxnSpPr>
              <a:cxnSpLocks/>
            </p:cNvCxnSpPr>
            <p:nvPr/>
          </p:nvCxnSpPr>
          <p:spPr>
            <a:xfrm flipH="1">
              <a:off x="1388076" y="2472957"/>
              <a:ext cx="1165800" cy="169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Oil Rig with solid fill">
              <a:extLst>
                <a:ext uri="{FF2B5EF4-FFF2-40B4-BE49-F238E27FC236}">
                  <a16:creationId xmlns:a16="http://schemas.microsoft.com/office/drawing/2014/main" id="{BFF81F08-3C58-2334-5C6F-E3859269C7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24021" y="1558557"/>
              <a:ext cx="914400" cy="914400"/>
            </a:xfrm>
            <a:prstGeom prst="rect">
              <a:avLst/>
            </a:prstGeom>
          </p:spPr>
        </p:pic>
        <p:cxnSp>
          <p:nvCxnSpPr>
            <p:cNvPr id="59" name="Straight Arrow Connector 58">
              <a:extLst>
                <a:ext uri="{FF2B5EF4-FFF2-40B4-BE49-F238E27FC236}">
                  <a16:creationId xmlns:a16="http://schemas.microsoft.com/office/drawing/2014/main" id="{DFD8F580-39B7-681F-F1CF-E1C292FE9C58}"/>
                </a:ext>
              </a:extLst>
            </p:cNvPr>
            <p:cNvCxnSpPr>
              <a:cxnSpLocks/>
            </p:cNvCxnSpPr>
            <p:nvPr/>
          </p:nvCxnSpPr>
          <p:spPr>
            <a:xfrm>
              <a:off x="3084396" y="2466445"/>
              <a:ext cx="0" cy="17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C01C58E-9497-BFD0-7027-17BA7E89F254}"/>
                </a:ext>
              </a:extLst>
            </p:cNvPr>
            <p:cNvCxnSpPr>
              <a:cxnSpLocks/>
            </p:cNvCxnSpPr>
            <p:nvPr/>
          </p:nvCxnSpPr>
          <p:spPr>
            <a:xfrm>
              <a:off x="3606683" y="2406379"/>
              <a:ext cx="1441567" cy="183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1ADF8961-62E5-5E3A-C48A-5CE78CD527D1}"/>
              </a:ext>
            </a:extLst>
          </p:cNvPr>
          <p:cNvSpPr txBox="1"/>
          <p:nvPr/>
        </p:nvSpPr>
        <p:spPr>
          <a:xfrm>
            <a:off x="1363445" y="3149582"/>
            <a:ext cx="461665" cy="169277"/>
          </a:xfrm>
          <a:prstGeom prst="rect">
            <a:avLst/>
          </a:prstGeom>
          <a:solidFill>
            <a:schemeClr val="bg1"/>
          </a:solidFill>
        </p:spPr>
        <p:txBody>
          <a:bodyPr wrap="none" lIns="0" tIns="0" rIns="0" bIns="0" rtlCol="0" anchor="b">
            <a:spAutoFit/>
          </a:bodyPr>
          <a:lstStyle/>
          <a:p>
            <a:pPr algn="l"/>
            <a:r>
              <a:rPr lang="en-IE" sz="1100" dirty="0">
                <a:latin typeface="+mn-lt"/>
              </a:rPr>
              <a:t>0.85 kg</a:t>
            </a:r>
          </a:p>
        </p:txBody>
      </p:sp>
      <p:sp>
        <p:nvSpPr>
          <p:cNvPr id="68" name="TextBox 67">
            <a:extLst>
              <a:ext uri="{FF2B5EF4-FFF2-40B4-BE49-F238E27FC236}">
                <a16:creationId xmlns:a16="http://schemas.microsoft.com/office/drawing/2014/main" id="{566B74F8-7073-B486-5B49-0910E05E5E71}"/>
              </a:ext>
            </a:extLst>
          </p:cNvPr>
          <p:cNvSpPr txBox="1"/>
          <p:nvPr/>
        </p:nvSpPr>
        <p:spPr>
          <a:xfrm>
            <a:off x="2392173" y="3823446"/>
            <a:ext cx="634789" cy="169277"/>
          </a:xfrm>
          <a:prstGeom prst="rect">
            <a:avLst/>
          </a:prstGeom>
          <a:solidFill>
            <a:schemeClr val="bg1"/>
          </a:solidFill>
        </p:spPr>
        <p:txBody>
          <a:bodyPr wrap="none" lIns="0" tIns="0" rIns="0" bIns="0" rtlCol="0" anchor="b">
            <a:spAutoFit/>
          </a:bodyPr>
          <a:lstStyle/>
          <a:p>
            <a:pPr algn="l"/>
            <a:r>
              <a:rPr lang="en-IE" sz="1100" dirty="0">
                <a:latin typeface="+mn-lt"/>
              </a:rPr>
              <a:t>1000 kWh</a:t>
            </a:r>
          </a:p>
        </p:txBody>
      </p:sp>
      <p:sp>
        <p:nvSpPr>
          <p:cNvPr id="69" name="TextBox 68">
            <a:extLst>
              <a:ext uri="{FF2B5EF4-FFF2-40B4-BE49-F238E27FC236}">
                <a16:creationId xmlns:a16="http://schemas.microsoft.com/office/drawing/2014/main" id="{866FA18D-03C8-7F49-B706-FC9DC1610F5E}"/>
              </a:ext>
            </a:extLst>
          </p:cNvPr>
          <p:cNvSpPr txBox="1"/>
          <p:nvPr/>
        </p:nvSpPr>
        <p:spPr>
          <a:xfrm>
            <a:off x="3140512" y="3782131"/>
            <a:ext cx="556243" cy="169277"/>
          </a:xfrm>
          <a:prstGeom prst="rect">
            <a:avLst/>
          </a:prstGeom>
          <a:solidFill>
            <a:schemeClr val="bg1"/>
          </a:solidFill>
        </p:spPr>
        <p:txBody>
          <a:bodyPr wrap="none" lIns="0" tIns="0" rIns="0" bIns="0" rtlCol="0" anchor="b">
            <a:spAutoFit/>
          </a:bodyPr>
          <a:lstStyle/>
          <a:p>
            <a:pPr algn="l"/>
            <a:r>
              <a:rPr lang="en-IE" sz="1100" dirty="0">
                <a:latin typeface="+mn-lt"/>
              </a:rPr>
              <a:t>100 kWh</a:t>
            </a:r>
          </a:p>
        </p:txBody>
      </p:sp>
      <p:sp>
        <p:nvSpPr>
          <p:cNvPr id="70" name="TextBox 69">
            <a:extLst>
              <a:ext uri="{FF2B5EF4-FFF2-40B4-BE49-F238E27FC236}">
                <a16:creationId xmlns:a16="http://schemas.microsoft.com/office/drawing/2014/main" id="{9DD5F1AC-0908-357A-C692-28C671AE0D47}"/>
              </a:ext>
            </a:extLst>
          </p:cNvPr>
          <p:cNvSpPr txBox="1"/>
          <p:nvPr/>
        </p:nvSpPr>
        <p:spPr>
          <a:xfrm>
            <a:off x="3742950" y="3167052"/>
            <a:ext cx="423193" cy="169277"/>
          </a:xfrm>
          <a:prstGeom prst="rect">
            <a:avLst/>
          </a:prstGeom>
          <a:solidFill>
            <a:schemeClr val="bg1"/>
          </a:solidFill>
        </p:spPr>
        <p:txBody>
          <a:bodyPr wrap="none" lIns="0" tIns="0" rIns="0" bIns="0" rtlCol="0" anchor="b">
            <a:spAutoFit/>
          </a:bodyPr>
          <a:lstStyle/>
          <a:p>
            <a:pPr algn="l"/>
            <a:r>
              <a:rPr lang="en-IE" sz="1100" dirty="0">
                <a:latin typeface="+mn-lt"/>
              </a:rPr>
              <a:t>100 kg</a:t>
            </a:r>
          </a:p>
        </p:txBody>
      </p:sp>
      <p:sp>
        <p:nvSpPr>
          <p:cNvPr id="71" name="TextBox 70">
            <a:extLst>
              <a:ext uri="{FF2B5EF4-FFF2-40B4-BE49-F238E27FC236}">
                <a16:creationId xmlns:a16="http://schemas.microsoft.com/office/drawing/2014/main" id="{1C7C8A99-AA5B-FAFC-DC3D-F19CFCC6030B}"/>
              </a:ext>
            </a:extLst>
          </p:cNvPr>
          <p:cNvSpPr txBox="1"/>
          <p:nvPr/>
        </p:nvSpPr>
        <p:spPr>
          <a:xfrm>
            <a:off x="2713068" y="2460916"/>
            <a:ext cx="383118" cy="169277"/>
          </a:xfrm>
          <a:prstGeom prst="rect">
            <a:avLst/>
          </a:prstGeom>
          <a:solidFill>
            <a:schemeClr val="bg1"/>
          </a:solidFill>
        </p:spPr>
        <p:txBody>
          <a:bodyPr wrap="none" lIns="0" tIns="0" rIns="0" bIns="0" rtlCol="0" anchor="b">
            <a:spAutoFit/>
          </a:bodyPr>
          <a:lstStyle/>
          <a:p>
            <a:pPr algn="l"/>
            <a:r>
              <a:rPr lang="en-IE" sz="1100" dirty="0"/>
              <a:t>0.5 kg</a:t>
            </a:r>
            <a:endParaRPr lang="en-IE" sz="1100" dirty="0">
              <a:latin typeface="+mn-lt"/>
            </a:endParaRPr>
          </a:p>
        </p:txBody>
      </p:sp>
      <p:graphicFrame>
        <p:nvGraphicFramePr>
          <p:cNvPr id="72" name="Table 51">
            <a:extLst>
              <a:ext uri="{FF2B5EF4-FFF2-40B4-BE49-F238E27FC236}">
                <a16:creationId xmlns:a16="http://schemas.microsoft.com/office/drawing/2014/main" id="{B66398F1-1F3B-A8A6-C843-15EB34F2E875}"/>
              </a:ext>
            </a:extLst>
          </p:cNvPr>
          <p:cNvGraphicFramePr>
            <a:graphicFrameLocks noGrp="1"/>
          </p:cNvGraphicFramePr>
          <p:nvPr/>
        </p:nvGraphicFramePr>
        <p:xfrm>
          <a:off x="7392000" y="1380539"/>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123" name="Group 122">
            <a:extLst>
              <a:ext uri="{FF2B5EF4-FFF2-40B4-BE49-F238E27FC236}">
                <a16:creationId xmlns:a16="http://schemas.microsoft.com/office/drawing/2014/main" id="{5BE453AB-1E5C-F65C-D608-D8F815BD8EB8}"/>
              </a:ext>
            </a:extLst>
          </p:cNvPr>
          <p:cNvGrpSpPr/>
          <p:nvPr/>
        </p:nvGrpSpPr>
        <p:grpSpPr>
          <a:xfrm>
            <a:off x="1538115" y="2526806"/>
            <a:ext cx="947154" cy="1935354"/>
            <a:chOff x="1538115" y="2526806"/>
            <a:chExt cx="947154" cy="1935354"/>
          </a:xfrm>
        </p:grpSpPr>
        <p:pic>
          <p:nvPicPr>
            <p:cNvPr id="113" name="Picture 112" descr="A black and white logo&#10;&#10;Description automatically generated">
              <a:extLst>
                <a:ext uri="{FF2B5EF4-FFF2-40B4-BE49-F238E27FC236}">
                  <a16:creationId xmlns:a16="http://schemas.microsoft.com/office/drawing/2014/main" id="{7B89C8F6-695C-C0F2-E8A5-4D484C6F59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8115" y="3598957"/>
              <a:ext cx="731520" cy="731520"/>
            </a:xfrm>
            <a:prstGeom prst="rect">
              <a:avLst/>
            </a:prstGeom>
          </p:spPr>
        </p:pic>
        <p:cxnSp>
          <p:nvCxnSpPr>
            <p:cNvPr id="116" name="Straight Arrow Connector 115">
              <a:extLst>
                <a:ext uri="{FF2B5EF4-FFF2-40B4-BE49-F238E27FC236}">
                  <a16:creationId xmlns:a16="http://schemas.microsoft.com/office/drawing/2014/main" id="{36CF6C73-81DD-2F52-8C88-365030BE59F4}"/>
                </a:ext>
              </a:extLst>
            </p:cNvPr>
            <p:cNvCxnSpPr>
              <a:cxnSpLocks/>
            </p:cNvCxnSpPr>
            <p:nvPr/>
          </p:nvCxnSpPr>
          <p:spPr>
            <a:xfrm flipH="1">
              <a:off x="2061974" y="3388046"/>
              <a:ext cx="283391" cy="26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52AC86D-6BA6-2F6A-7884-620399E80D81}"/>
                </a:ext>
              </a:extLst>
            </p:cNvPr>
            <p:cNvCxnSpPr>
              <a:cxnSpLocks/>
            </p:cNvCxnSpPr>
            <p:nvPr/>
          </p:nvCxnSpPr>
          <p:spPr>
            <a:xfrm flipH="1">
              <a:off x="1947772" y="2526806"/>
              <a:ext cx="378870" cy="104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5DBA10B-18D5-3EE5-98FA-F524AB883D20}"/>
                </a:ext>
              </a:extLst>
            </p:cNvPr>
            <p:cNvCxnSpPr>
              <a:cxnSpLocks/>
            </p:cNvCxnSpPr>
            <p:nvPr/>
          </p:nvCxnSpPr>
          <p:spPr>
            <a:xfrm>
              <a:off x="1998695" y="4284481"/>
              <a:ext cx="219988" cy="177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9DD8CBF-390C-31D7-66FB-B3C8054E568F}"/>
                </a:ext>
              </a:extLst>
            </p:cNvPr>
            <p:cNvCxnSpPr>
              <a:cxnSpLocks/>
              <a:endCxn id="125" idx="3"/>
            </p:cNvCxnSpPr>
            <p:nvPr/>
          </p:nvCxnSpPr>
          <p:spPr>
            <a:xfrm flipV="1">
              <a:off x="2198785" y="3534103"/>
              <a:ext cx="286484" cy="23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9F7AE882-841B-7A2E-9492-EE4D545C2C86}"/>
              </a:ext>
            </a:extLst>
          </p:cNvPr>
          <p:cNvSpPr txBox="1"/>
          <p:nvPr/>
        </p:nvSpPr>
        <p:spPr>
          <a:xfrm>
            <a:off x="1928712" y="2987349"/>
            <a:ext cx="383118" cy="169277"/>
          </a:xfrm>
          <a:prstGeom prst="rect">
            <a:avLst/>
          </a:prstGeom>
          <a:solidFill>
            <a:schemeClr val="bg1"/>
          </a:solidFill>
        </p:spPr>
        <p:txBody>
          <a:bodyPr wrap="none" lIns="0" tIns="0" rIns="0" bIns="0" rtlCol="0" anchor="b">
            <a:spAutoFit/>
          </a:bodyPr>
          <a:lstStyle/>
          <a:p>
            <a:pPr algn="l"/>
            <a:r>
              <a:rPr lang="en-IE" sz="1100" dirty="0">
                <a:latin typeface="+mn-lt"/>
              </a:rPr>
              <a:t>0.8 kg</a:t>
            </a:r>
          </a:p>
        </p:txBody>
      </p:sp>
      <p:sp>
        <p:nvSpPr>
          <p:cNvPr id="125" name="TextBox 124">
            <a:extLst>
              <a:ext uri="{FF2B5EF4-FFF2-40B4-BE49-F238E27FC236}">
                <a16:creationId xmlns:a16="http://schemas.microsoft.com/office/drawing/2014/main" id="{0471E230-AA0B-9A85-763B-E85A983EADC9}"/>
              </a:ext>
            </a:extLst>
          </p:cNvPr>
          <p:cNvSpPr txBox="1"/>
          <p:nvPr/>
        </p:nvSpPr>
        <p:spPr>
          <a:xfrm>
            <a:off x="2007574" y="3449464"/>
            <a:ext cx="477695" cy="169277"/>
          </a:xfrm>
          <a:prstGeom prst="rect">
            <a:avLst/>
          </a:prstGeom>
          <a:solidFill>
            <a:schemeClr val="bg1"/>
          </a:solidFill>
        </p:spPr>
        <p:txBody>
          <a:bodyPr wrap="none" lIns="0" tIns="0" rIns="0" bIns="0" rtlCol="0" anchor="b">
            <a:spAutoFit/>
          </a:bodyPr>
          <a:lstStyle/>
          <a:p>
            <a:pPr algn="l"/>
            <a:r>
              <a:rPr lang="en-IE" sz="1100" dirty="0">
                <a:latin typeface="+mn-lt"/>
              </a:rPr>
              <a:t>10 kWh</a:t>
            </a:r>
          </a:p>
        </p:txBody>
      </p:sp>
      <p:sp>
        <p:nvSpPr>
          <p:cNvPr id="126" name="TextBox 125">
            <a:extLst>
              <a:ext uri="{FF2B5EF4-FFF2-40B4-BE49-F238E27FC236}">
                <a16:creationId xmlns:a16="http://schemas.microsoft.com/office/drawing/2014/main" id="{23579F0F-F81C-AA44-B1AC-7BC4972E478E}"/>
              </a:ext>
            </a:extLst>
          </p:cNvPr>
          <p:cNvSpPr txBox="1"/>
          <p:nvPr/>
        </p:nvSpPr>
        <p:spPr>
          <a:xfrm>
            <a:off x="1619993" y="4342082"/>
            <a:ext cx="423193" cy="169277"/>
          </a:xfrm>
          <a:prstGeom prst="rect">
            <a:avLst/>
          </a:prstGeom>
          <a:solidFill>
            <a:schemeClr val="bg1"/>
          </a:solidFill>
        </p:spPr>
        <p:txBody>
          <a:bodyPr wrap="none" lIns="0" tIns="0" rIns="0" bIns="0" rtlCol="0" anchor="b">
            <a:spAutoFit/>
          </a:bodyPr>
          <a:lstStyle/>
          <a:p>
            <a:pPr algn="l"/>
            <a:r>
              <a:rPr lang="en-IE" sz="1100" dirty="0">
                <a:latin typeface="+mn-lt"/>
              </a:rPr>
              <a:t>900 kg</a:t>
            </a:r>
          </a:p>
        </p:txBody>
      </p:sp>
      <p:grpSp>
        <p:nvGrpSpPr>
          <p:cNvPr id="131" name="!!group35">
            <a:extLst>
              <a:ext uri="{FF2B5EF4-FFF2-40B4-BE49-F238E27FC236}">
                <a16:creationId xmlns:a16="http://schemas.microsoft.com/office/drawing/2014/main" id="{173F8911-8909-352E-D5BD-73A2D04D54DE}"/>
              </a:ext>
            </a:extLst>
          </p:cNvPr>
          <p:cNvGrpSpPr/>
          <p:nvPr/>
        </p:nvGrpSpPr>
        <p:grpSpPr>
          <a:xfrm>
            <a:off x="6408033" y="1464792"/>
            <a:ext cx="888064" cy="4223727"/>
            <a:chOff x="6408033" y="1464792"/>
            <a:chExt cx="888064" cy="4223727"/>
          </a:xfrm>
        </p:grpSpPr>
        <p:pic>
          <p:nvPicPr>
            <p:cNvPr id="77" name="Graphic 76" descr="Road with solid fill">
              <a:extLst>
                <a:ext uri="{FF2B5EF4-FFF2-40B4-BE49-F238E27FC236}">
                  <a16:creationId xmlns:a16="http://schemas.microsoft.com/office/drawing/2014/main" id="{79B8E212-7ED5-613C-F1CE-2CC42DC47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6097" y="3522148"/>
              <a:ext cx="540000" cy="540000"/>
            </a:xfrm>
            <a:prstGeom prst="rect">
              <a:avLst/>
            </a:prstGeom>
          </p:spPr>
        </p:pic>
        <p:sp>
          <p:nvSpPr>
            <p:cNvPr id="73" name="TextBox 72">
              <a:extLst>
                <a:ext uri="{FF2B5EF4-FFF2-40B4-BE49-F238E27FC236}">
                  <a16:creationId xmlns:a16="http://schemas.microsoft.com/office/drawing/2014/main" id="{C21539B9-70AB-D355-E927-F053A98F98BB}"/>
                </a:ext>
              </a:extLst>
            </p:cNvPr>
            <p:cNvSpPr txBox="1"/>
            <p:nvPr/>
          </p:nvSpPr>
          <p:spPr>
            <a:xfrm>
              <a:off x="6408033" y="1464792"/>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79" name="Graphic 78" descr="Wrench with solid fill">
              <a:extLst>
                <a:ext uri="{FF2B5EF4-FFF2-40B4-BE49-F238E27FC236}">
                  <a16:creationId xmlns:a16="http://schemas.microsoft.com/office/drawing/2014/main" id="{BB9C8365-97F2-F1F8-3630-23BB80785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6097" y="3006062"/>
              <a:ext cx="540000" cy="540000"/>
            </a:xfrm>
            <a:prstGeom prst="rect">
              <a:avLst/>
            </a:prstGeom>
          </p:spPr>
        </p:pic>
        <p:pic>
          <p:nvPicPr>
            <p:cNvPr id="80" name="Graphic 79" descr="Car with solid fill">
              <a:extLst>
                <a:ext uri="{FF2B5EF4-FFF2-40B4-BE49-F238E27FC236}">
                  <a16:creationId xmlns:a16="http://schemas.microsoft.com/office/drawing/2014/main" id="{99B1C9F7-DE00-3DC3-5E88-F42743569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6097" y="2489976"/>
              <a:ext cx="540000" cy="540000"/>
            </a:xfrm>
            <a:prstGeom prst="rect">
              <a:avLst/>
            </a:prstGeom>
          </p:spPr>
        </p:pic>
        <p:pic>
          <p:nvPicPr>
            <p:cNvPr id="85" name="Graphic 84" descr="Fuel with solid fill">
              <a:extLst>
                <a:ext uri="{FF2B5EF4-FFF2-40B4-BE49-F238E27FC236}">
                  <a16:creationId xmlns:a16="http://schemas.microsoft.com/office/drawing/2014/main" id="{EB66F3A8-AA69-1E73-1BB1-91AA1E560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6097" y="1973890"/>
              <a:ext cx="540000" cy="540000"/>
            </a:xfrm>
            <a:prstGeom prst="rect">
              <a:avLst/>
            </a:prstGeom>
          </p:spPr>
        </p:pic>
        <p:pic>
          <p:nvPicPr>
            <p:cNvPr id="86" name="Graphic 85" descr="Oil Rig with solid fill">
              <a:extLst>
                <a:ext uri="{FF2B5EF4-FFF2-40B4-BE49-F238E27FC236}">
                  <a16:creationId xmlns:a16="http://schemas.microsoft.com/office/drawing/2014/main" id="{8096756D-6916-6436-1145-518F162F3C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6097" y="5148519"/>
              <a:ext cx="540000" cy="540000"/>
            </a:xfrm>
            <a:prstGeom prst="rect">
              <a:avLst/>
            </a:prstGeom>
          </p:spPr>
        </p:pic>
        <p:grpSp>
          <p:nvGrpSpPr>
            <p:cNvPr id="89" name="Group 88">
              <a:extLst>
                <a:ext uri="{FF2B5EF4-FFF2-40B4-BE49-F238E27FC236}">
                  <a16:creationId xmlns:a16="http://schemas.microsoft.com/office/drawing/2014/main" id="{E377C90B-143A-E1F6-924D-609FB604F2B8}"/>
                </a:ext>
              </a:extLst>
            </p:cNvPr>
            <p:cNvGrpSpPr/>
            <p:nvPr/>
          </p:nvGrpSpPr>
          <p:grpSpPr>
            <a:xfrm>
              <a:off x="6752129" y="4554320"/>
              <a:ext cx="543968" cy="618116"/>
              <a:chOff x="2789589" y="2851826"/>
              <a:chExt cx="1043281" cy="618116"/>
            </a:xfrm>
          </p:grpSpPr>
          <p:pic>
            <p:nvPicPr>
              <p:cNvPr id="87" name="Graphic 86" descr="Electric Tower with solid fill">
                <a:extLst>
                  <a:ext uri="{FF2B5EF4-FFF2-40B4-BE49-F238E27FC236}">
                    <a16:creationId xmlns:a16="http://schemas.microsoft.com/office/drawing/2014/main" id="{13015263-F293-1612-BCC1-229F01C660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9589" y="2851826"/>
                <a:ext cx="911943" cy="475488"/>
              </a:xfrm>
              <a:prstGeom prst="rect">
                <a:avLst/>
              </a:prstGeom>
            </p:spPr>
          </p:pic>
          <p:pic>
            <p:nvPicPr>
              <p:cNvPr id="88" name="Graphic 87" descr="High voltage with solid fill">
                <a:extLst>
                  <a:ext uri="{FF2B5EF4-FFF2-40B4-BE49-F238E27FC236}">
                    <a16:creationId xmlns:a16="http://schemas.microsoft.com/office/drawing/2014/main" id="{73384E30-7172-FF7C-555D-ED91A80519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2123" y="3287062"/>
                <a:ext cx="350747" cy="182880"/>
              </a:xfrm>
              <a:prstGeom prst="rect">
                <a:avLst/>
              </a:prstGeom>
            </p:spPr>
          </p:pic>
        </p:grpSp>
        <p:pic>
          <p:nvPicPr>
            <p:cNvPr id="109" name="Picture 108" descr="A black and white logo&#10;&#10;Description automatically generated">
              <a:extLst>
                <a:ext uri="{FF2B5EF4-FFF2-40B4-BE49-F238E27FC236}">
                  <a16:creationId xmlns:a16="http://schemas.microsoft.com/office/drawing/2014/main" id="{7117FDFB-35F0-4384-3406-76C982C8E4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56097" y="4038234"/>
              <a:ext cx="540000" cy="540000"/>
            </a:xfrm>
            <a:prstGeom prst="rect">
              <a:avLst/>
            </a:prstGeom>
          </p:spPr>
        </p:pic>
      </p:grpSp>
      <p:grpSp>
        <p:nvGrpSpPr>
          <p:cNvPr id="130" name="!!group129">
            <a:extLst>
              <a:ext uri="{FF2B5EF4-FFF2-40B4-BE49-F238E27FC236}">
                <a16:creationId xmlns:a16="http://schemas.microsoft.com/office/drawing/2014/main" id="{959CD012-4456-912D-32B0-2770ACD8C9D6}"/>
              </a:ext>
            </a:extLst>
          </p:cNvPr>
          <p:cNvGrpSpPr/>
          <p:nvPr/>
        </p:nvGrpSpPr>
        <p:grpSpPr>
          <a:xfrm>
            <a:off x="7391999" y="426838"/>
            <a:ext cx="4287266" cy="907970"/>
            <a:chOff x="7391999" y="426838"/>
            <a:chExt cx="4287266" cy="907970"/>
          </a:xfrm>
        </p:grpSpPr>
        <p:pic>
          <p:nvPicPr>
            <p:cNvPr id="99" name="Graphic 98" descr="Road with solid fill">
              <a:extLst>
                <a:ext uri="{FF2B5EF4-FFF2-40B4-BE49-F238E27FC236}">
                  <a16:creationId xmlns:a16="http://schemas.microsoft.com/office/drawing/2014/main" id="{3CB90A46-CA09-38A1-F722-4F410ACF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78349" y="774902"/>
              <a:ext cx="540000" cy="540000"/>
            </a:xfrm>
            <a:prstGeom prst="rect">
              <a:avLst/>
            </a:prstGeom>
          </p:spPr>
        </p:pic>
        <p:sp>
          <p:nvSpPr>
            <p:cNvPr id="100" name="TextBox 99">
              <a:extLst>
                <a:ext uri="{FF2B5EF4-FFF2-40B4-BE49-F238E27FC236}">
                  <a16:creationId xmlns:a16="http://schemas.microsoft.com/office/drawing/2014/main" id="{6E5F171B-E303-9D5A-1808-40C6BB3D7400}"/>
                </a:ext>
              </a:extLst>
            </p:cNvPr>
            <p:cNvSpPr txBox="1"/>
            <p:nvPr/>
          </p:nvSpPr>
          <p:spPr>
            <a:xfrm rot="16200000">
              <a:off x="7194189" y="624648"/>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01" name="Graphic 100" descr="Wrench with solid fill">
              <a:extLst>
                <a:ext uri="{FF2B5EF4-FFF2-40B4-BE49-F238E27FC236}">
                  <a16:creationId xmlns:a16="http://schemas.microsoft.com/office/drawing/2014/main" id="{8D166B91-8C66-4DCC-6F97-59FA0C703C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4140" y="774902"/>
              <a:ext cx="540000" cy="540000"/>
            </a:xfrm>
            <a:prstGeom prst="rect">
              <a:avLst/>
            </a:prstGeom>
          </p:spPr>
        </p:pic>
        <p:pic>
          <p:nvPicPr>
            <p:cNvPr id="102" name="Graphic 101" descr="Car with solid fill">
              <a:extLst>
                <a:ext uri="{FF2B5EF4-FFF2-40B4-BE49-F238E27FC236}">
                  <a16:creationId xmlns:a16="http://schemas.microsoft.com/office/drawing/2014/main" id="{E0FC95ED-0814-0108-31CF-DD21572A2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0318" y="794808"/>
              <a:ext cx="540000" cy="540000"/>
            </a:xfrm>
            <a:prstGeom prst="rect">
              <a:avLst/>
            </a:prstGeom>
          </p:spPr>
        </p:pic>
        <p:pic>
          <p:nvPicPr>
            <p:cNvPr id="103" name="Graphic 102" descr="Fuel with solid fill">
              <a:extLst>
                <a:ext uri="{FF2B5EF4-FFF2-40B4-BE49-F238E27FC236}">
                  <a16:creationId xmlns:a16="http://schemas.microsoft.com/office/drawing/2014/main" id="{F3BA7783-0C89-680B-3D4F-E151523F70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9404" y="774902"/>
              <a:ext cx="540000" cy="540000"/>
            </a:xfrm>
            <a:prstGeom prst="rect">
              <a:avLst/>
            </a:prstGeom>
          </p:spPr>
        </p:pic>
        <p:pic>
          <p:nvPicPr>
            <p:cNvPr id="104" name="Graphic 103" descr="Oil Rig with solid fill">
              <a:extLst>
                <a:ext uri="{FF2B5EF4-FFF2-40B4-BE49-F238E27FC236}">
                  <a16:creationId xmlns:a16="http://schemas.microsoft.com/office/drawing/2014/main" id="{FA6F74F4-5B89-4069-5BFF-879D3B2D8F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39265" y="774902"/>
              <a:ext cx="540000" cy="540000"/>
            </a:xfrm>
            <a:prstGeom prst="rect">
              <a:avLst/>
            </a:prstGeom>
          </p:spPr>
        </p:pic>
        <p:grpSp>
          <p:nvGrpSpPr>
            <p:cNvPr id="105" name="Group 104">
              <a:extLst>
                <a:ext uri="{FF2B5EF4-FFF2-40B4-BE49-F238E27FC236}">
                  <a16:creationId xmlns:a16="http://schemas.microsoft.com/office/drawing/2014/main" id="{DF837587-1C8C-7D4D-589A-31BFDF1DD53D}"/>
                </a:ext>
              </a:extLst>
            </p:cNvPr>
            <p:cNvGrpSpPr/>
            <p:nvPr/>
          </p:nvGrpSpPr>
          <p:grpSpPr>
            <a:xfrm>
              <a:off x="10595297" y="696786"/>
              <a:ext cx="543968" cy="618116"/>
              <a:chOff x="2789589" y="2851826"/>
              <a:chExt cx="1043281" cy="618116"/>
            </a:xfrm>
          </p:grpSpPr>
          <p:pic>
            <p:nvPicPr>
              <p:cNvPr id="106" name="Graphic 105" descr="Electric Tower with solid fill">
                <a:extLst>
                  <a:ext uri="{FF2B5EF4-FFF2-40B4-BE49-F238E27FC236}">
                    <a16:creationId xmlns:a16="http://schemas.microsoft.com/office/drawing/2014/main" id="{EBE45EB4-0A47-2A26-B6B0-7AD040F210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9589" y="2851826"/>
                <a:ext cx="911943" cy="475488"/>
              </a:xfrm>
              <a:prstGeom prst="rect">
                <a:avLst/>
              </a:prstGeom>
            </p:spPr>
          </p:pic>
          <p:pic>
            <p:nvPicPr>
              <p:cNvPr id="107" name="Graphic 106" descr="High voltage with solid fill">
                <a:extLst>
                  <a:ext uri="{FF2B5EF4-FFF2-40B4-BE49-F238E27FC236}">
                    <a16:creationId xmlns:a16="http://schemas.microsoft.com/office/drawing/2014/main" id="{C04530EA-9589-C804-6929-39C4ABFBFC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2123" y="3287062"/>
                <a:ext cx="350747" cy="182880"/>
              </a:xfrm>
              <a:prstGeom prst="rect">
                <a:avLst/>
              </a:prstGeom>
            </p:spPr>
          </p:pic>
        </p:grpSp>
        <p:pic>
          <p:nvPicPr>
            <p:cNvPr id="127" name="Picture 126" descr="A black and white logo&#10;&#10;Description automatically generated">
              <a:extLst>
                <a:ext uri="{FF2B5EF4-FFF2-40B4-BE49-F238E27FC236}">
                  <a16:creationId xmlns:a16="http://schemas.microsoft.com/office/drawing/2014/main" id="{2E138C12-092E-ABB2-C366-5519F575DF2E}"/>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92998" y="760929"/>
              <a:ext cx="540000" cy="540000"/>
            </a:xfrm>
            <a:prstGeom prst="rect">
              <a:avLst/>
            </a:prstGeom>
          </p:spPr>
        </p:pic>
      </p:grpSp>
      <p:sp>
        <p:nvSpPr>
          <p:cNvPr id="129" name="Arrow: Right 128">
            <a:extLst>
              <a:ext uri="{FF2B5EF4-FFF2-40B4-BE49-F238E27FC236}">
                <a16:creationId xmlns:a16="http://schemas.microsoft.com/office/drawing/2014/main" id="{4F3F0EA3-56E2-B353-C1F9-983FDD2BE5FD}"/>
              </a:ext>
            </a:extLst>
          </p:cNvPr>
          <p:cNvSpPr/>
          <p:nvPr/>
        </p:nvSpPr>
        <p:spPr>
          <a:xfrm>
            <a:off x="5480293" y="2658480"/>
            <a:ext cx="953215" cy="15850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8" name="TextBox 7">
            <a:extLst>
              <a:ext uri="{FF2B5EF4-FFF2-40B4-BE49-F238E27FC236}">
                <a16:creationId xmlns:a16="http://schemas.microsoft.com/office/drawing/2014/main" id="{CA38BF0D-0AF6-1A13-0570-A18E1C22BB2F}"/>
              </a:ext>
            </a:extLst>
          </p:cNvPr>
          <p:cNvSpPr txBox="1"/>
          <p:nvPr/>
        </p:nvSpPr>
        <p:spPr>
          <a:xfrm>
            <a:off x="2180112" y="3644990"/>
            <a:ext cx="461665" cy="169277"/>
          </a:xfrm>
          <a:prstGeom prst="rect">
            <a:avLst/>
          </a:prstGeom>
          <a:solidFill>
            <a:schemeClr val="bg1"/>
          </a:solidFill>
        </p:spPr>
        <p:txBody>
          <a:bodyPr wrap="none" lIns="0" tIns="0" rIns="0" bIns="0" rtlCol="0" anchor="b">
            <a:spAutoFit/>
          </a:bodyPr>
          <a:lstStyle/>
          <a:p>
            <a:pPr algn="l"/>
            <a:r>
              <a:rPr lang="en-IE" sz="1100" dirty="0">
                <a:latin typeface="+mn-lt"/>
              </a:rPr>
              <a:t>0.01 kg</a:t>
            </a:r>
          </a:p>
        </p:txBody>
      </p:sp>
    </p:spTree>
    <p:extLst>
      <p:ext uri="{BB962C8B-B14F-4D97-AF65-F5344CB8AC3E}">
        <p14:creationId xmlns:p14="http://schemas.microsoft.com/office/powerpoint/2010/main" val="369947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3"/>
                                        </p:tgtEl>
                                        <p:attrNameLst>
                                          <p:attrName>style.visibility</p:attrName>
                                        </p:attrNameLst>
                                      </p:cBhvr>
                                      <p:to>
                                        <p:strVal val="visible"/>
                                      </p:to>
                                    </p:set>
                                    <p:animEffect transition="in" filter="fade">
                                      <p:cBhvr>
                                        <p:cTn id="82" dur="500"/>
                                        <p:tgtEl>
                                          <p:spTgt spid="1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4"/>
                                        </p:tgtEl>
                                        <p:attrNameLst>
                                          <p:attrName>style.visibility</p:attrName>
                                        </p:attrNameLst>
                                      </p:cBhvr>
                                      <p:to>
                                        <p:strVal val="visible"/>
                                      </p:to>
                                    </p:set>
                                    <p:animEffect transition="in" filter="fade">
                                      <p:cBhvr>
                                        <p:cTn id="85" dur="500"/>
                                        <p:tgtEl>
                                          <p:spTgt spid="1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6"/>
                                        </p:tgtEl>
                                        <p:attrNameLst>
                                          <p:attrName>style.visibility</p:attrName>
                                        </p:attrNameLst>
                                      </p:cBhvr>
                                      <p:to>
                                        <p:strVal val="visible"/>
                                      </p:to>
                                    </p:set>
                                    <p:animEffect transition="in" filter="fade">
                                      <p:cBhvr>
                                        <p:cTn id="88" dur="500"/>
                                        <p:tgtEl>
                                          <p:spTgt spid="1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5"/>
                                        </p:tgtEl>
                                        <p:attrNameLst>
                                          <p:attrName>style.visibility</p:attrName>
                                        </p:attrNameLst>
                                      </p:cBhvr>
                                      <p:to>
                                        <p:strVal val="visible"/>
                                      </p:to>
                                    </p:set>
                                    <p:animEffect transition="in" filter="fade">
                                      <p:cBhvr>
                                        <p:cTn id="91" dur="500"/>
                                        <p:tgtEl>
                                          <p:spTgt spid="1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9"/>
                                        </p:tgtEl>
                                        <p:attrNameLst>
                                          <p:attrName>style.visibility</p:attrName>
                                        </p:attrNameLst>
                                      </p:cBhvr>
                                      <p:to>
                                        <p:strVal val="visible"/>
                                      </p:to>
                                    </p:set>
                                    <p:animEffect transition="in" filter="fade">
                                      <p:cBhvr>
                                        <p:cTn id="96" dur="500"/>
                                        <p:tgtEl>
                                          <p:spTgt spid="12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30"/>
                                        </p:tgtEl>
                                        <p:attrNameLst>
                                          <p:attrName>style.visibility</p:attrName>
                                        </p:attrNameLst>
                                      </p:cBhvr>
                                      <p:to>
                                        <p:strVal val="visible"/>
                                      </p:to>
                                    </p:set>
                                    <p:animEffect transition="in" filter="fade">
                                      <p:cBhvr>
                                        <p:cTn id="101" dur="500"/>
                                        <p:tgtEl>
                                          <p:spTgt spid="130"/>
                                        </p:tgtEl>
                                      </p:cBhvr>
                                    </p:animEffect>
                                  </p:childTnLst>
                                </p:cTn>
                              </p:par>
                              <p:par>
                                <p:cTn id="102" presetID="10" presetClass="entr" presetSubtype="0" fill="hold" nodeType="withEffect">
                                  <p:stCondLst>
                                    <p:cond delay="0"/>
                                  </p:stCondLst>
                                  <p:childTnLst>
                                    <p:set>
                                      <p:cBhvr>
                                        <p:cTn id="103" dur="1" fill="hold">
                                          <p:stCondLst>
                                            <p:cond delay="0"/>
                                          </p:stCondLst>
                                        </p:cTn>
                                        <p:tgtEl>
                                          <p:spTgt spid="131"/>
                                        </p:tgtEl>
                                        <p:attrNameLst>
                                          <p:attrName>style.visibility</p:attrName>
                                        </p:attrNameLst>
                                      </p:cBhvr>
                                      <p:to>
                                        <p:strVal val="visible"/>
                                      </p:to>
                                    </p:set>
                                    <p:animEffect transition="in" filter="fade">
                                      <p:cBhvr>
                                        <p:cTn id="104" dur="500"/>
                                        <p:tgtEl>
                                          <p:spTgt spid="13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animBg="1"/>
      <p:bldP spid="35" grpId="0" animBg="1"/>
      <p:bldP spid="36" grpId="0" animBg="1"/>
      <p:bldP spid="37" grpId="0" animBg="1"/>
      <p:bldP spid="67" grpId="0" animBg="1"/>
      <p:bldP spid="68" grpId="0" animBg="1"/>
      <p:bldP spid="69" grpId="0" animBg="1"/>
      <p:bldP spid="70" grpId="0" animBg="1"/>
      <p:bldP spid="71" grpId="0" animBg="1"/>
      <p:bldP spid="124" grpId="0" animBg="1"/>
      <p:bldP spid="125" grpId="0" animBg="1"/>
      <p:bldP spid="126" grpId="0" animBg="1"/>
      <p:bldP spid="129" grpId="0" animBg="1"/>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3742-A958-E04A-0ADD-B32E84A1BC31}"/>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29" name="Content Placeholder 28">
            <a:extLst>
              <a:ext uri="{FF2B5EF4-FFF2-40B4-BE49-F238E27FC236}">
                <a16:creationId xmlns:a16="http://schemas.microsoft.com/office/drawing/2014/main" id="{BD2BB94A-D544-5EAF-270A-12B44301D5CE}"/>
              </a:ext>
            </a:extLst>
          </p:cNvPr>
          <p:cNvSpPr>
            <a:spLocks noGrp="1"/>
          </p:cNvSpPr>
          <p:nvPr>
            <p:ph sz="quarter" idx="16"/>
          </p:nvPr>
        </p:nvSpPr>
        <p:spPr>
          <a:xfrm>
            <a:off x="6179259" y="484048"/>
            <a:ext cx="5312833" cy="4032251"/>
          </a:xfrm>
        </p:spPr>
        <p:txBody>
          <a:bodyPr/>
          <a:lstStyle/>
          <a:p>
            <a:r>
              <a:rPr lang="fr-FR" noProof="0" dirty="0"/>
              <a:t>La matrice “A”</a:t>
            </a:r>
          </a:p>
          <a:p>
            <a:pPr lvl="1"/>
            <a:r>
              <a:rPr lang="fr-FR" noProof="0" dirty="0"/>
              <a:t>…appelée la </a:t>
            </a:r>
            <a:r>
              <a:rPr lang="fr-FR" b="1" noProof="0" dirty="0"/>
              <a:t>technosphère</a:t>
            </a:r>
            <a:r>
              <a:rPr lang="fr-FR" noProof="0" dirty="0"/>
              <a:t>, contient toutes les informations de flux physiques, échanges entre activités industrielles</a:t>
            </a:r>
          </a:p>
          <a:p>
            <a:pPr lvl="1"/>
            <a:endParaRPr lang="fr-FR" noProof="0" dirty="0"/>
          </a:p>
          <a:p>
            <a:pPr lvl="1"/>
            <a:r>
              <a:rPr lang="fr-FR" noProof="0" dirty="0"/>
              <a:t>Chaque colonne représente la « recette » permettant de fabriquer une unité</a:t>
            </a:r>
          </a:p>
          <a:p>
            <a:pPr lvl="1"/>
            <a:endParaRPr lang="fr-FR" noProof="0" dirty="0"/>
          </a:p>
          <a:p>
            <a:pPr lvl="1"/>
            <a:endParaRPr lang="fr-FR" noProof="0" dirty="0"/>
          </a:p>
          <a:p>
            <a:pPr lvl="1"/>
            <a:endParaRPr lang="fr-FR" noProof="0" dirty="0"/>
          </a:p>
          <a:p>
            <a:pPr lvl="1"/>
            <a:r>
              <a:rPr lang="fr-FR" noProof="0" dirty="0"/>
              <a:t>La base de données</a:t>
            </a:r>
            <a:br>
              <a:rPr lang="fr-FR" noProof="0" dirty="0"/>
            </a:br>
            <a:r>
              <a:rPr lang="fr-FR" noProof="0" dirty="0"/>
              <a:t>« ecoinvent » contient</a:t>
            </a:r>
            <a:br>
              <a:rPr lang="fr-FR" noProof="0" dirty="0"/>
            </a:br>
            <a:r>
              <a:rPr lang="fr-FR" noProof="0" dirty="0"/>
              <a:t>plus de 20000 procédés</a:t>
            </a:r>
            <a:br>
              <a:rPr lang="fr-FR" noProof="0" dirty="0"/>
            </a:br>
            <a:r>
              <a:rPr lang="fr-FR" noProof="0" dirty="0"/>
              <a:t>avec leurs interactions</a:t>
            </a:r>
          </a:p>
        </p:txBody>
      </p:sp>
      <p:graphicFrame>
        <p:nvGraphicFramePr>
          <p:cNvPr id="5" name="Table 51">
            <a:extLst>
              <a:ext uri="{FF2B5EF4-FFF2-40B4-BE49-F238E27FC236}">
                <a16:creationId xmlns:a16="http://schemas.microsoft.com/office/drawing/2014/main" id="{A905879C-D3D6-12B0-154E-3A7A85C96C72}"/>
              </a:ext>
            </a:extLst>
          </p:cNvPr>
          <p:cNvGraphicFramePr>
            <a:graphicFrameLocks noGrp="1"/>
          </p:cNvGraphicFramePr>
          <p:nvPr/>
        </p:nvGraphicFramePr>
        <p:xfrm>
          <a:off x="1356960" y="2169700"/>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36" name="!!group35">
            <a:extLst>
              <a:ext uri="{FF2B5EF4-FFF2-40B4-BE49-F238E27FC236}">
                <a16:creationId xmlns:a16="http://schemas.microsoft.com/office/drawing/2014/main" id="{18199DCA-6534-090B-1290-B19BC35FE099}"/>
              </a:ext>
            </a:extLst>
          </p:cNvPr>
          <p:cNvGrpSpPr/>
          <p:nvPr/>
        </p:nvGrpSpPr>
        <p:grpSpPr>
          <a:xfrm>
            <a:off x="372993" y="2253953"/>
            <a:ext cx="888064" cy="4223727"/>
            <a:chOff x="372993" y="2253953"/>
            <a:chExt cx="888064" cy="4223727"/>
          </a:xfrm>
        </p:grpSpPr>
        <p:pic>
          <p:nvPicPr>
            <p:cNvPr id="7" name="Graphic 6" descr="Road with solid fill">
              <a:extLst>
                <a:ext uri="{FF2B5EF4-FFF2-40B4-BE49-F238E27FC236}">
                  <a16:creationId xmlns:a16="http://schemas.microsoft.com/office/drawing/2014/main" id="{1B5B517C-46D9-1839-C12A-4B1E7A3574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57" y="4311309"/>
              <a:ext cx="540000" cy="540000"/>
            </a:xfrm>
            <a:prstGeom prst="rect">
              <a:avLst/>
            </a:prstGeom>
          </p:spPr>
        </p:pic>
        <p:sp>
          <p:nvSpPr>
            <p:cNvPr id="8" name="TextBox 7">
              <a:extLst>
                <a:ext uri="{FF2B5EF4-FFF2-40B4-BE49-F238E27FC236}">
                  <a16:creationId xmlns:a16="http://schemas.microsoft.com/office/drawing/2014/main" id="{19D138E2-6FB3-D928-5434-184EEBD890A2}"/>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E2B4B7C7-42C9-027C-0319-E8E05C324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057" y="3795223"/>
              <a:ext cx="540000" cy="540000"/>
            </a:xfrm>
            <a:prstGeom prst="rect">
              <a:avLst/>
            </a:prstGeom>
          </p:spPr>
        </p:pic>
        <p:pic>
          <p:nvPicPr>
            <p:cNvPr id="10" name="Graphic 9" descr="Car with solid fill">
              <a:extLst>
                <a:ext uri="{FF2B5EF4-FFF2-40B4-BE49-F238E27FC236}">
                  <a16:creationId xmlns:a16="http://schemas.microsoft.com/office/drawing/2014/main" id="{2844C47B-1AC5-AA98-CF3E-F05EEF1551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057" y="3279137"/>
              <a:ext cx="540000" cy="540000"/>
            </a:xfrm>
            <a:prstGeom prst="rect">
              <a:avLst/>
            </a:prstGeom>
          </p:spPr>
        </p:pic>
        <p:pic>
          <p:nvPicPr>
            <p:cNvPr id="11" name="Graphic 10" descr="Fuel with solid fill">
              <a:extLst>
                <a:ext uri="{FF2B5EF4-FFF2-40B4-BE49-F238E27FC236}">
                  <a16:creationId xmlns:a16="http://schemas.microsoft.com/office/drawing/2014/main" id="{F89AFAE1-990B-8102-8BF6-A74A73473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2763051"/>
              <a:ext cx="540000" cy="540000"/>
            </a:xfrm>
            <a:prstGeom prst="rect">
              <a:avLst/>
            </a:prstGeom>
          </p:spPr>
        </p:pic>
        <p:pic>
          <p:nvPicPr>
            <p:cNvPr id="12" name="Graphic 11" descr="Oil Rig with solid fill">
              <a:extLst>
                <a:ext uri="{FF2B5EF4-FFF2-40B4-BE49-F238E27FC236}">
                  <a16:creationId xmlns:a16="http://schemas.microsoft.com/office/drawing/2014/main" id="{1EF46B88-B1A8-F44E-CE6F-97E56AC9B0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5937680"/>
              <a:ext cx="540000" cy="540000"/>
            </a:xfrm>
            <a:prstGeom prst="rect">
              <a:avLst/>
            </a:prstGeom>
          </p:spPr>
        </p:pic>
        <p:grpSp>
          <p:nvGrpSpPr>
            <p:cNvPr id="13" name="Group 12">
              <a:extLst>
                <a:ext uri="{FF2B5EF4-FFF2-40B4-BE49-F238E27FC236}">
                  <a16:creationId xmlns:a16="http://schemas.microsoft.com/office/drawing/2014/main" id="{FE9BE49E-8FF7-93E4-7F24-40B19F060C18}"/>
                </a:ext>
              </a:extLst>
            </p:cNvPr>
            <p:cNvGrpSpPr/>
            <p:nvPr/>
          </p:nvGrpSpPr>
          <p:grpSpPr>
            <a:xfrm>
              <a:off x="717089" y="5343481"/>
              <a:ext cx="543968" cy="618116"/>
              <a:chOff x="2789589" y="2851826"/>
              <a:chExt cx="1043281" cy="618116"/>
            </a:xfrm>
          </p:grpSpPr>
          <p:pic>
            <p:nvPicPr>
              <p:cNvPr id="25" name="Graphic 24" descr="Electric Tower with solid fill">
                <a:extLst>
                  <a:ext uri="{FF2B5EF4-FFF2-40B4-BE49-F238E27FC236}">
                    <a16:creationId xmlns:a16="http://schemas.microsoft.com/office/drawing/2014/main" id="{5568112C-A460-E3AA-2368-DBC88FAB57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6" name="Graphic 25" descr="High voltage with solid fill">
                <a:extLst>
                  <a:ext uri="{FF2B5EF4-FFF2-40B4-BE49-F238E27FC236}">
                    <a16:creationId xmlns:a16="http://schemas.microsoft.com/office/drawing/2014/main" id="{F292417B-0368-7D87-93EC-EB85E2524F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1" name="Picture 20" descr="A black and white logo&#10;&#10;Description automatically generated">
              <a:extLst>
                <a:ext uri="{FF2B5EF4-FFF2-40B4-BE49-F238E27FC236}">
                  <a16:creationId xmlns:a16="http://schemas.microsoft.com/office/drawing/2014/main" id="{EBBCD828-9F0F-1503-63C4-99BDFE1494A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EC344A23-03D1-FEE1-CD53-12088FF54AEF}"/>
              </a:ext>
            </a:extLst>
          </p:cNvPr>
          <p:cNvGrpSpPr/>
          <p:nvPr/>
        </p:nvGrpSpPr>
        <p:grpSpPr>
          <a:xfrm>
            <a:off x="1356959" y="1215999"/>
            <a:ext cx="4287266" cy="907970"/>
            <a:chOff x="1356959" y="1215999"/>
            <a:chExt cx="4287266" cy="907970"/>
          </a:xfrm>
        </p:grpSpPr>
        <p:pic>
          <p:nvPicPr>
            <p:cNvPr id="14" name="Graphic 13" descr="Road with solid fill">
              <a:extLst>
                <a:ext uri="{FF2B5EF4-FFF2-40B4-BE49-F238E27FC236}">
                  <a16:creationId xmlns:a16="http://schemas.microsoft.com/office/drawing/2014/main" id="{D929ABF0-7531-4182-D3CA-A7A94F0229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15" name="TextBox 14">
              <a:extLst>
                <a:ext uri="{FF2B5EF4-FFF2-40B4-BE49-F238E27FC236}">
                  <a16:creationId xmlns:a16="http://schemas.microsoft.com/office/drawing/2014/main" id="{DB5D7AB6-0B10-2B0E-7045-FB4A09FE8109}"/>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6" name="Graphic 15" descr="Wrench with solid fill">
              <a:extLst>
                <a:ext uri="{FF2B5EF4-FFF2-40B4-BE49-F238E27FC236}">
                  <a16:creationId xmlns:a16="http://schemas.microsoft.com/office/drawing/2014/main" id="{48B35363-4BF5-9B4B-FB18-740D2E2A62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7" name="Graphic 16" descr="Car with solid fill">
              <a:extLst>
                <a:ext uri="{FF2B5EF4-FFF2-40B4-BE49-F238E27FC236}">
                  <a16:creationId xmlns:a16="http://schemas.microsoft.com/office/drawing/2014/main" id="{51342633-80F4-866A-2C3E-50A7BDE36C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8" name="Graphic 17" descr="Fuel with solid fill">
              <a:extLst>
                <a:ext uri="{FF2B5EF4-FFF2-40B4-BE49-F238E27FC236}">
                  <a16:creationId xmlns:a16="http://schemas.microsoft.com/office/drawing/2014/main" id="{4B836FD6-EA23-064B-30D3-F12F17173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9" name="Graphic 18" descr="Oil Rig with solid fill">
              <a:extLst>
                <a:ext uri="{FF2B5EF4-FFF2-40B4-BE49-F238E27FC236}">
                  <a16:creationId xmlns:a16="http://schemas.microsoft.com/office/drawing/2014/main" id="{73D12948-E1A3-0C0F-636E-7675DECBAF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20" name="Group 19">
              <a:extLst>
                <a:ext uri="{FF2B5EF4-FFF2-40B4-BE49-F238E27FC236}">
                  <a16:creationId xmlns:a16="http://schemas.microsoft.com/office/drawing/2014/main" id="{D98E3F48-FE6F-2325-FB95-68310348866E}"/>
                </a:ext>
              </a:extLst>
            </p:cNvPr>
            <p:cNvGrpSpPr/>
            <p:nvPr/>
          </p:nvGrpSpPr>
          <p:grpSpPr>
            <a:xfrm>
              <a:off x="4560257" y="1485947"/>
              <a:ext cx="543968" cy="618116"/>
              <a:chOff x="2789589" y="2851826"/>
              <a:chExt cx="1043281" cy="618116"/>
            </a:xfrm>
          </p:grpSpPr>
          <p:pic>
            <p:nvPicPr>
              <p:cNvPr id="23" name="Graphic 22" descr="Electric Tower with solid fill">
                <a:extLst>
                  <a:ext uri="{FF2B5EF4-FFF2-40B4-BE49-F238E27FC236}">
                    <a16:creationId xmlns:a16="http://schemas.microsoft.com/office/drawing/2014/main" id="{70252C3E-CC79-DA4E-7FE0-709F1CF175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4" name="Graphic 23" descr="High voltage with solid fill">
                <a:extLst>
                  <a:ext uri="{FF2B5EF4-FFF2-40B4-BE49-F238E27FC236}">
                    <a16:creationId xmlns:a16="http://schemas.microsoft.com/office/drawing/2014/main" id="{6498ED13-C0BB-FEE8-BBD5-7A34D0FD01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2" name="Picture 21" descr="A black and white logo&#10;&#10;Description automatically generated">
              <a:extLst>
                <a:ext uri="{FF2B5EF4-FFF2-40B4-BE49-F238E27FC236}">
                  <a16:creationId xmlns:a16="http://schemas.microsoft.com/office/drawing/2014/main" id="{C5A64300-9717-D199-04E1-65C07A1ED192}"/>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pic>
        <p:nvPicPr>
          <p:cNvPr id="32" name="Picture 31" descr="A colorful line on a white background&#10;&#10;Description automatically generated">
            <a:extLst>
              <a:ext uri="{FF2B5EF4-FFF2-40B4-BE49-F238E27FC236}">
                <a16:creationId xmlns:a16="http://schemas.microsoft.com/office/drawing/2014/main" id="{70EFF07A-D4D9-8ED4-B1BA-730880284D5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91154" y="3590255"/>
            <a:ext cx="3148445" cy="3148445"/>
          </a:xfrm>
          <a:prstGeom prst="rect">
            <a:avLst/>
          </a:prstGeom>
        </p:spPr>
      </p:pic>
      <p:pic>
        <p:nvPicPr>
          <p:cNvPr id="34" name="Picture 33" descr="A black and white logo&#10;&#10;Description automatically generated">
            <a:extLst>
              <a:ext uri="{FF2B5EF4-FFF2-40B4-BE49-F238E27FC236}">
                <a16:creationId xmlns:a16="http://schemas.microsoft.com/office/drawing/2014/main" id="{8AAD14C8-EDCD-A175-14CD-B38D1C78DF57}"/>
              </a:ext>
            </a:extLst>
          </p:cNvPr>
          <p:cNvPicPr>
            <a:picLocks noChangeAspect="1"/>
          </p:cNvPicPr>
          <p:nvPr/>
        </p:nvPicPr>
        <p:blipFill rotWithShape="1">
          <a:blip r:embed="rId18">
            <a:extLst>
              <a:ext uri="{28A0092B-C50C-407E-A947-70E740481C1C}">
                <a14:useLocalDpi xmlns:a14="http://schemas.microsoft.com/office/drawing/2010/main" val="0"/>
              </a:ext>
            </a:extLst>
          </a:blip>
          <a:srcRect l="4545" t="36875" r="4545" b="36875"/>
          <a:stretch/>
        </p:blipFill>
        <p:spPr>
          <a:xfrm>
            <a:off x="6547219" y="5382496"/>
            <a:ext cx="1841636" cy="531766"/>
          </a:xfrm>
          <a:prstGeom prst="rect">
            <a:avLst/>
          </a:prstGeom>
        </p:spPr>
      </p:pic>
    </p:spTree>
    <p:extLst>
      <p:ext uri="{BB962C8B-B14F-4D97-AF65-F5344CB8AC3E}">
        <p14:creationId xmlns:p14="http://schemas.microsoft.com/office/powerpoint/2010/main" val="77358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animEffect transition="in" filter="fade">
                                      <p:cBhvr>
                                        <p:cTn id="13" dur="500"/>
                                        <p:tgtEl>
                                          <p:spTgt spid="2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xEl>
                                              <p:pRg st="7" end="7"/>
                                            </p:txEl>
                                          </p:spTgt>
                                        </p:tgtEl>
                                        <p:attrNameLst>
                                          <p:attrName>style.visibility</p:attrName>
                                        </p:attrNameLst>
                                      </p:cBhvr>
                                      <p:to>
                                        <p:strVal val="visible"/>
                                      </p:to>
                                    </p:set>
                                    <p:animEffect transition="in" filter="fade">
                                      <p:cBhvr>
                                        <p:cTn id="18" dur="500"/>
                                        <p:tgtEl>
                                          <p:spTgt spid="29">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D5401-DE03-A3FB-BB36-7A49B0F45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B74C5-4C58-310C-A892-3F591893807E}"/>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29" name="Content Placeholder 28">
            <a:extLst>
              <a:ext uri="{FF2B5EF4-FFF2-40B4-BE49-F238E27FC236}">
                <a16:creationId xmlns:a16="http://schemas.microsoft.com/office/drawing/2014/main" id="{185D6B84-9CF5-BA5A-0A8E-9DD86DD9A9CC}"/>
              </a:ext>
            </a:extLst>
          </p:cNvPr>
          <p:cNvSpPr>
            <a:spLocks noGrp="1"/>
          </p:cNvSpPr>
          <p:nvPr>
            <p:ph sz="quarter" idx="16"/>
          </p:nvPr>
        </p:nvSpPr>
        <p:spPr>
          <a:xfrm>
            <a:off x="8387814" y="162622"/>
            <a:ext cx="3507066" cy="2106752"/>
          </a:xfrm>
        </p:spPr>
        <p:txBody>
          <a:bodyPr/>
          <a:lstStyle/>
          <a:p>
            <a:r>
              <a:rPr lang="fr-FR" noProof="0" dirty="0"/>
              <a:t>La matrice “A”</a:t>
            </a:r>
          </a:p>
          <a:p>
            <a:pPr lvl="1"/>
            <a:r>
              <a:rPr lang="fr-FR" noProof="0" dirty="0"/>
              <a:t>…</a:t>
            </a:r>
            <a:r>
              <a:rPr lang="fr-FR" dirty="0"/>
              <a:t>peut contenir des boucles !</a:t>
            </a:r>
            <a:endParaRPr lang="fr-FR" noProof="0" dirty="0"/>
          </a:p>
          <a:p>
            <a:pPr lvl="1"/>
            <a:r>
              <a:rPr lang="fr-FR" dirty="0"/>
              <a:t>Produire de l’acier requiert de l’électricité, dont l’infrastructure de production requiert elle-même de l’acier…</a:t>
            </a:r>
          </a:p>
          <a:p>
            <a:pPr lvl="1"/>
            <a:endParaRPr lang="fr-FR" dirty="0"/>
          </a:p>
          <a:p>
            <a:pPr lvl="1"/>
            <a:r>
              <a:rPr lang="fr-FR" dirty="0"/>
              <a:t>Pour résoudre le cas générique, il faut poser l’« équation de production » du système</a:t>
            </a:r>
          </a:p>
          <a:p>
            <a:pPr lvl="1"/>
            <a:endParaRPr lang="fr-FR" dirty="0"/>
          </a:p>
          <a:p>
            <a:pPr lvl="1"/>
            <a:endParaRPr lang="fr-FR" dirty="0"/>
          </a:p>
          <a:p>
            <a:pPr lvl="1"/>
            <a:r>
              <a:rPr lang="fr-FR" i="1" dirty="0">
                <a:solidFill>
                  <a:schemeClr val="tx2">
                    <a:lumMod val="40000"/>
                    <a:lumOff val="60000"/>
                  </a:schemeClr>
                </a:solidFill>
              </a:rPr>
              <a:t>« la production totale est égale à ma demande finale, plus tout ce dont j’ai besoin en amont pour fournir cette production »</a:t>
            </a:r>
          </a:p>
          <a:p>
            <a:pPr lvl="1">
              <a:buNone/>
            </a:pPr>
            <a:endParaRPr lang="fr-FR" dirty="0"/>
          </a:p>
          <a:p>
            <a:pPr lvl="1"/>
            <a:r>
              <a:rPr lang="fr-FR" dirty="0"/>
              <a:t>…et la résoudre pour trouver la production totale</a:t>
            </a:r>
          </a:p>
        </p:txBody>
      </p:sp>
      <p:graphicFrame>
        <p:nvGraphicFramePr>
          <p:cNvPr id="5" name="Table 51">
            <a:extLst>
              <a:ext uri="{FF2B5EF4-FFF2-40B4-BE49-F238E27FC236}">
                <a16:creationId xmlns:a16="http://schemas.microsoft.com/office/drawing/2014/main" id="{D099EE8D-7A60-6EF8-4446-48A0C6F6FDE8}"/>
              </a:ext>
            </a:extLst>
          </p:cNvPr>
          <p:cNvGraphicFramePr>
            <a:graphicFrameLocks noGrp="1"/>
          </p:cNvGraphicFramePr>
          <p:nvPr/>
        </p:nvGraphicFramePr>
        <p:xfrm>
          <a:off x="1356960" y="2169700"/>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36" name="!!group35">
            <a:extLst>
              <a:ext uri="{FF2B5EF4-FFF2-40B4-BE49-F238E27FC236}">
                <a16:creationId xmlns:a16="http://schemas.microsoft.com/office/drawing/2014/main" id="{157F2167-E12F-68CF-27FA-A39F2A14D4FE}"/>
              </a:ext>
            </a:extLst>
          </p:cNvPr>
          <p:cNvGrpSpPr/>
          <p:nvPr/>
        </p:nvGrpSpPr>
        <p:grpSpPr>
          <a:xfrm>
            <a:off x="372993" y="2253953"/>
            <a:ext cx="888064" cy="4223727"/>
            <a:chOff x="372993" y="2253953"/>
            <a:chExt cx="888064" cy="4223727"/>
          </a:xfrm>
        </p:grpSpPr>
        <p:pic>
          <p:nvPicPr>
            <p:cNvPr id="7" name="Graphic 6" descr="Road with solid fill">
              <a:extLst>
                <a:ext uri="{FF2B5EF4-FFF2-40B4-BE49-F238E27FC236}">
                  <a16:creationId xmlns:a16="http://schemas.microsoft.com/office/drawing/2014/main" id="{F1DCB985-A698-3301-E80D-178E1A110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57" y="4311309"/>
              <a:ext cx="540000" cy="540000"/>
            </a:xfrm>
            <a:prstGeom prst="rect">
              <a:avLst/>
            </a:prstGeom>
          </p:spPr>
        </p:pic>
        <p:sp>
          <p:nvSpPr>
            <p:cNvPr id="8" name="TextBox 7">
              <a:extLst>
                <a:ext uri="{FF2B5EF4-FFF2-40B4-BE49-F238E27FC236}">
                  <a16:creationId xmlns:a16="http://schemas.microsoft.com/office/drawing/2014/main" id="{A01247B8-1562-9218-6B2A-4AEED8FD9AB3}"/>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9C2C940E-355E-DC15-A91D-E47D46DDCE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057" y="3795223"/>
              <a:ext cx="540000" cy="540000"/>
            </a:xfrm>
            <a:prstGeom prst="rect">
              <a:avLst/>
            </a:prstGeom>
          </p:spPr>
        </p:pic>
        <p:pic>
          <p:nvPicPr>
            <p:cNvPr id="10" name="Graphic 9" descr="Car with solid fill">
              <a:extLst>
                <a:ext uri="{FF2B5EF4-FFF2-40B4-BE49-F238E27FC236}">
                  <a16:creationId xmlns:a16="http://schemas.microsoft.com/office/drawing/2014/main" id="{AB9F80BC-CDAD-403B-5913-AAC9B128D7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057" y="3279137"/>
              <a:ext cx="540000" cy="540000"/>
            </a:xfrm>
            <a:prstGeom prst="rect">
              <a:avLst/>
            </a:prstGeom>
          </p:spPr>
        </p:pic>
        <p:pic>
          <p:nvPicPr>
            <p:cNvPr id="11" name="Graphic 10" descr="Fuel with solid fill">
              <a:extLst>
                <a:ext uri="{FF2B5EF4-FFF2-40B4-BE49-F238E27FC236}">
                  <a16:creationId xmlns:a16="http://schemas.microsoft.com/office/drawing/2014/main" id="{D44408BC-0F5F-30D5-2A79-371FF7459C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2763051"/>
              <a:ext cx="540000" cy="540000"/>
            </a:xfrm>
            <a:prstGeom prst="rect">
              <a:avLst/>
            </a:prstGeom>
          </p:spPr>
        </p:pic>
        <p:pic>
          <p:nvPicPr>
            <p:cNvPr id="12" name="Graphic 11" descr="Oil Rig with solid fill">
              <a:extLst>
                <a:ext uri="{FF2B5EF4-FFF2-40B4-BE49-F238E27FC236}">
                  <a16:creationId xmlns:a16="http://schemas.microsoft.com/office/drawing/2014/main" id="{428072EE-3C78-3E36-D3C6-B58DE20E13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5937680"/>
              <a:ext cx="540000" cy="540000"/>
            </a:xfrm>
            <a:prstGeom prst="rect">
              <a:avLst/>
            </a:prstGeom>
          </p:spPr>
        </p:pic>
        <p:grpSp>
          <p:nvGrpSpPr>
            <p:cNvPr id="13" name="Group 12">
              <a:extLst>
                <a:ext uri="{FF2B5EF4-FFF2-40B4-BE49-F238E27FC236}">
                  <a16:creationId xmlns:a16="http://schemas.microsoft.com/office/drawing/2014/main" id="{B4ACAD07-E593-06CB-7A46-6E05C82ADCAA}"/>
                </a:ext>
              </a:extLst>
            </p:cNvPr>
            <p:cNvGrpSpPr/>
            <p:nvPr/>
          </p:nvGrpSpPr>
          <p:grpSpPr>
            <a:xfrm>
              <a:off x="717089" y="5343481"/>
              <a:ext cx="543968" cy="618116"/>
              <a:chOff x="2789589" y="2851826"/>
              <a:chExt cx="1043281" cy="618116"/>
            </a:xfrm>
          </p:grpSpPr>
          <p:pic>
            <p:nvPicPr>
              <p:cNvPr id="25" name="Graphic 24" descr="Electric Tower with solid fill">
                <a:extLst>
                  <a:ext uri="{FF2B5EF4-FFF2-40B4-BE49-F238E27FC236}">
                    <a16:creationId xmlns:a16="http://schemas.microsoft.com/office/drawing/2014/main" id="{4A52D35A-D603-E36E-B6CD-72326C1F15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6" name="Graphic 25" descr="High voltage with solid fill">
                <a:extLst>
                  <a:ext uri="{FF2B5EF4-FFF2-40B4-BE49-F238E27FC236}">
                    <a16:creationId xmlns:a16="http://schemas.microsoft.com/office/drawing/2014/main" id="{C47685E3-63DA-6392-29CA-70181B8807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1" name="Picture 20" descr="A black and white logo&#10;&#10;Description automatically generated">
              <a:extLst>
                <a:ext uri="{FF2B5EF4-FFF2-40B4-BE49-F238E27FC236}">
                  <a16:creationId xmlns:a16="http://schemas.microsoft.com/office/drawing/2014/main" id="{118EF13A-3F92-FC20-7F51-39D5302E24A0}"/>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AC6D1E33-3823-DB1D-5547-78C698DCE209}"/>
              </a:ext>
            </a:extLst>
          </p:cNvPr>
          <p:cNvGrpSpPr/>
          <p:nvPr/>
        </p:nvGrpSpPr>
        <p:grpSpPr>
          <a:xfrm>
            <a:off x="1356959" y="1215999"/>
            <a:ext cx="4287266" cy="907970"/>
            <a:chOff x="1356959" y="1215999"/>
            <a:chExt cx="4287266" cy="907970"/>
          </a:xfrm>
        </p:grpSpPr>
        <p:pic>
          <p:nvPicPr>
            <p:cNvPr id="14" name="Graphic 13" descr="Road with solid fill">
              <a:extLst>
                <a:ext uri="{FF2B5EF4-FFF2-40B4-BE49-F238E27FC236}">
                  <a16:creationId xmlns:a16="http://schemas.microsoft.com/office/drawing/2014/main" id="{4FEC159E-5FEA-4BDE-E290-57C6F0465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15" name="TextBox 14">
              <a:extLst>
                <a:ext uri="{FF2B5EF4-FFF2-40B4-BE49-F238E27FC236}">
                  <a16:creationId xmlns:a16="http://schemas.microsoft.com/office/drawing/2014/main" id="{F88C776E-8C85-F910-5A33-F47C17F6D640}"/>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6" name="Graphic 15" descr="Wrench with solid fill">
              <a:extLst>
                <a:ext uri="{FF2B5EF4-FFF2-40B4-BE49-F238E27FC236}">
                  <a16:creationId xmlns:a16="http://schemas.microsoft.com/office/drawing/2014/main" id="{02717C31-C376-0CA1-0BDE-1B6B821518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7" name="Graphic 16" descr="Car with solid fill">
              <a:extLst>
                <a:ext uri="{FF2B5EF4-FFF2-40B4-BE49-F238E27FC236}">
                  <a16:creationId xmlns:a16="http://schemas.microsoft.com/office/drawing/2014/main" id="{700DA624-CEDB-3B6C-B8FD-22CFA9F873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8" name="Graphic 17" descr="Fuel with solid fill">
              <a:extLst>
                <a:ext uri="{FF2B5EF4-FFF2-40B4-BE49-F238E27FC236}">
                  <a16:creationId xmlns:a16="http://schemas.microsoft.com/office/drawing/2014/main" id="{E70B19E4-C79B-7B73-41DF-DD2067A361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9" name="Graphic 18" descr="Oil Rig with solid fill">
              <a:extLst>
                <a:ext uri="{FF2B5EF4-FFF2-40B4-BE49-F238E27FC236}">
                  <a16:creationId xmlns:a16="http://schemas.microsoft.com/office/drawing/2014/main" id="{C71DDB6D-3E5B-F06F-306B-5EB766C158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20" name="Group 19">
              <a:extLst>
                <a:ext uri="{FF2B5EF4-FFF2-40B4-BE49-F238E27FC236}">
                  <a16:creationId xmlns:a16="http://schemas.microsoft.com/office/drawing/2014/main" id="{04A71FE7-718F-44AA-DF94-AB290BE7EBC4}"/>
                </a:ext>
              </a:extLst>
            </p:cNvPr>
            <p:cNvGrpSpPr/>
            <p:nvPr/>
          </p:nvGrpSpPr>
          <p:grpSpPr>
            <a:xfrm>
              <a:off x="4560257" y="1485947"/>
              <a:ext cx="543968" cy="618116"/>
              <a:chOff x="2789589" y="2851826"/>
              <a:chExt cx="1043281" cy="618116"/>
            </a:xfrm>
          </p:grpSpPr>
          <p:pic>
            <p:nvPicPr>
              <p:cNvPr id="23" name="Graphic 22" descr="Electric Tower with solid fill">
                <a:extLst>
                  <a:ext uri="{FF2B5EF4-FFF2-40B4-BE49-F238E27FC236}">
                    <a16:creationId xmlns:a16="http://schemas.microsoft.com/office/drawing/2014/main" id="{E870EB40-0947-2F66-4818-C8ECAA11A0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4" name="Graphic 23" descr="High voltage with solid fill">
                <a:extLst>
                  <a:ext uri="{FF2B5EF4-FFF2-40B4-BE49-F238E27FC236}">
                    <a16:creationId xmlns:a16="http://schemas.microsoft.com/office/drawing/2014/main" id="{47C84F35-4E06-4749-C19F-990E907F08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2" name="Picture 21" descr="A black and white logo&#10;&#10;Description automatically generated">
              <a:extLst>
                <a:ext uri="{FF2B5EF4-FFF2-40B4-BE49-F238E27FC236}">
                  <a16:creationId xmlns:a16="http://schemas.microsoft.com/office/drawing/2014/main" id="{29964E08-20CD-62D8-3E3D-D744F008FC9D}"/>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grpSp>
        <p:nvGrpSpPr>
          <p:cNvPr id="33" name="Group 32">
            <a:extLst>
              <a:ext uri="{FF2B5EF4-FFF2-40B4-BE49-F238E27FC236}">
                <a16:creationId xmlns:a16="http://schemas.microsoft.com/office/drawing/2014/main" id="{DB206743-7B07-B652-5668-2FBE964047E7}"/>
              </a:ext>
            </a:extLst>
          </p:cNvPr>
          <p:cNvGrpSpPr/>
          <p:nvPr/>
        </p:nvGrpSpPr>
        <p:grpSpPr>
          <a:xfrm>
            <a:off x="4111884" y="4921250"/>
            <a:ext cx="945891" cy="968805"/>
            <a:chOff x="4111884" y="4921250"/>
            <a:chExt cx="945891" cy="968805"/>
          </a:xfrm>
        </p:grpSpPr>
        <p:sp>
          <p:nvSpPr>
            <p:cNvPr id="3" name="Rectangle 2">
              <a:extLst>
                <a:ext uri="{FF2B5EF4-FFF2-40B4-BE49-F238E27FC236}">
                  <a16:creationId xmlns:a16="http://schemas.microsoft.com/office/drawing/2014/main" id="{8B8AE2C8-AFE0-E303-15F1-59767C783097}"/>
                </a:ext>
              </a:extLst>
            </p:cNvPr>
            <p:cNvSpPr/>
            <p:nvPr/>
          </p:nvSpPr>
          <p:spPr>
            <a:xfrm>
              <a:off x="4111884" y="5464175"/>
              <a:ext cx="402966" cy="4258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Rectangle 5">
              <a:extLst>
                <a:ext uri="{FF2B5EF4-FFF2-40B4-BE49-F238E27FC236}">
                  <a16:creationId xmlns:a16="http://schemas.microsoft.com/office/drawing/2014/main" id="{D5DAA4B1-DDDF-BFF6-0427-A8E289DCCBCD}"/>
                </a:ext>
              </a:extLst>
            </p:cNvPr>
            <p:cNvSpPr/>
            <p:nvPr/>
          </p:nvSpPr>
          <p:spPr>
            <a:xfrm>
              <a:off x="4654809" y="4921250"/>
              <a:ext cx="402966" cy="4258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8" name="Straight Arrow Connector 27">
              <a:extLst>
                <a:ext uri="{FF2B5EF4-FFF2-40B4-BE49-F238E27FC236}">
                  <a16:creationId xmlns:a16="http://schemas.microsoft.com/office/drawing/2014/main" id="{54841B5A-686F-8547-5449-7C670924AFA9}"/>
                </a:ext>
              </a:extLst>
            </p:cNvPr>
            <p:cNvCxnSpPr>
              <a:cxnSpLocks/>
            </p:cNvCxnSpPr>
            <p:nvPr/>
          </p:nvCxnSpPr>
          <p:spPr>
            <a:xfrm flipV="1">
              <a:off x="4327958" y="5097395"/>
              <a:ext cx="361484" cy="36678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7BAD4FF0-2938-FB9D-FB12-70193BD4111D}"/>
                </a:ext>
              </a:extLst>
            </p:cNvPr>
            <p:cNvCxnSpPr>
              <a:cxnSpLocks/>
            </p:cNvCxnSpPr>
            <p:nvPr/>
          </p:nvCxnSpPr>
          <p:spPr>
            <a:xfrm flipV="1">
              <a:off x="4524982" y="5339885"/>
              <a:ext cx="361484" cy="366780"/>
            </a:xfrm>
            <a:prstGeom prst="straightConnector1">
              <a:avLst/>
            </a:prstGeom>
            <a:ln w="38100">
              <a:headEnd type="triangl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38" name="Table 37">
            <a:extLst>
              <a:ext uri="{FF2B5EF4-FFF2-40B4-BE49-F238E27FC236}">
                <a16:creationId xmlns:a16="http://schemas.microsoft.com/office/drawing/2014/main" id="{D44A4D38-3B48-C2ED-BE1A-AB11A1EF0E2B}"/>
              </a:ext>
            </a:extLst>
          </p:cNvPr>
          <p:cNvGraphicFramePr>
            <a:graphicFrameLocks noGrp="1"/>
          </p:cNvGraphicFramePr>
          <p:nvPr/>
        </p:nvGraphicFramePr>
        <p:xfrm>
          <a:off x="6223089" y="2182421"/>
          <a:ext cx="54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436058607"/>
                    </a:ext>
                  </a:extLst>
                </a:gridCol>
              </a:tblGrid>
              <a:tr h="540000">
                <a:tc>
                  <a:txBody>
                    <a:bodyPr/>
                    <a:lstStyle/>
                    <a:p>
                      <a:pPr algn="ctr"/>
                      <a:r>
                        <a:rPr lang="en-IE" sz="1400" b="0" dirty="0">
                          <a:solidFill>
                            <a:srgbClr val="00B050"/>
                          </a:solidFill>
                        </a:rPr>
                        <a:t>1</a:t>
                      </a: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481245648"/>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568449607"/>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426307702"/>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2349700981"/>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1540201017"/>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2184477084"/>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161826135"/>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3106036628"/>
                  </a:ext>
                </a:extLst>
              </a:tr>
            </a:tbl>
          </a:graphicData>
        </a:graphic>
      </p:graphicFrame>
      <mc:AlternateContent xmlns:mc="http://schemas.openxmlformats.org/markup-compatibility/2006" xmlns:a14="http://schemas.microsoft.com/office/drawing/2010/main">
        <mc:Choice Requires="a14">
          <p:sp>
            <p:nvSpPr>
              <p:cNvPr id="39" name="!!eq">
                <a:extLst>
                  <a:ext uri="{FF2B5EF4-FFF2-40B4-BE49-F238E27FC236}">
                    <a16:creationId xmlns:a16="http://schemas.microsoft.com/office/drawing/2014/main" id="{7FA9B776-2967-0E15-3082-C46124B04F0E}"/>
                  </a:ext>
                </a:extLst>
              </p:cNvPr>
              <p:cNvSpPr txBox="1"/>
              <p:nvPr/>
            </p:nvSpPr>
            <p:spPr>
              <a:xfrm>
                <a:off x="8590808" y="3449670"/>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oMath>
                  </m:oMathPara>
                </a14:m>
                <a:endParaRPr lang="en-IE" sz="4000" dirty="0">
                  <a:solidFill>
                    <a:schemeClr val="tx2">
                      <a:lumMod val="60000"/>
                      <a:lumOff val="40000"/>
                    </a:schemeClr>
                  </a:solidFill>
                </a:endParaRPr>
              </a:p>
            </p:txBody>
          </p:sp>
        </mc:Choice>
        <mc:Fallback xmlns="">
          <p:sp>
            <p:nvSpPr>
              <p:cNvPr id="39" name="!!eq">
                <a:extLst>
                  <a:ext uri="{FF2B5EF4-FFF2-40B4-BE49-F238E27FC236}">
                    <a16:creationId xmlns:a16="http://schemas.microsoft.com/office/drawing/2014/main" id="{7FA9B776-2967-0E15-3082-C46124B04F0E}"/>
                  </a:ext>
                </a:extLst>
              </p:cNvPr>
              <p:cNvSpPr txBox="1">
                <a:spLocks noRot="1" noChangeAspect="1" noMove="1" noResize="1" noEditPoints="1" noAdjustHandles="1" noChangeArrowheads="1" noChangeShapeType="1" noTextEdit="1"/>
              </p:cNvSpPr>
              <p:nvPr/>
            </p:nvSpPr>
            <p:spPr>
              <a:xfrm>
                <a:off x="8590808" y="3449670"/>
                <a:ext cx="2619050" cy="615553"/>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966152E-94A0-1C4A-D336-E3F54AAF4EF6}"/>
                  </a:ext>
                </a:extLst>
              </p:cNvPr>
              <p:cNvSpPr txBox="1"/>
              <p:nvPr/>
            </p:nvSpPr>
            <p:spPr>
              <a:xfrm>
                <a:off x="434678"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𝐴</m:t>
                      </m:r>
                    </m:oMath>
                  </m:oMathPara>
                </a14:m>
                <a:endParaRPr lang="en-IE" sz="5400" dirty="0"/>
              </a:p>
            </p:txBody>
          </p:sp>
        </mc:Choice>
        <mc:Fallback xmlns="">
          <p:sp>
            <p:nvSpPr>
              <p:cNvPr id="41" name="TextBox 40">
                <a:extLst>
                  <a:ext uri="{FF2B5EF4-FFF2-40B4-BE49-F238E27FC236}">
                    <a16:creationId xmlns:a16="http://schemas.microsoft.com/office/drawing/2014/main" id="{9966152E-94A0-1C4A-D336-E3F54AAF4EF6}"/>
                  </a:ext>
                </a:extLst>
              </p:cNvPr>
              <p:cNvSpPr txBox="1">
                <a:spLocks noRot="1" noChangeAspect="1" noMove="1" noResize="1" noEditPoints="1" noAdjustHandles="1" noChangeArrowheads="1" noChangeShapeType="1" noTextEdit="1"/>
              </p:cNvSpPr>
              <p:nvPr/>
            </p:nvSpPr>
            <p:spPr>
              <a:xfrm>
                <a:off x="434678" y="1259547"/>
                <a:ext cx="669131" cy="92333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3C2557E-90A3-D16D-5043-AC4095796CE1}"/>
                  </a:ext>
                </a:extLst>
              </p:cNvPr>
              <p:cNvSpPr txBox="1"/>
              <p:nvPr/>
            </p:nvSpPr>
            <p:spPr>
              <a:xfrm>
                <a:off x="6166963"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𝑦</m:t>
                      </m:r>
                    </m:oMath>
                  </m:oMathPara>
                </a14:m>
                <a:endParaRPr lang="en-IE" sz="5400" dirty="0"/>
              </a:p>
            </p:txBody>
          </p:sp>
        </mc:Choice>
        <mc:Fallback xmlns="">
          <p:sp>
            <p:nvSpPr>
              <p:cNvPr id="42" name="TextBox 41">
                <a:extLst>
                  <a:ext uri="{FF2B5EF4-FFF2-40B4-BE49-F238E27FC236}">
                    <a16:creationId xmlns:a16="http://schemas.microsoft.com/office/drawing/2014/main" id="{63C2557E-90A3-D16D-5043-AC4095796CE1}"/>
                  </a:ext>
                </a:extLst>
              </p:cNvPr>
              <p:cNvSpPr txBox="1">
                <a:spLocks noRot="1" noChangeAspect="1" noMove="1" noResize="1" noEditPoints="1" noAdjustHandles="1" noChangeArrowheads="1" noChangeShapeType="1" noTextEdit="1"/>
              </p:cNvSpPr>
              <p:nvPr/>
            </p:nvSpPr>
            <p:spPr>
              <a:xfrm>
                <a:off x="6166963" y="1259547"/>
                <a:ext cx="669131" cy="92333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88D01CD-A09A-C35D-3F56-47BADEF5E15E}"/>
                  </a:ext>
                </a:extLst>
              </p:cNvPr>
              <p:cNvSpPr txBox="1"/>
              <p:nvPr/>
            </p:nvSpPr>
            <p:spPr>
              <a:xfrm>
                <a:off x="7202213"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𝑥</m:t>
                      </m:r>
                    </m:oMath>
                  </m:oMathPara>
                </a14:m>
                <a:endParaRPr lang="en-IE" sz="5400" dirty="0"/>
              </a:p>
            </p:txBody>
          </p:sp>
        </mc:Choice>
        <mc:Fallback xmlns="">
          <p:sp>
            <p:nvSpPr>
              <p:cNvPr id="43" name="TextBox 42">
                <a:extLst>
                  <a:ext uri="{FF2B5EF4-FFF2-40B4-BE49-F238E27FC236}">
                    <a16:creationId xmlns:a16="http://schemas.microsoft.com/office/drawing/2014/main" id="{788D01CD-A09A-C35D-3F56-47BADEF5E15E}"/>
                  </a:ext>
                </a:extLst>
              </p:cNvPr>
              <p:cNvSpPr txBox="1">
                <a:spLocks noRot="1" noChangeAspect="1" noMove="1" noResize="1" noEditPoints="1" noAdjustHandles="1" noChangeArrowheads="1" noChangeShapeType="1" noTextEdit="1"/>
              </p:cNvSpPr>
              <p:nvPr/>
            </p:nvSpPr>
            <p:spPr>
              <a:xfrm>
                <a:off x="7202213" y="1259547"/>
                <a:ext cx="669131" cy="923330"/>
              </a:xfrm>
              <a:prstGeom prst="rect">
                <a:avLst/>
              </a:prstGeom>
              <a:blipFill>
                <a:blip r:embed="rId20"/>
                <a:stretch>
                  <a:fillRect/>
                </a:stretch>
              </a:blipFill>
            </p:spPr>
            <p:txBody>
              <a:bodyPr/>
              <a:lstStyle/>
              <a:p>
                <a:r>
                  <a:rPr lang="en-US">
                    <a:noFill/>
                  </a:rPr>
                  <a:t> </a:t>
                </a:r>
              </a:p>
            </p:txBody>
          </p:sp>
        </mc:Fallback>
      </mc:AlternateContent>
      <p:graphicFrame>
        <p:nvGraphicFramePr>
          <p:cNvPr id="44" name="Table 43">
            <a:extLst>
              <a:ext uri="{FF2B5EF4-FFF2-40B4-BE49-F238E27FC236}">
                <a16:creationId xmlns:a16="http://schemas.microsoft.com/office/drawing/2014/main" id="{741E16D1-AAD3-C9FC-8FE6-70487F61A5F8}"/>
              </a:ext>
            </a:extLst>
          </p:cNvPr>
          <p:cNvGraphicFramePr>
            <a:graphicFrameLocks noGrp="1"/>
          </p:cNvGraphicFramePr>
          <p:nvPr/>
        </p:nvGraphicFramePr>
        <p:xfrm>
          <a:off x="7283583" y="2182421"/>
          <a:ext cx="54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436058607"/>
                    </a:ext>
                  </a:extLst>
                </a:gridCol>
              </a:tblGrid>
              <a:tr h="540000">
                <a:tc>
                  <a:txBody>
                    <a:bodyPr/>
                    <a:lstStyle/>
                    <a:p>
                      <a:pPr algn="ctr"/>
                      <a:r>
                        <a:rPr lang="en-IE" sz="1400" b="0" dirty="0">
                          <a:solidFill>
                            <a:srgbClr val="DAA600"/>
                          </a:solidFill>
                        </a:rPr>
                        <a:t>?</a:t>
                      </a: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481245648"/>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568449607"/>
                  </a:ext>
                </a:extLst>
              </a:tr>
              <a:tr h="540000">
                <a:tc>
                  <a:txBody>
                    <a:bodyPr/>
                    <a:lstStyle/>
                    <a:p>
                      <a:pPr algn="ctr"/>
                      <a:r>
                        <a:rPr kumimoji="0" lang="en-IE" sz="1400" b="0" i="0" u="none" strike="noStrike" kern="1200" cap="none" spc="0" normalizeH="0" baseline="0" noProof="0" dirty="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426307702"/>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2349700981"/>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1540201017"/>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2184477084"/>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161826135"/>
                  </a:ext>
                </a:extLst>
              </a:tr>
              <a:tr h="540000">
                <a:tc>
                  <a:txBody>
                    <a:bodyPr/>
                    <a:lstStyle/>
                    <a:p>
                      <a:pPr algn="ctr"/>
                      <a:r>
                        <a:rPr kumimoji="0" lang="en-IE" sz="1400" b="0" i="0" u="none" strike="noStrike" kern="1200" cap="none" spc="0" normalizeH="0" baseline="0" noProof="0" dirty="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3106036628"/>
                  </a:ext>
                </a:extLst>
              </a:tr>
            </a:tbl>
          </a:graphicData>
        </a:graphic>
      </p:graphicFrame>
      <p:sp>
        <p:nvSpPr>
          <p:cNvPr id="45" name="TextBox 44">
            <a:extLst>
              <a:ext uri="{FF2B5EF4-FFF2-40B4-BE49-F238E27FC236}">
                <a16:creationId xmlns:a16="http://schemas.microsoft.com/office/drawing/2014/main" id="{609EB6BF-3E67-685B-A254-60185E4E1253}"/>
              </a:ext>
            </a:extLst>
          </p:cNvPr>
          <p:cNvSpPr txBox="1"/>
          <p:nvPr/>
        </p:nvSpPr>
        <p:spPr>
          <a:xfrm rot="16200000">
            <a:off x="5708548" y="599819"/>
            <a:ext cx="1561325" cy="430887"/>
          </a:xfrm>
          <a:prstGeom prst="rect">
            <a:avLst/>
          </a:prstGeom>
          <a:noFill/>
        </p:spPr>
        <p:txBody>
          <a:bodyPr wrap="none" lIns="0" tIns="0" rIns="0" bIns="0" rtlCol="0" anchor="b">
            <a:spAutoFit/>
          </a:bodyPr>
          <a:lstStyle/>
          <a:p>
            <a:pPr algn="ctr"/>
            <a:r>
              <a:rPr lang="en-IE" sz="1400" dirty="0" err="1">
                <a:latin typeface="+mn-lt"/>
              </a:rPr>
              <a:t>demande</a:t>
            </a:r>
            <a:r>
              <a:rPr lang="en-IE" sz="1400" dirty="0">
                <a:latin typeface="+mn-lt"/>
              </a:rPr>
              <a:t> finale</a:t>
            </a:r>
            <a:br>
              <a:rPr lang="en-IE" sz="1400" dirty="0">
                <a:latin typeface="+mn-lt"/>
              </a:rPr>
            </a:br>
            <a:r>
              <a:rPr lang="en-IE" sz="1400" dirty="0">
                <a:latin typeface="+mn-lt"/>
              </a:rPr>
              <a:t>(</a:t>
            </a:r>
            <a:r>
              <a:rPr lang="en-IE" sz="1400" dirty="0" err="1">
                <a:latin typeface="+mn-lt"/>
              </a:rPr>
              <a:t>unité</a:t>
            </a:r>
            <a:r>
              <a:rPr lang="en-IE" sz="1400" dirty="0">
                <a:latin typeface="+mn-lt"/>
              </a:rPr>
              <a:t> </a:t>
            </a:r>
            <a:r>
              <a:rPr lang="en-IE" sz="1400" dirty="0" err="1">
                <a:latin typeface="+mn-lt"/>
              </a:rPr>
              <a:t>fonctionnelle</a:t>
            </a:r>
            <a:r>
              <a:rPr lang="en-IE" sz="1400" dirty="0">
                <a:latin typeface="+mn-lt"/>
              </a:rPr>
              <a:t>)</a:t>
            </a:r>
          </a:p>
        </p:txBody>
      </p:sp>
      <p:sp>
        <p:nvSpPr>
          <p:cNvPr id="46" name="TextBox 45">
            <a:extLst>
              <a:ext uri="{FF2B5EF4-FFF2-40B4-BE49-F238E27FC236}">
                <a16:creationId xmlns:a16="http://schemas.microsoft.com/office/drawing/2014/main" id="{1AC584AD-DC76-F692-6873-E72E66AA31B0}"/>
              </a:ext>
            </a:extLst>
          </p:cNvPr>
          <p:cNvSpPr txBox="1"/>
          <p:nvPr/>
        </p:nvSpPr>
        <p:spPr>
          <a:xfrm rot="16200000">
            <a:off x="6881926" y="599819"/>
            <a:ext cx="1343316" cy="430887"/>
          </a:xfrm>
          <a:prstGeom prst="rect">
            <a:avLst/>
          </a:prstGeom>
          <a:noFill/>
        </p:spPr>
        <p:txBody>
          <a:bodyPr wrap="none" lIns="0" tIns="0" rIns="0" bIns="0" rtlCol="0" anchor="b">
            <a:spAutoFit/>
          </a:bodyPr>
          <a:lstStyle/>
          <a:p>
            <a:pPr algn="ctr"/>
            <a:r>
              <a:rPr lang="en-IE" sz="1400" dirty="0">
                <a:latin typeface="+mn-lt"/>
              </a:rPr>
              <a:t>production </a:t>
            </a:r>
            <a:r>
              <a:rPr lang="en-IE" sz="1400" dirty="0" err="1">
                <a:latin typeface="+mn-lt"/>
              </a:rPr>
              <a:t>totale</a:t>
            </a:r>
            <a:br>
              <a:rPr lang="en-IE" sz="1400" dirty="0">
                <a:latin typeface="+mn-lt"/>
              </a:rPr>
            </a:br>
            <a:r>
              <a:rPr lang="en-IE" sz="1400" dirty="0">
                <a:latin typeface="+mn-lt"/>
              </a:rPr>
              <a:t>(</a:t>
            </a:r>
            <a:r>
              <a:rPr lang="en-IE" sz="1400" i="1" dirty="0">
                <a:latin typeface="+mn-lt"/>
              </a:rPr>
              <a:t>total output</a:t>
            </a:r>
            <a:r>
              <a:rPr lang="en-IE" sz="1400" dirty="0">
                <a:latin typeface="+mn-lt"/>
              </a:rPr>
              <a:t>)</a:t>
            </a:r>
          </a:p>
        </p:txBody>
      </p:sp>
    </p:spTree>
    <p:extLst>
      <p:ext uri="{BB962C8B-B14F-4D97-AF65-F5344CB8AC3E}">
        <p14:creationId xmlns:p14="http://schemas.microsoft.com/office/powerpoint/2010/main" val="143683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2" end="2"/>
                                            </p:txEl>
                                          </p:spTgt>
                                        </p:tgtEl>
                                        <p:attrNameLst>
                                          <p:attrName>style.visibility</p:attrName>
                                        </p:attrNameLst>
                                      </p:cBhvr>
                                      <p:to>
                                        <p:strVal val="visible"/>
                                      </p:to>
                                    </p:set>
                                    <p:animEffect transition="in" filter="fade">
                                      <p:cBhvr>
                                        <p:cTn id="13" dur="500"/>
                                        <p:tgtEl>
                                          <p:spTgt spid="2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xEl>
                                              <p:pRg st="4" end="4"/>
                                            </p:txEl>
                                          </p:spTgt>
                                        </p:tgtEl>
                                        <p:attrNameLst>
                                          <p:attrName>style.visibility</p:attrName>
                                        </p:attrNameLst>
                                      </p:cBhvr>
                                      <p:to>
                                        <p:strVal val="visible"/>
                                      </p:to>
                                    </p:set>
                                    <p:animEffect transition="in" filter="fade">
                                      <p:cBhvr>
                                        <p:cTn id="21" dur="500"/>
                                        <p:tgtEl>
                                          <p:spTgt spid="2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xEl>
                                              <p:pRg st="7" end="7"/>
                                            </p:txEl>
                                          </p:spTgt>
                                        </p:tgtEl>
                                        <p:attrNameLst>
                                          <p:attrName>style.visibility</p:attrName>
                                        </p:attrNameLst>
                                      </p:cBhvr>
                                      <p:to>
                                        <p:strVal val="visible"/>
                                      </p:to>
                                    </p:set>
                                    <p:animEffect transition="in" filter="fade">
                                      <p:cBhvr>
                                        <p:cTn id="54" dur="500"/>
                                        <p:tgtEl>
                                          <p:spTgt spid="29">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xEl>
                                              <p:pRg st="9" end="9"/>
                                            </p:txEl>
                                          </p:spTgt>
                                        </p:tgtEl>
                                        <p:attrNameLst>
                                          <p:attrName>style.visibility</p:attrName>
                                        </p:attrNameLst>
                                      </p:cBhvr>
                                      <p:to>
                                        <p:strVal val="visible"/>
                                      </p:to>
                                    </p:set>
                                    <p:animEffect transition="in" filter="fade">
                                      <p:cBhvr>
                                        <p:cTn id="59" dur="500"/>
                                        <p:tgtEl>
                                          <p:spTgt spid="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39" grpId="0"/>
      <p:bldP spid="41" grpId="0"/>
      <p:bldP spid="42" grpId="0"/>
      <p:bldP spid="43" grpId="0"/>
      <p:bldP spid="45" grpId="0"/>
      <p:bldP spid="4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DFB5-8810-5B92-EEAF-DE5787F1BF66}"/>
              </a:ext>
            </a:extLst>
          </p:cNvPr>
          <p:cNvSpPr>
            <a:spLocks noGrp="1"/>
          </p:cNvSpPr>
          <p:nvPr>
            <p:ph type="title"/>
          </p:nvPr>
        </p:nvSpPr>
        <p:spPr/>
        <p:txBody>
          <a:bodyPr/>
          <a:lstStyle/>
          <a:p>
            <a:r>
              <a:rPr lang="fr-FR" noProof="0" dirty="0"/>
              <a:t>Un peu </a:t>
            </a:r>
            <a:r>
              <a:rPr lang="fr-FR" noProof="0" dirty="0" err="1"/>
              <a:t>d’algÈbre</a:t>
            </a:r>
            <a:endParaRPr lang="en-IE" dirty="0"/>
          </a:p>
        </p:txBody>
      </p:sp>
      <p:pic>
        <p:nvPicPr>
          <p:cNvPr id="16" name="Content Placeholder 15" descr="A person in a suit with his arms crossed&#10;&#10;Description automatically generated">
            <a:extLst>
              <a:ext uri="{FF2B5EF4-FFF2-40B4-BE49-F238E27FC236}">
                <a16:creationId xmlns:a16="http://schemas.microsoft.com/office/drawing/2014/main" id="{742D7426-E089-C332-EC11-469DB832C2B4}"/>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2145361" y="5095798"/>
            <a:ext cx="1943892" cy="1619910"/>
          </a:xfrm>
        </p:spPr>
      </p:pic>
      <p:sp>
        <p:nvSpPr>
          <p:cNvPr id="5" name="Text Placeholder 4">
            <a:extLst>
              <a:ext uri="{FF2B5EF4-FFF2-40B4-BE49-F238E27FC236}">
                <a16:creationId xmlns:a16="http://schemas.microsoft.com/office/drawing/2014/main" id="{346DB91E-B0E3-CD4A-100E-BF61B9E1AFBF}"/>
              </a:ext>
            </a:extLst>
          </p:cNvPr>
          <p:cNvSpPr>
            <a:spLocks noGrp="1"/>
          </p:cNvSpPr>
          <p:nvPr>
            <p:ph type="body" idx="28"/>
          </p:nvPr>
        </p:nvSpPr>
        <p:spPr/>
        <p:txBody>
          <a:bodyPr/>
          <a:lstStyle/>
          <a:p>
            <a:r>
              <a:rPr lang="en-IE" dirty="0" err="1"/>
              <a:t>L’inverse</a:t>
            </a:r>
            <a:r>
              <a:rPr lang="en-IE" dirty="0"/>
              <a:t> de Leontief</a:t>
            </a:r>
          </a:p>
        </p:txBody>
      </p:sp>
      <mc:AlternateContent xmlns:mc="http://schemas.openxmlformats.org/markup-compatibility/2006" xmlns:a14="http://schemas.microsoft.com/office/drawing/2010/main">
        <mc:Choice Requires="a14">
          <p:sp>
            <p:nvSpPr>
              <p:cNvPr id="6" name="!!eq">
                <a:extLst>
                  <a:ext uri="{FF2B5EF4-FFF2-40B4-BE49-F238E27FC236}">
                    <a16:creationId xmlns:a16="http://schemas.microsoft.com/office/drawing/2014/main" id="{FA1EC06E-494F-ACC8-6C2C-FA50C0732440}"/>
                  </a:ext>
                </a:extLst>
              </p:cNvPr>
              <p:cNvSpPr txBox="1"/>
              <p:nvPr/>
            </p:nvSpPr>
            <p:spPr>
              <a:xfrm>
                <a:off x="478366" y="1881186"/>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oMath>
                  </m:oMathPara>
                </a14:m>
                <a:endParaRPr lang="en-IE" sz="4000" dirty="0">
                  <a:solidFill>
                    <a:schemeClr val="tx2">
                      <a:lumMod val="60000"/>
                      <a:lumOff val="40000"/>
                    </a:schemeClr>
                  </a:solidFill>
                </a:endParaRPr>
              </a:p>
            </p:txBody>
          </p:sp>
        </mc:Choice>
        <mc:Fallback xmlns="">
          <p:sp>
            <p:nvSpPr>
              <p:cNvPr id="6" name="!!eq">
                <a:extLst>
                  <a:ext uri="{FF2B5EF4-FFF2-40B4-BE49-F238E27FC236}">
                    <a16:creationId xmlns:a16="http://schemas.microsoft.com/office/drawing/2014/main" id="{FA1EC06E-494F-ACC8-6C2C-FA50C0732440}"/>
                  </a:ext>
                </a:extLst>
              </p:cNvPr>
              <p:cNvSpPr txBox="1">
                <a:spLocks noRot="1" noChangeAspect="1" noMove="1" noResize="1" noEditPoints="1" noAdjustHandles="1" noChangeArrowheads="1" noChangeShapeType="1" noTextEdit="1"/>
              </p:cNvSpPr>
              <p:nvPr/>
            </p:nvSpPr>
            <p:spPr>
              <a:xfrm>
                <a:off x="478366" y="1881186"/>
                <a:ext cx="2619050"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q">
                <a:extLst>
                  <a:ext uri="{FF2B5EF4-FFF2-40B4-BE49-F238E27FC236}">
                    <a16:creationId xmlns:a16="http://schemas.microsoft.com/office/drawing/2014/main" id="{A67E118C-D7B4-E5BE-3C1E-0ADB474C5F2F}"/>
                  </a:ext>
                </a:extLst>
              </p:cNvPr>
              <p:cNvSpPr txBox="1"/>
              <p:nvPr/>
            </p:nvSpPr>
            <p:spPr>
              <a:xfrm>
                <a:off x="478366" y="2541055"/>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7" name="!!eq">
                <a:extLst>
                  <a:ext uri="{FF2B5EF4-FFF2-40B4-BE49-F238E27FC236}">
                    <a16:creationId xmlns:a16="http://schemas.microsoft.com/office/drawing/2014/main" id="{A67E118C-D7B4-E5BE-3C1E-0ADB474C5F2F}"/>
                  </a:ext>
                </a:extLst>
              </p:cNvPr>
              <p:cNvSpPr txBox="1">
                <a:spLocks noRot="1" noChangeAspect="1" noMove="1" noResize="1" noEditPoints="1" noAdjustHandles="1" noChangeArrowheads="1" noChangeShapeType="1" noTextEdit="1"/>
              </p:cNvSpPr>
              <p:nvPr/>
            </p:nvSpPr>
            <p:spPr>
              <a:xfrm>
                <a:off x="478366" y="2541055"/>
                <a:ext cx="2619050"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eq">
                <a:extLst>
                  <a:ext uri="{FF2B5EF4-FFF2-40B4-BE49-F238E27FC236}">
                    <a16:creationId xmlns:a16="http://schemas.microsoft.com/office/drawing/2014/main" id="{5F558270-9978-036C-3A26-043BD848A6F2}"/>
                  </a:ext>
                </a:extLst>
              </p:cNvPr>
              <p:cNvSpPr txBox="1"/>
              <p:nvPr/>
            </p:nvSpPr>
            <p:spPr>
              <a:xfrm>
                <a:off x="478366" y="3156608"/>
                <a:ext cx="2972032"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d>
                        <m:dPr>
                          <m:ctrlPr>
                            <a:rPr lang="en-IE" sz="4000" b="0" i="1" smtClean="0">
                              <a:solidFill>
                                <a:schemeClr val="tx2">
                                  <a:lumMod val="60000"/>
                                  <a:lumOff val="40000"/>
                                </a:schemeClr>
                              </a:solidFill>
                              <a:latin typeface="Cambria Math" panose="02040503050406030204" pitchFamily="18" charset="0"/>
                            </a:rPr>
                          </m:ctrlPr>
                        </m:dPr>
                        <m:e>
                          <m:r>
                            <a:rPr lang="en-IE" sz="4000" b="0" i="1" smtClean="0">
                              <a:solidFill>
                                <a:schemeClr val="tx2">
                                  <a:lumMod val="60000"/>
                                  <a:lumOff val="40000"/>
                                </a:schemeClr>
                              </a:solidFill>
                              <a:latin typeface="Cambria Math" panose="02040503050406030204" pitchFamily="18" charset="0"/>
                            </a:rPr>
                            <m:t>𝐼</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m:t>
                          </m:r>
                        </m:e>
                      </m:d>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8" name="!!eq">
                <a:extLst>
                  <a:ext uri="{FF2B5EF4-FFF2-40B4-BE49-F238E27FC236}">
                    <a16:creationId xmlns:a16="http://schemas.microsoft.com/office/drawing/2014/main" id="{5F558270-9978-036C-3A26-043BD848A6F2}"/>
                  </a:ext>
                </a:extLst>
              </p:cNvPr>
              <p:cNvSpPr txBox="1">
                <a:spLocks noRot="1" noChangeAspect="1" noMove="1" noResize="1" noEditPoints="1" noAdjustHandles="1" noChangeArrowheads="1" noChangeShapeType="1" noTextEdit="1"/>
              </p:cNvSpPr>
              <p:nvPr/>
            </p:nvSpPr>
            <p:spPr>
              <a:xfrm>
                <a:off x="478366" y="3156608"/>
                <a:ext cx="2972032"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eq">
                <a:extLst>
                  <a:ext uri="{FF2B5EF4-FFF2-40B4-BE49-F238E27FC236}">
                    <a16:creationId xmlns:a16="http://schemas.microsoft.com/office/drawing/2014/main" id="{AF4F4F0C-F57B-4FB6-C826-4475DD727264}"/>
                  </a:ext>
                </a:extLst>
              </p:cNvPr>
              <p:cNvSpPr txBox="1"/>
              <p:nvPr/>
            </p:nvSpPr>
            <p:spPr>
              <a:xfrm>
                <a:off x="478366" y="3787703"/>
                <a:ext cx="3482235" cy="615553"/>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sSup>
                        <m:sSupPr>
                          <m:ctrlPr>
                            <a:rPr lang="en-IE" sz="4000" b="0" i="1" smtClean="0">
                              <a:solidFill>
                                <a:schemeClr val="tx2">
                                  <a:lumMod val="60000"/>
                                  <a:lumOff val="40000"/>
                                </a:schemeClr>
                              </a:solidFill>
                              <a:latin typeface="Cambria Math" panose="02040503050406030204" pitchFamily="18" charset="0"/>
                            </a:rPr>
                          </m:ctrlPr>
                        </m:sSupPr>
                        <m:e>
                          <m:d>
                            <m:dPr>
                              <m:ctrlPr>
                                <a:rPr lang="en-IE" sz="4000" i="1">
                                  <a:solidFill>
                                    <a:schemeClr val="tx2">
                                      <a:lumMod val="60000"/>
                                      <a:lumOff val="40000"/>
                                    </a:schemeClr>
                                  </a:solidFill>
                                  <a:latin typeface="Cambria Math" panose="02040503050406030204" pitchFamily="18" charset="0"/>
                                </a:rPr>
                              </m:ctrlPr>
                            </m:dPr>
                            <m:e>
                              <m:r>
                                <a:rPr lang="en-IE" sz="4000" i="1">
                                  <a:solidFill>
                                    <a:schemeClr val="tx2">
                                      <a:lumMod val="60000"/>
                                      <a:lumOff val="40000"/>
                                    </a:schemeClr>
                                  </a:solidFill>
                                  <a:latin typeface="Cambria Math" panose="02040503050406030204" pitchFamily="18" charset="0"/>
                                </a:rPr>
                                <m:t>𝐼</m:t>
                              </m:r>
                              <m:r>
                                <a:rPr lang="en-IE" sz="4000" i="1">
                                  <a:solidFill>
                                    <a:schemeClr val="tx2">
                                      <a:lumMod val="60000"/>
                                      <a:lumOff val="40000"/>
                                    </a:schemeClr>
                                  </a:solidFill>
                                  <a:latin typeface="Cambria Math" panose="02040503050406030204" pitchFamily="18" charset="0"/>
                                </a:rPr>
                                <m:t>−</m:t>
                              </m:r>
                              <m:r>
                                <a:rPr lang="en-IE" sz="4000" i="1">
                                  <a:solidFill>
                                    <a:schemeClr val="tx2">
                                      <a:lumMod val="60000"/>
                                      <a:lumOff val="40000"/>
                                    </a:schemeClr>
                                  </a:solidFill>
                                  <a:latin typeface="Cambria Math" panose="02040503050406030204" pitchFamily="18" charset="0"/>
                                </a:rPr>
                                <m:t>𝐴</m:t>
                              </m:r>
                            </m:e>
                          </m:d>
                        </m:e>
                        <m:sup>
                          <m:r>
                            <a:rPr lang="en-IE" sz="4000" b="0" i="1" smtClean="0">
                              <a:solidFill>
                                <a:schemeClr val="tx2">
                                  <a:lumMod val="60000"/>
                                  <a:lumOff val="40000"/>
                                </a:schemeClr>
                              </a:solidFill>
                              <a:latin typeface="Cambria Math" panose="02040503050406030204" pitchFamily="18" charset="0"/>
                            </a:rPr>
                            <m:t>−1</m:t>
                          </m:r>
                        </m:sup>
                      </m:sSup>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9" name="!!eq">
                <a:extLst>
                  <a:ext uri="{FF2B5EF4-FFF2-40B4-BE49-F238E27FC236}">
                    <a16:creationId xmlns:a16="http://schemas.microsoft.com/office/drawing/2014/main" id="{AF4F4F0C-F57B-4FB6-C826-4475DD727264}"/>
                  </a:ext>
                </a:extLst>
              </p:cNvPr>
              <p:cNvSpPr txBox="1">
                <a:spLocks noRot="1" noChangeAspect="1" noMove="1" noResize="1" noEditPoints="1" noAdjustHandles="1" noChangeArrowheads="1" noChangeShapeType="1" noTextEdit="1"/>
              </p:cNvSpPr>
              <p:nvPr/>
            </p:nvSpPr>
            <p:spPr>
              <a:xfrm>
                <a:off x="478366" y="3787703"/>
                <a:ext cx="3482235" cy="615553"/>
              </a:xfrm>
              <a:prstGeom prst="rect">
                <a:avLst/>
              </a:prstGeom>
              <a:blipFill>
                <a:blip r:embed="rId6"/>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0" name="!!eq">
                <a:extLst>
                  <a:ext uri="{FF2B5EF4-FFF2-40B4-BE49-F238E27FC236}">
                    <a16:creationId xmlns:a16="http://schemas.microsoft.com/office/drawing/2014/main" id="{0F563E19-8530-86F2-A815-3ECAC91A1AF7}"/>
                  </a:ext>
                </a:extLst>
              </p:cNvPr>
              <p:cNvSpPr txBox="1"/>
              <p:nvPr/>
            </p:nvSpPr>
            <p:spPr>
              <a:xfrm>
                <a:off x="478366" y="4447572"/>
                <a:ext cx="1666995" cy="615553"/>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𝐿𝑦</m:t>
                      </m:r>
                    </m:oMath>
                  </m:oMathPara>
                </a14:m>
                <a:endParaRPr lang="en-IE" sz="4000" b="0" dirty="0">
                  <a:solidFill>
                    <a:schemeClr val="tx2">
                      <a:lumMod val="60000"/>
                      <a:lumOff val="40000"/>
                    </a:schemeClr>
                  </a:solidFill>
                </a:endParaRPr>
              </a:p>
            </p:txBody>
          </p:sp>
        </mc:Choice>
        <mc:Fallback xmlns="">
          <p:sp>
            <p:nvSpPr>
              <p:cNvPr id="10" name="!!eq">
                <a:extLst>
                  <a:ext uri="{FF2B5EF4-FFF2-40B4-BE49-F238E27FC236}">
                    <a16:creationId xmlns:a16="http://schemas.microsoft.com/office/drawing/2014/main" id="{0F563E19-8530-86F2-A815-3ECAC91A1AF7}"/>
                  </a:ext>
                </a:extLst>
              </p:cNvPr>
              <p:cNvSpPr txBox="1">
                <a:spLocks noRot="1" noChangeAspect="1" noMove="1" noResize="1" noEditPoints="1" noAdjustHandles="1" noChangeArrowheads="1" noChangeShapeType="1" noTextEdit="1"/>
              </p:cNvSpPr>
              <p:nvPr/>
            </p:nvSpPr>
            <p:spPr>
              <a:xfrm>
                <a:off x="478366" y="4447572"/>
                <a:ext cx="1666995" cy="615553"/>
              </a:xfrm>
              <a:prstGeom prst="rect">
                <a:avLst/>
              </a:prstGeom>
              <a:blipFill>
                <a:blip r:embed="rId7"/>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24767F1-7282-0A3B-C824-8B00DDBE2EE2}"/>
              </a:ext>
            </a:extLst>
          </p:cNvPr>
          <p:cNvGrpSpPr/>
          <p:nvPr/>
        </p:nvGrpSpPr>
        <p:grpSpPr>
          <a:xfrm>
            <a:off x="133350" y="5063125"/>
            <a:ext cx="2012011" cy="1710209"/>
            <a:chOff x="133350" y="5063125"/>
            <a:chExt cx="2012011" cy="1710209"/>
          </a:xfrm>
        </p:grpSpPr>
        <p:cxnSp>
          <p:nvCxnSpPr>
            <p:cNvPr id="12" name="Straight Arrow Connector 11">
              <a:extLst>
                <a:ext uri="{FF2B5EF4-FFF2-40B4-BE49-F238E27FC236}">
                  <a16:creationId xmlns:a16="http://schemas.microsoft.com/office/drawing/2014/main" id="{B266E825-2006-6248-F097-EC605AA9B9A4}"/>
                </a:ext>
              </a:extLst>
            </p:cNvPr>
            <p:cNvCxnSpPr>
              <a:cxnSpLocks/>
            </p:cNvCxnSpPr>
            <p:nvPr/>
          </p:nvCxnSpPr>
          <p:spPr>
            <a:xfrm flipH="1" flipV="1">
              <a:off x="1666875" y="5063125"/>
              <a:ext cx="478486" cy="30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5BCEC7A-9BEA-0081-24A4-868D5F84EEE4}"/>
                </a:ext>
              </a:extLst>
            </p:cNvPr>
            <p:cNvSpPr txBox="1"/>
            <p:nvPr/>
          </p:nvSpPr>
          <p:spPr>
            <a:xfrm>
              <a:off x="133350" y="5296006"/>
              <a:ext cx="2012011" cy="1477328"/>
            </a:xfrm>
            <a:prstGeom prst="rect">
              <a:avLst/>
            </a:prstGeom>
            <a:noFill/>
          </p:spPr>
          <p:txBody>
            <a:bodyPr wrap="square">
              <a:spAutoFit/>
            </a:bodyPr>
            <a:lstStyle/>
            <a:p>
              <a:pPr algn="r"/>
              <a:r>
                <a:rPr lang="fr-FR" dirty="0"/>
                <a:t>« L » pour Wassily Leontief, économiste américain (prix Nobel 1973)</a:t>
              </a:r>
              <a:endParaRPr lang="en-IE" dirty="0"/>
            </a:p>
          </p:txBody>
        </p:sp>
      </p:grpSp>
      <p:graphicFrame>
        <p:nvGraphicFramePr>
          <p:cNvPr id="23" name="Table 51">
            <a:extLst>
              <a:ext uri="{FF2B5EF4-FFF2-40B4-BE49-F238E27FC236}">
                <a16:creationId xmlns:a16="http://schemas.microsoft.com/office/drawing/2014/main" id="{6B199BCB-E880-4DDF-45A8-1139CA43B241}"/>
              </a:ext>
            </a:extLst>
          </p:cNvPr>
          <p:cNvGraphicFramePr>
            <a:graphicFrameLocks noGrp="1"/>
          </p:cNvGraphicFramePr>
          <p:nvPr/>
        </p:nvGraphicFramePr>
        <p:xfrm>
          <a:off x="6597972" y="1221317"/>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rtl="0" fontAlgn="ctr"/>
                      <a:r>
                        <a:rPr lang="en-IE" sz="1400" b="0" i="0" u="none" strike="noStrike">
                          <a:solidFill>
                            <a:srgbClr val="00AEBC"/>
                          </a:solidFill>
                          <a:effectLst/>
                          <a:latin typeface="Arial" panose="020B0604020202020204" pitchFamily="34" charset="0"/>
                        </a:rPr>
                        <a:t>1.0</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924740505"/>
                  </a:ext>
                </a:extLst>
              </a:tr>
              <a:tr h="540000">
                <a:tc>
                  <a:txBody>
                    <a:bodyPr/>
                    <a:lstStyle/>
                    <a:p>
                      <a:pPr algn="ctr" rtl="0" fontAlgn="ctr"/>
                      <a:r>
                        <a:rPr lang="en-IE" sz="1400" b="0" i="0" u="none" strike="noStrike" dirty="0">
                          <a:solidFill>
                            <a:srgbClr val="00AEBC"/>
                          </a:solidFill>
                          <a:effectLst/>
                          <a:latin typeface="Arial" panose="020B0604020202020204" pitchFamily="34" charset="0"/>
                        </a:rPr>
                        <a:t>0.1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10814572"/>
                  </a:ext>
                </a:extLst>
              </a:tr>
              <a:tr h="540000">
                <a:tc>
                  <a:txBody>
                    <a:bodyPr/>
                    <a:lstStyle/>
                    <a:p>
                      <a:pPr algn="ctr" rtl="0" fontAlgn="ctr"/>
                      <a:r>
                        <a:rPr lang="en-IE" sz="1400" b="0" i="0" u="none" strike="noStrike">
                          <a:solidFill>
                            <a:srgbClr val="00AEBC"/>
                          </a:solidFill>
                          <a:effectLst/>
                          <a:latin typeface="Arial" panose="020B0604020202020204" pitchFamily="34" charset="0"/>
                        </a:rPr>
                        <a:t>4.0E-06</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55247587"/>
                  </a:ext>
                </a:extLst>
              </a:tr>
              <a:tr h="540000">
                <a:tc>
                  <a:txBody>
                    <a:bodyPr/>
                    <a:lstStyle/>
                    <a:p>
                      <a:pPr algn="ctr" rtl="0" fontAlgn="ctr"/>
                      <a:r>
                        <a:rPr lang="en-IE" sz="1400" b="0" i="0" u="none" strike="noStrike">
                          <a:solidFill>
                            <a:srgbClr val="00AEBC"/>
                          </a:solidFill>
                          <a:effectLst/>
                          <a:latin typeface="Arial" panose="020B0604020202020204" pitchFamily="34" charset="0"/>
                        </a:rPr>
                        <a:t>4.0E-03</a:t>
                      </a: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82102240"/>
                  </a:ext>
                </a:extLst>
              </a:tr>
              <a:tr h="540000">
                <a:tc>
                  <a:txBody>
                    <a:bodyPr/>
                    <a:lstStyle/>
                    <a:p>
                      <a:pPr algn="ctr" rtl="0" fontAlgn="ctr"/>
                      <a:r>
                        <a:rPr lang="en-IE" sz="1400" b="0" i="0" u="none" strike="noStrike">
                          <a:solidFill>
                            <a:srgbClr val="00AEBC"/>
                          </a:solidFill>
                          <a:effectLst/>
                          <a:latin typeface="Arial" panose="020B0604020202020204" pitchFamily="34" charset="0"/>
                        </a:rPr>
                        <a:t>8.0E-03</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379587676"/>
                  </a:ext>
                </a:extLst>
              </a:tr>
              <a:tr h="540000">
                <a:tc>
                  <a:txBody>
                    <a:bodyPr/>
                    <a:lstStyle/>
                    <a:p>
                      <a:pPr algn="ctr" rtl="0" fontAlgn="ctr"/>
                      <a:r>
                        <a:rPr lang="en-IE" sz="1400" b="0" i="0" u="none" strike="noStrike">
                          <a:solidFill>
                            <a:srgbClr val="00AEBC"/>
                          </a:solidFill>
                          <a:effectLst/>
                          <a:latin typeface="Arial" panose="020B0604020202020204" pitchFamily="34" charset="0"/>
                        </a:rPr>
                        <a:t>8.5E-03</a:t>
                      </a: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1011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1.1E-02</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54416867"/>
                  </a:ext>
                </a:extLst>
              </a:tr>
              <a:tr h="540000">
                <a:tc>
                  <a:txBody>
                    <a:bodyPr/>
                    <a:lstStyle/>
                    <a:p>
                      <a:pPr algn="ctr" rtl="0" fontAlgn="ctr"/>
                      <a:r>
                        <a:rPr lang="en-IE" sz="1400" b="0" i="0" u="none" strike="noStrike">
                          <a:solidFill>
                            <a:srgbClr val="00AEBC"/>
                          </a:solidFill>
                          <a:effectLst/>
                          <a:latin typeface="Arial" panose="020B0604020202020204" pitchFamily="34" charset="0"/>
                        </a:rPr>
                        <a:t>0.5</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11111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49412787"/>
                  </a:ext>
                </a:extLst>
              </a:tr>
              <a:tr h="540000">
                <a:tc>
                  <a:txBody>
                    <a:bodyPr/>
                    <a:lstStyle/>
                    <a:p>
                      <a:pPr algn="ctr" rtl="0" fontAlgn="ctr"/>
                      <a:r>
                        <a:rPr lang="en-IE" sz="1400" b="0" i="0" u="none" strike="noStrike">
                          <a:solidFill>
                            <a:srgbClr val="00AEBC"/>
                          </a:solidFill>
                          <a:effectLst/>
                          <a:latin typeface="Arial" panose="020B0604020202020204" pitchFamily="34" charset="0"/>
                        </a:rPr>
                        <a:t>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6364</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56</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100</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6</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dirty="0">
                          <a:solidFill>
                            <a:srgbClr val="00AEBC"/>
                          </a:solidFill>
                          <a:effectLst/>
                          <a:latin typeface="Arial" panose="020B0604020202020204" pitchFamily="34" charset="0"/>
                        </a:rPr>
                        <a:t>1</a:t>
                      </a:r>
                    </a:p>
                  </a:txBody>
                  <a:tcPr marL="9525" marR="9525" marT="9525" marB="0" anchor="ctr"/>
                </a:tc>
                <a:extLst>
                  <a:ext uri="{0D108BD9-81ED-4DB2-BD59-A6C34878D82A}">
                    <a16:rowId xmlns:a16="http://schemas.microsoft.com/office/drawing/2014/main" val="3661981214"/>
                  </a:ext>
                </a:extLst>
              </a:tr>
            </a:tbl>
          </a:graphicData>
        </a:graphic>
      </p:graphicFrame>
      <p:grpSp>
        <p:nvGrpSpPr>
          <p:cNvPr id="24" name="!!group35">
            <a:extLst>
              <a:ext uri="{FF2B5EF4-FFF2-40B4-BE49-F238E27FC236}">
                <a16:creationId xmlns:a16="http://schemas.microsoft.com/office/drawing/2014/main" id="{8E30E3A6-050D-1053-D7F0-10938583D75E}"/>
              </a:ext>
            </a:extLst>
          </p:cNvPr>
          <p:cNvGrpSpPr/>
          <p:nvPr/>
        </p:nvGrpSpPr>
        <p:grpSpPr>
          <a:xfrm>
            <a:off x="5614005" y="1305570"/>
            <a:ext cx="888064" cy="4223727"/>
            <a:chOff x="372993" y="2253953"/>
            <a:chExt cx="888064" cy="4223727"/>
          </a:xfrm>
        </p:grpSpPr>
        <p:pic>
          <p:nvPicPr>
            <p:cNvPr id="25" name="Graphic 24" descr="Road with solid fill">
              <a:extLst>
                <a:ext uri="{FF2B5EF4-FFF2-40B4-BE49-F238E27FC236}">
                  <a16:creationId xmlns:a16="http://schemas.microsoft.com/office/drawing/2014/main" id="{A63C293B-531E-7F35-52F7-0274CD16D3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4311309"/>
              <a:ext cx="540000" cy="540000"/>
            </a:xfrm>
            <a:prstGeom prst="rect">
              <a:avLst/>
            </a:prstGeom>
          </p:spPr>
        </p:pic>
        <p:sp>
          <p:nvSpPr>
            <p:cNvPr id="26" name="TextBox 25">
              <a:extLst>
                <a:ext uri="{FF2B5EF4-FFF2-40B4-BE49-F238E27FC236}">
                  <a16:creationId xmlns:a16="http://schemas.microsoft.com/office/drawing/2014/main" id="{A9E76F1C-967C-4812-56E0-D5AF753DD3ED}"/>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27" name="Graphic 26" descr="Wrench with solid fill">
              <a:extLst>
                <a:ext uri="{FF2B5EF4-FFF2-40B4-BE49-F238E27FC236}">
                  <a16:creationId xmlns:a16="http://schemas.microsoft.com/office/drawing/2014/main" id="{9454B5C7-0BED-1469-62D5-2A406EA3A1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3795223"/>
              <a:ext cx="540000" cy="540000"/>
            </a:xfrm>
            <a:prstGeom prst="rect">
              <a:avLst/>
            </a:prstGeom>
          </p:spPr>
        </p:pic>
        <p:pic>
          <p:nvPicPr>
            <p:cNvPr id="28" name="Graphic 27" descr="Car with solid fill">
              <a:extLst>
                <a:ext uri="{FF2B5EF4-FFF2-40B4-BE49-F238E27FC236}">
                  <a16:creationId xmlns:a16="http://schemas.microsoft.com/office/drawing/2014/main" id="{0FD8AF38-82B0-CE72-5CC5-FD4F4D6051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1057" y="3279137"/>
              <a:ext cx="540000" cy="540000"/>
            </a:xfrm>
            <a:prstGeom prst="rect">
              <a:avLst/>
            </a:prstGeom>
          </p:spPr>
        </p:pic>
        <p:pic>
          <p:nvPicPr>
            <p:cNvPr id="29" name="Graphic 28" descr="Fuel with solid fill">
              <a:extLst>
                <a:ext uri="{FF2B5EF4-FFF2-40B4-BE49-F238E27FC236}">
                  <a16:creationId xmlns:a16="http://schemas.microsoft.com/office/drawing/2014/main" id="{10C08FCC-C53F-06F1-BCA5-796B83AB8B5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1057" y="2763051"/>
              <a:ext cx="540000" cy="540000"/>
            </a:xfrm>
            <a:prstGeom prst="rect">
              <a:avLst/>
            </a:prstGeom>
          </p:spPr>
        </p:pic>
        <p:pic>
          <p:nvPicPr>
            <p:cNvPr id="30" name="Graphic 29" descr="Oil Rig with solid fill">
              <a:extLst>
                <a:ext uri="{FF2B5EF4-FFF2-40B4-BE49-F238E27FC236}">
                  <a16:creationId xmlns:a16="http://schemas.microsoft.com/office/drawing/2014/main" id="{4ECA89A3-508C-C91F-95BA-CE4F261DE6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1057" y="5937680"/>
              <a:ext cx="540000" cy="540000"/>
            </a:xfrm>
            <a:prstGeom prst="rect">
              <a:avLst/>
            </a:prstGeom>
          </p:spPr>
        </p:pic>
        <p:grpSp>
          <p:nvGrpSpPr>
            <p:cNvPr id="31" name="Group 30">
              <a:extLst>
                <a:ext uri="{FF2B5EF4-FFF2-40B4-BE49-F238E27FC236}">
                  <a16:creationId xmlns:a16="http://schemas.microsoft.com/office/drawing/2014/main" id="{2E9EC9D7-2576-33AD-A7B1-6379CF9ACFD6}"/>
                </a:ext>
              </a:extLst>
            </p:cNvPr>
            <p:cNvGrpSpPr/>
            <p:nvPr/>
          </p:nvGrpSpPr>
          <p:grpSpPr>
            <a:xfrm>
              <a:off x="717089" y="5343481"/>
              <a:ext cx="543968" cy="618116"/>
              <a:chOff x="2789589" y="2851826"/>
              <a:chExt cx="1043281" cy="618116"/>
            </a:xfrm>
          </p:grpSpPr>
          <p:pic>
            <p:nvPicPr>
              <p:cNvPr id="33" name="Graphic 32" descr="Electric Tower with solid fill">
                <a:extLst>
                  <a:ext uri="{FF2B5EF4-FFF2-40B4-BE49-F238E27FC236}">
                    <a16:creationId xmlns:a16="http://schemas.microsoft.com/office/drawing/2014/main" id="{BF3481E1-4C2C-7AB7-0E4F-2FA82524D21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89589" y="2851826"/>
                <a:ext cx="911943" cy="475488"/>
              </a:xfrm>
              <a:prstGeom prst="rect">
                <a:avLst/>
              </a:prstGeom>
            </p:spPr>
          </p:pic>
          <p:pic>
            <p:nvPicPr>
              <p:cNvPr id="34" name="Graphic 33" descr="High voltage with solid fill">
                <a:extLst>
                  <a:ext uri="{FF2B5EF4-FFF2-40B4-BE49-F238E27FC236}">
                    <a16:creationId xmlns:a16="http://schemas.microsoft.com/office/drawing/2014/main" id="{EF725C14-CC0B-60C7-0E60-6040B7E6E7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82123" y="3287062"/>
                <a:ext cx="350747" cy="182880"/>
              </a:xfrm>
              <a:prstGeom prst="rect">
                <a:avLst/>
              </a:prstGeom>
            </p:spPr>
          </p:pic>
        </p:grpSp>
        <p:pic>
          <p:nvPicPr>
            <p:cNvPr id="32" name="Picture 31" descr="A black and white logo&#10;&#10;Description automatically generated">
              <a:extLst>
                <a:ext uri="{FF2B5EF4-FFF2-40B4-BE49-F238E27FC236}">
                  <a16:creationId xmlns:a16="http://schemas.microsoft.com/office/drawing/2014/main" id="{3AE85B2C-3EF0-7606-B243-8F7BC043ED03}"/>
                </a:ext>
              </a:extLst>
            </p:cNvPr>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0241394C-292A-EA79-82AC-1B92A09FEE4E}"/>
              </a:ext>
            </a:extLst>
          </p:cNvPr>
          <p:cNvGrpSpPr/>
          <p:nvPr/>
        </p:nvGrpSpPr>
        <p:grpSpPr>
          <a:xfrm>
            <a:off x="6597971" y="267616"/>
            <a:ext cx="4287266" cy="907970"/>
            <a:chOff x="1356959" y="1215999"/>
            <a:chExt cx="4287266" cy="907970"/>
          </a:xfrm>
        </p:grpSpPr>
        <p:pic>
          <p:nvPicPr>
            <p:cNvPr id="36" name="Graphic 35" descr="Road with solid fill">
              <a:extLst>
                <a:ext uri="{FF2B5EF4-FFF2-40B4-BE49-F238E27FC236}">
                  <a16:creationId xmlns:a16="http://schemas.microsoft.com/office/drawing/2014/main" id="{38860A81-4389-84D5-5020-B8C2A639C5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3309" y="1564063"/>
              <a:ext cx="540000" cy="540000"/>
            </a:xfrm>
            <a:prstGeom prst="rect">
              <a:avLst/>
            </a:prstGeom>
          </p:spPr>
        </p:pic>
        <p:sp>
          <p:nvSpPr>
            <p:cNvPr id="37" name="TextBox 36">
              <a:extLst>
                <a:ext uri="{FF2B5EF4-FFF2-40B4-BE49-F238E27FC236}">
                  <a16:creationId xmlns:a16="http://schemas.microsoft.com/office/drawing/2014/main" id="{FA5A11EF-5FE3-589F-60CF-95CE14983379}"/>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38" name="Graphic 37" descr="Wrench with solid fill">
              <a:extLst>
                <a:ext uri="{FF2B5EF4-FFF2-40B4-BE49-F238E27FC236}">
                  <a16:creationId xmlns:a16="http://schemas.microsoft.com/office/drawing/2014/main" id="{25DCC660-A777-F337-9804-F2ACBFB0C2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89100" y="1564063"/>
              <a:ext cx="540000" cy="540000"/>
            </a:xfrm>
            <a:prstGeom prst="rect">
              <a:avLst/>
            </a:prstGeom>
          </p:spPr>
        </p:pic>
        <p:pic>
          <p:nvPicPr>
            <p:cNvPr id="39" name="Graphic 38" descr="Car with solid fill">
              <a:extLst>
                <a:ext uri="{FF2B5EF4-FFF2-40B4-BE49-F238E27FC236}">
                  <a16:creationId xmlns:a16="http://schemas.microsoft.com/office/drawing/2014/main" id="{BD7BFFBF-43EA-D999-F932-B3695FE5F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45278" y="1583969"/>
              <a:ext cx="540000" cy="540000"/>
            </a:xfrm>
            <a:prstGeom prst="rect">
              <a:avLst/>
            </a:prstGeom>
          </p:spPr>
        </p:pic>
        <p:pic>
          <p:nvPicPr>
            <p:cNvPr id="40" name="Graphic 39" descr="Fuel with solid fill">
              <a:extLst>
                <a:ext uri="{FF2B5EF4-FFF2-40B4-BE49-F238E27FC236}">
                  <a16:creationId xmlns:a16="http://schemas.microsoft.com/office/drawing/2014/main" id="{9F634880-1E7F-4E20-6858-4985B9B0F2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4364" y="1564063"/>
              <a:ext cx="540000" cy="540000"/>
            </a:xfrm>
            <a:prstGeom prst="rect">
              <a:avLst/>
            </a:prstGeom>
          </p:spPr>
        </p:pic>
        <p:pic>
          <p:nvPicPr>
            <p:cNvPr id="41" name="Graphic 40" descr="Oil Rig with solid fill">
              <a:extLst>
                <a:ext uri="{FF2B5EF4-FFF2-40B4-BE49-F238E27FC236}">
                  <a16:creationId xmlns:a16="http://schemas.microsoft.com/office/drawing/2014/main" id="{0A8AF644-10FC-E4B2-D088-A3FC0D2A592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04225" y="1564063"/>
              <a:ext cx="540000" cy="540000"/>
            </a:xfrm>
            <a:prstGeom prst="rect">
              <a:avLst/>
            </a:prstGeom>
          </p:spPr>
        </p:pic>
        <p:grpSp>
          <p:nvGrpSpPr>
            <p:cNvPr id="42" name="Group 41">
              <a:extLst>
                <a:ext uri="{FF2B5EF4-FFF2-40B4-BE49-F238E27FC236}">
                  <a16:creationId xmlns:a16="http://schemas.microsoft.com/office/drawing/2014/main" id="{24ED98F5-4387-E3D4-6811-C4451BE61632}"/>
                </a:ext>
              </a:extLst>
            </p:cNvPr>
            <p:cNvGrpSpPr/>
            <p:nvPr/>
          </p:nvGrpSpPr>
          <p:grpSpPr>
            <a:xfrm>
              <a:off x="4560257" y="1485947"/>
              <a:ext cx="543968" cy="618116"/>
              <a:chOff x="2789589" y="2851826"/>
              <a:chExt cx="1043281" cy="618116"/>
            </a:xfrm>
          </p:grpSpPr>
          <p:pic>
            <p:nvPicPr>
              <p:cNvPr id="44" name="Graphic 43" descr="Electric Tower with solid fill">
                <a:extLst>
                  <a:ext uri="{FF2B5EF4-FFF2-40B4-BE49-F238E27FC236}">
                    <a16:creationId xmlns:a16="http://schemas.microsoft.com/office/drawing/2014/main" id="{B541115D-D86B-01D5-321F-238BE6021E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89589" y="2851826"/>
                <a:ext cx="911943" cy="475488"/>
              </a:xfrm>
              <a:prstGeom prst="rect">
                <a:avLst/>
              </a:prstGeom>
            </p:spPr>
          </p:pic>
          <p:pic>
            <p:nvPicPr>
              <p:cNvPr id="45" name="Graphic 44" descr="High voltage with solid fill">
                <a:extLst>
                  <a:ext uri="{FF2B5EF4-FFF2-40B4-BE49-F238E27FC236}">
                    <a16:creationId xmlns:a16="http://schemas.microsoft.com/office/drawing/2014/main" id="{90EE407F-1EED-982A-3DF9-3FFE6582A6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82123" y="3287062"/>
                <a:ext cx="350747" cy="182880"/>
              </a:xfrm>
              <a:prstGeom prst="rect">
                <a:avLst/>
              </a:prstGeom>
            </p:spPr>
          </p:pic>
        </p:grpSp>
        <p:pic>
          <p:nvPicPr>
            <p:cNvPr id="43" name="Picture 42" descr="A black and white logo&#10;&#10;Description automatically generated">
              <a:extLst>
                <a:ext uri="{FF2B5EF4-FFF2-40B4-BE49-F238E27FC236}">
                  <a16:creationId xmlns:a16="http://schemas.microsoft.com/office/drawing/2014/main" id="{D7613E47-23E2-D167-9E34-571463440D8B}"/>
                </a:ext>
              </a:extLst>
            </p:cNvPr>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121E4C0-61A4-64C1-3482-E55EBB42E1CA}"/>
                  </a:ext>
                </a:extLst>
              </p:cNvPr>
              <p:cNvSpPr txBox="1"/>
              <p:nvPr/>
            </p:nvSpPr>
            <p:spPr>
              <a:xfrm>
                <a:off x="5675690" y="31116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𝐿</m:t>
                      </m:r>
                    </m:oMath>
                  </m:oMathPara>
                </a14:m>
                <a:endParaRPr lang="en-IE" sz="5400" dirty="0"/>
              </a:p>
            </p:txBody>
          </p:sp>
        </mc:Choice>
        <mc:Fallback xmlns="">
          <p:sp>
            <p:nvSpPr>
              <p:cNvPr id="51" name="TextBox 50">
                <a:extLst>
                  <a:ext uri="{FF2B5EF4-FFF2-40B4-BE49-F238E27FC236}">
                    <a16:creationId xmlns:a16="http://schemas.microsoft.com/office/drawing/2014/main" id="{B121E4C0-61A4-64C1-3482-E55EBB42E1CA}"/>
                  </a:ext>
                </a:extLst>
              </p:cNvPr>
              <p:cNvSpPr txBox="1">
                <a:spLocks noRot="1" noChangeAspect="1" noMove="1" noResize="1" noEditPoints="1" noAdjustHandles="1" noChangeArrowheads="1" noChangeShapeType="1" noTextEdit="1"/>
              </p:cNvSpPr>
              <p:nvPr/>
            </p:nvSpPr>
            <p:spPr>
              <a:xfrm>
                <a:off x="5675690" y="311164"/>
                <a:ext cx="669131" cy="923330"/>
              </a:xfrm>
              <a:prstGeom prst="rect">
                <a:avLst/>
              </a:prstGeom>
              <a:blipFill>
                <a:blip r:embed="rId23"/>
                <a:stretch>
                  <a:fillRect/>
                </a:stretch>
              </a:blipFill>
            </p:spPr>
            <p:txBody>
              <a:bodyPr/>
              <a:lstStyle/>
              <a:p>
                <a:r>
                  <a:rPr lang="en-US">
                    <a:noFill/>
                  </a:rPr>
                  <a:t> </a:t>
                </a:r>
              </a:p>
            </p:txBody>
          </p:sp>
        </mc:Fallback>
      </mc:AlternateContent>
      <p:sp>
        <p:nvSpPr>
          <p:cNvPr id="56" name="Content Placeholder 28">
            <a:extLst>
              <a:ext uri="{FF2B5EF4-FFF2-40B4-BE49-F238E27FC236}">
                <a16:creationId xmlns:a16="http://schemas.microsoft.com/office/drawing/2014/main" id="{E553A831-2300-5466-334A-EC2142502575}"/>
              </a:ext>
            </a:extLst>
          </p:cNvPr>
          <p:cNvSpPr txBox="1">
            <a:spLocks/>
          </p:cNvSpPr>
          <p:nvPr/>
        </p:nvSpPr>
        <p:spPr>
          <a:xfrm>
            <a:off x="4680128" y="5636682"/>
            <a:ext cx="7207072" cy="993058"/>
          </a:xfrm>
          <a:prstGeom prst="rect">
            <a:avLst/>
          </a:prstGeom>
          <a:solidFill>
            <a:schemeClr val="bg1"/>
          </a:solidFill>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fr-FR" dirty="0"/>
              <a:t>La matrice “L”</a:t>
            </a:r>
          </a:p>
          <a:p>
            <a:pPr lvl="1"/>
            <a:r>
              <a:rPr lang="fr-FR" dirty="0"/>
              <a:t>…permet d’obtenir les échanges nécessaires en «</a:t>
            </a:r>
            <a:r>
              <a:rPr lang="fr-FR" b="1" dirty="0"/>
              <a:t> cycle de vie </a:t>
            </a:r>
            <a:r>
              <a:rPr lang="fr-FR" dirty="0"/>
              <a:t>», et non plus seulement les échanges directs </a:t>
            </a:r>
          </a:p>
        </p:txBody>
      </p:sp>
      <p:sp>
        <p:nvSpPr>
          <p:cNvPr id="3" name="TextBox 2">
            <a:extLst>
              <a:ext uri="{FF2B5EF4-FFF2-40B4-BE49-F238E27FC236}">
                <a16:creationId xmlns:a16="http://schemas.microsoft.com/office/drawing/2014/main" id="{CE8D0A02-DD2F-ED87-54FF-8168B48F8EF7}"/>
              </a:ext>
            </a:extLst>
          </p:cNvPr>
          <p:cNvSpPr txBox="1"/>
          <p:nvPr/>
        </p:nvSpPr>
        <p:spPr>
          <a:xfrm>
            <a:off x="4178868" y="3593313"/>
            <a:ext cx="1519476" cy="1277273"/>
          </a:xfrm>
          <a:prstGeom prst="rect">
            <a:avLst/>
          </a:prstGeom>
          <a:noFill/>
        </p:spPr>
        <p:txBody>
          <a:bodyPr wrap="square">
            <a:spAutoFit/>
          </a:bodyPr>
          <a:lstStyle/>
          <a:p>
            <a:r>
              <a:rPr lang="fr-FR" sz="1100" i="1" dirty="0"/>
              <a:t>*(I-A) est inversible sous certaines conditions – lesquelles ? Quelles en sont les interprétations physiques ?</a:t>
            </a:r>
            <a:endParaRPr lang="en-IE" sz="1100" i="1" dirty="0"/>
          </a:p>
        </p:txBody>
      </p:sp>
    </p:spTree>
    <p:extLst>
      <p:ext uri="{BB962C8B-B14F-4D97-AF65-F5344CB8AC3E}">
        <p14:creationId xmlns:p14="http://schemas.microsoft.com/office/powerpoint/2010/main" val="149727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6">
                                            <p:txEl>
                                              <p:pRg st="0" end="0"/>
                                            </p:txEl>
                                          </p:spTgt>
                                        </p:tgtEl>
                                        <p:attrNameLst>
                                          <p:attrName>style.visibility</p:attrName>
                                        </p:attrNameLst>
                                      </p:cBhvr>
                                      <p:to>
                                        <p:strVal val="visible"/>
                                      </p:to>
                                    </p:set>
                                    <p:animEffect transition="in" filter="fade">
                                      <p:cBhvr>
                                        <p:cTn id="49" dur="500"/>
                                        <p:tgtEl>
                                          <p:spTgt spid="56">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xEl>
                                              <p:pRg st="1" end="1"/>
                                            </p:txEl>
                                          </p:spTgt>
                                        </p:tgtEl>
                                        <p:attrNameLst>
                                          <p:attrName>style.visibility</p:attrName>
                                        </p:attrNameLst>
                                      </p:cBhvr>
                                      <p:to>
                                        <p:strVal val="visible"/>
                                      </p:to>
                                    </p:set>
                                    <p:animEffect transition="in" filter="fade">
                                      <p:cBhvr>
                                        <p:cTn id="52" dur="500"/>
                                        <p:tgtEl>
                                          <p:spTgt spid="5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uiExpand="1" build="p"/>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365B-22BC-E0AD-E734-418AD0829B54}"/>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08E9EC7E-F402-E0F0-4297-DDB634D58BCA}"/>
              </a:ext>
            </a:extLst>
          </p:cNvPr>
          <p:cNvSpPr>
            <a:spLocks noGrp="1"/>
          </p:cNvSpPr>
          <p:nvPr>
            <p:ph type="body" idx="28"/>
          </p:nvPr>
        </p:nvSpPr>
        <p:spPr/>
        <p:txBody>
          <a:bodyPr/>
          <a:lstStyle/>
          <a:p>
            <a:r>
              <a:rPr lang="en-IE" dirty="0" err="1"/>
              <a:t>L’inverse</a:t>
            </a:r>
            <a:r>
              <a:rPr lang="en-IE" dirty="0"/>
              <a:t> de Leontief – </a:t>
            </a:r>
            <a:r>
              <a:rPr lang="en-IE" dirty="0" err="1"/>
              <a:t>méthode</a:t>
            </a:r>
            <a:r>
              <a:rPr lang="en-IE" dirty="0"/>
              <a:t> alternative</a:t>
            </a:r>
          </a:p>
        </p:txBody>
      </p:sp>
      <p:sp>
        <p:nvSpPr>
          <p:cNvPr id="6" name="Content Placeholder 10">
            <a:extLst>
              <a:ext uri="{FF2B5EF4-FFF2-40B4-BE49-F238E27FC236}">
                <a16:creationId xmlns:a16="http://schemas.microsoft.com/office/drawing/2014/main" id="{59EF1107-5304-1674-A1A9-A47194A6E9D4}"/>
              </a:ext>
            </a:extLst>
          </p:cNvPr>
          <p:cNvSpPr txBox="1">
            <a:spLocks/>
          </p:cNvSpPr>
          <p:nvPr/>
        </p:nvSpPr>
        <p:spPr>
          <a:xfrm>
            <a:off x="480003" y="1881186"/>
            <a:ext cx="6693756" cy="3383341"/>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Par </a:t>
            </a:r>
            <a:r>
              <a:rPr lang="en-IE" dirty="0" err="1"/>
              <a:t>définition</a:t>
            </a:r>
            <a:r>
              <a:rPr lang="en-IE" dirty="0"/>
              <a:t>, L </a:t>
            </a:r>
            <a:r>
              <a:rPr lang="en-IE" dirty="0" err="1"/>
              <a:t>contient</a:t>
            </a:r>
            <a:r>
              <a:rPr lang="en-IE" dirty="0"/>
              <a:t> les coefficients </a:t>
            </a:r>
            <a:r>
              <a:rPr lang="en-IE" dirty="0" err="1"/>
              <a:t>d’échange</a:t>
            </a:r>
            <a:r>
              <a:rPr lang="en-IE" dirty="0"/>
              <a:t> entre </a:t>
            </a:r>
            <a:r>
              <a:rPr lang="en-IE" dirty="0" err="1"/>
              <a:t>activités</a:t>
            </a:r>
            <a:r>
              <a:rPr lang="en-IE" dirty="0"/>
              <a:t>, </a:t>
            </a:r>
            <a:r>
              <a:rPr lang="en-IE" dirty="0" err="1"/>
              <a:t>en</a:t>
            </a:r>
            <a:r>
              <a:rPr lang="en-IE" dirty="0"/>
              <a:t> </a:t>
            </a:r>
            <a:r>
              <a:rPr lang="en-IE" dirty="0" err="1"/>
              <a:t>couvrant</a:t>
            </a:r>
            <a:r>
              <a:rPr lang="en-IE" dirty="0"/>
              <a:t> les </a:t>
            </a:r>
            <a:r>
              <a:rPr lang="en-IE" dirty="0" err="1"/>
              <a:t>échanges</a:t>
            </a:r>
            <a:r>
              <a:rPr lang="en-IE" dirty="0"/>
              <a:t> directs et </a:t>
            </a:r>
            <a:r>
              <a:rPr lang="en-IE" dirty="0" err="1"/>
              <a:t>l’ensemble</a:t>
            </a:r>
            <a:r>
              <a:rPr lang="en-IE" dirty="0"/>
              <a:t> de la </a:t>
            </a:r>
            <a:r>
              <a:rPr lang="en-IE" dirty="0" err="1"/>
              <a:t>chaîne</a:t>
            </a:r>
            <a:r>
              <a:rPr lang="en-IE" dirty="0"/>
              <a:t> de </a:t>
            </a:r>
            <a:r>
              <a:rPr lang="en-IE" dirty="0" err="1"/>
              <a:t>valeur</a:t>
            </a:r>
            <a:r>
              <a:rPr lang="en-IE" dirty="0"/>
              <a:t> </a:t>
            </a:r>
            <a:r>
              <a:rPr lang="en-IE" dirty="0" err="1"/>
              <a:t>amont</a:t>
            </a:r>
            <a:r>
              <a:rPr lang="en-IE" dirty="0"/>
              <a:t>, </a:t>
            </a:r>
            <a:r>
              <a:rPr lang="en-IE" dirty="0" err="1"/>
              <a:t>ce</a:t>
            </a:r>
            <a:r>
              <a:rPr lang="en-IE" dirty="0"/>
              <a:t> qui </a:t>
            </a:r>
            <a:r>
              <a:rPr lang="en-IE" dirty="0" err="1"/>
              <a:t>peut</a:t>
            </a:r>
            <a:r>
              <a:rPr lang="en-IE" dirty="0"/>
              <a:t> se </a:t>
            </a:r>
            <a:r>
              <a:rPr lang="en-IE" dirty="0" err="1"/>
              <a:t>réinterpréter</a:t>
            </a:r>
            <a:endParaRPr lang="en-IE" dirty="0"/>
          </a:p>
        </p:txBody>
      </p:sp>
      <p:grpSp>
        <p:nvGrpSpPr>
          <p:cNvPr id="7" name="Group 6">
            <a:extLst>
              <a:ext uri="{FF2B5EF4-FFF2-40B4-BE49-F238E27FC236}">
                <a16:creationId xmlns:a16="http://schemas.microsoft.com/office/drawing/2014/main" id="{A4D4A23D-4E71-69AA-DF05-4DD8BD8395A7}"/>
              </a:ext>
            </a:extLst>
          </p:cNvPr>
          <p:cNvGrpSpPr/>
          <p:nvPr/>
        </p:nvGrpSpPr>
        <p:grpSpPr>
          <a:xfrm>
            <a:off x="1405035" y="3325753"/>
            <a:ext cx="2016454" cy="2591225"/>
            <a:chOff x="175203" y="4012775"/>
            <a:chExt cx="2016454" cy="2591225"/>
          </a:xfrm>
        </p:grpSpPr>
        <p:sp>
          <p:nvSpPr>
            <p:cNvPr id="8" name="Content Placeholder 10">
              <a:extLst>
                <a:ext uri="{FF2B5EF4-FFF2-40B4-BE49-F238E27FC236}">
                  <a16:creationId xmlns:a16="http://schemas.microsoft.com/office/drawing/2014/main" id="{124F8373-B4D5-FE37-5C3D-0F99257616AF}"/>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err="1"/>
                <a:t>Demande</a:t>
              </a:r>
              <a:r>
                <a:rPr lang="en-IE" sz="1400" b="1" dirty="0"/>
                <a:t> finale</a:t>
              </a:r>
            </a:p>
            <a:p>
              <a:pPr lvl="1" algn="ctr"/>
              <a:endParaRPr lang="en-IE" sz="1400" dirty="0"/>
            </a:p>
            <a:p>
              <a:pPr lvl="1" algn="ctr"/>
              <a:r>
                <a:rPr lang="en-IE" sz="1400" dirty="0"/>
                <a:t>(il faut </a:t>
              </a:r>
              <a:r>
                <a:rPr lang="en-IE" sz="1400" i="1" dirty="0"/>
                <a:t>a minima </a:t>
              </a:r>
              <a:r>
                <a:rPr lang="en-IE" sz="1400" dirty="0" err="1"/>
                <a:t>produire</a:t>
              </a:r>
              <a:r>
                <a:rPr lang="en-IE" sz="1400" dirty="0"/>
                <a:t> </a:t>
              </a:r>
              <a:r>
                <a:rPr lang="en-IE" sz="1400" dirty="0" err="1"/>
                <a:t>une</a:t>
              </a:r>
              <a:r>
                <a:rPr lang="en-IE" sz="1400" dirty="0"/>
                <a:t> </a:t>
              </a:r>
              <a:r>
                <a:rPr lang="en-IE" sz="1400" dirty="0" err="1"/>
                <a:t>unité</a:t>
              </a:r>
              <a:r>
                <a:rPr lang="en-IE" sz="1400" dirty="0"/>
                <a:t> de </a:t>
              </a:r>
              <a:r>
                <a:rPr lang="en-IE" sz="1400" dirty="0" err="1"/>
                <a:t>demande</a:t>
              </a:r>
              <a:r>
                <a:rPr lang="en-IE" sz="1400" dirty="0"/>
                <a:t> finale)</a:t>
              </a:r>
            </a:p>
          </p:txBody>
        </p:sp>
        <p:cxnSp>
          <p:nvCxnSpPr>
            <p:cNvPr id="9" name="Straight Arrow Connector 8">
              <a:extLst>
                <a:ext uri="{FF2B5EF4-FFF2-40B4-BE49-F238E27FC236}">
                  <a16:creationId xmlns:a16="http://schemas.microsoft.com/office/drawing/2014/main" id="{81F76AC3-246D-E48B-A29B-A81EB2D87D60}"/>
                </a:ext>
              </a:extLst>
            </p:cNvPr>
            <p:cNvCxnSpPr>
              <a:cxnSpLocks/>
              <a:stCxn id="8" idx="0"/>
            </p:cNvCxnSpPr>
            <p:nvPr/>
          </p:nvCxnSpPr>
          <p:spPr>
            <a:xfrm flipV="1">
              <a:off x="1183430" y="4012775"/>
              <a:ext cx="0" cy="49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383C14-1689-DAEE-3323-F2F939F917EF}"/>
                  </a:ext>
                </a:extLst>
              </p:cNvPr>
              <p:cNvSpPr txBox="1"/>
              <p:nvPr/>
            </p:nvSpPr>
            <p:spPr>
              <a:xfrm>
                <a:off x="3137841" y="5683497"/>
                <a:ext cx="6720114" cy="588816"/>
              </a:xfrm>
              <a:prstGeom prst="rect">
                <a:avLst/>
              </a:prstGeom>
              <a:noFill/>
            </p:spPr>
            <p:txBody>
              <a:bodyPr wrap="square">
                <a:spAutoFit/>
              </a:bodyPr>
              <a:lstStyle/>
              <a:p>
                <a:pPr lvl="0" defTabSz="1219170">
                  <a:lnSpc>
                    <a:spcPct val="120000"/>
                  </a:lnSpc>
                  <a:spcBef>
                    <a:spcPts val="800"/>
                  </a:spcBef>
                  <a:spcAft>
                    <a:spcPts val="800"/>
                  </a:spcAf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0" name="TextBox 9">
                <a:extLst>
                  <a:ext uri="{FF2B5EF4-FFF2-40B4-BE49-F238E27FC236}">
                    <a16:creationId xmlns:a16="http://schemas.microsoft.com/office/drawing/2014/main" id="{23383C14-1689-DAEE-3323-F2F939F917EF}"/>
                  </a:ext>
                </a:extLst>
              </p:cNvPr>
              <p:cNvSpPr txBox="1">
                <a:spLocks noRot="1" noChangeAspect="1" noMove="1" noResize="1" noEditPoints="1" noAdjustHandles="1" noChangeArrowheads="1" noChangeShapeType="1" noTextEdit="1"/>
              </p:cNvSpPr>
              <p:nvPr/>
            </p:nvSpPr>
            <p:spPr>
              <a:xfrm>
                <a:off x="3137841" y="5683497"/>
                <a:ext cx="6720114" cy="588816"/>
              </a:xfrm>
              <a:prstGeom prst="rect">
                <a:avLst/>
              </a:prstGeom>
              <a:blipFill>
                <a:blip r:embed="rId2"/>
                <a:stretch>
                  <a:fillRect/>
                </a:stretch>
              </a:blipFill>
            </p:spPr>
            <p:txBody>
              <a:bodyPr/>
              <a:lstStyle/>
              <a:p>
                <a:r>
                  <a:rPr lang="en-IE">
                    <a:noFill/>
                  </a:rPr>
                  <a:t> </a:t>
                </a:r>
              </a:p>
            </p:txBody>
          </p:sp>
        </mc:Fallback>
      </mc:AlternateContent>
      <p:grpSp>
        <p:nvGrpSpPr>
          <p:cNvPr id="14" name="Group 13">
            <a:extLst>
              <a:ext uri="{FF2B5EF4-FFF2-40B4-BE49-F238E27FC236}">
                <a16:creationId xmlns:a16="http://schemas.microsoft.com/office/drawing/2014/main" id="{94A29EAE-6AF8-1B57-BDA1-164903A9D411}"/>
              </a:ext>
            </a:extLst>
          </p:cNvPr>
          <p:cNvGrpSpPr/>
          <p:nvPr/>
        </p:nvGrpSpPr>
        <p:grpSpPr>
          <a:xfrm>
            <a:off x="3068329" y="3346906"/>
            <a:ext cx="2298259" cy="2570072"/>
            <a:chOff x="-415093" y="4033928"/>
            <a:chExt cx="2298259" cy="2570072"/>
          </a:xfrm>
        </p:grpSpPr>
        <p:sp>
          <p:nvSpPr>
            <p:cNvPr id="15" name="Content Placeholder 10">
              <a:extLst>
                <a:ext uri="{FF2B5EF4-FFF2-40B4-BE49-F238E27FC236}">
                  <a16:creationId xmlns:a16="http://schemas.microsoft.com/office/drawing/2014/main" id="{EBFCFDC4-CEF2-0174-0848-0582C4331995}"/>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1</a:t>
              </a:r>
            </a:p>
            <a:p>
              <a:pPr lvl="1" algn="ctr"/>
              <a:endParaRPr lang="en-IE" sz="1400" dirty="0"/>
            </a:p>
            <a:p>
              <a:pPr lvl="1" algn="ctr"/>
              <a:r>
                <a:rPr lang="en-IE" sz="1400" dirty="0"/>
                <a:t>(les </a:t>
              </a:r>
              <a:r>
                <a:rPr lang="en-IE" sz="1400" dirty="0" err="1"/>
                <a:t>échanges</a:t>
              </a:r>
              <a:r>
                <a:rPr lang="en-IE" sz="1400" dirty="0"/>
                <a:t> directs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16" name="Straight Arrow Connector 15">
              <a:extLst>
                <a:ext uri="{FF2B5EF4-FFF2-40B4-BE49-F238E27FC236}">
                  <a16:creationId xmlns:a16="http://schemas.microsoft.com/office/drawing/2014/main" id="{E850206E-D35D-6AE7-46D6-460515A872B9}"/>
                </a:ext>
              </a:extLst>
            </p:cNvPr>
            <p:cNvCxnSpPr>
              <a:cxnSpLocks/>
              <a:stCxn id="15" idx="0"/>
            </p:cNvCxnSpPr>
            <p:nvPr/>
          </p:nvCxnSpPr>
          <p:spPr>
            <a:xfrm flipH="1" flipV="1">
              <a:off x="-415093" y="4033928"/>
              <a:ext cx="1290032" cy="47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E23D911-04DC-AC9F-5927-160E06A32929}"/>
              </a:ext>
            </a:extLst>
          </p:cNvPr>
          <p:cNvGrpSpPr/>
          <p:nvPr/>
        </p:nvGrpSpPr>
        <p:grpSpPr>
          <a:xfrm>
            <a:off x="3674106" y="3304802"/>
            <a:ext cx="3812174" cy="2613025"/>
            <a:chOff x="-1620517" y="3990975"/>
            <a:chExt cx="3812174" cy="2613025"/>
          </a:xfrm>
        </p:grpSpPr>
        <p:sp>
          <p:nvSpPr>
            <p:cNvPr id="18" name="Content Placeholder 10">
              <a:extLst>
                <a:ext uri="{FF2B5EF4-FFF2-40B4-BE49-F238E27FC236}">
                  <a16:creationId xmlns:a16="http://schemas.microsoft.com/office/drawing/2014/main" id="{762DF15B-5AED-449F-7242-725FA3FB79FA}"/>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2</a:t>
              </a:r>
            </a:p>
            <a:p>
              <a:pPr lvl="1" algn="ctr"/>
              <a:endParaRPr lang="en-IE" sz="1400" dirty="0"/>
            </a:p>
            <a:p>
              <a:pPr lvl="1" algn="ctr"/>
              <a:r>
                <a:rPr lang="en-IE" sz="1400" dirty="0"/>
                <a:t>(les </a:t>
              </a:r>
              <a:r>
                <a:rPr lang="en-IE" sz="1400" dirty="0" err="1"/>
                <a:t>échanges</a:t>
              </a:r>
              <a:r>
                <a:rPr lang="en-IE" sz="1400" dirty="0"/>
                <a:t> </a:t>
              </a:r>
              <a:r>
                <a:rPr lang="en-IE" sz="1400" dirty="0" err="1"/>
                <a:t>nécessaires</a:t>
              </a:r>
              <a:r>
                <a:rPr lang="en-IE" sz="1400" dirty="0"/>
                <a:t> aux </a:t>
              </a:r>
              <a:r>
                <a:rPr lang="en-IE" sz="1400" dirty="0" err="1"/>
                <a:t>échanges</a:t>
              </a:r>
              <a:r>
                <a:rPr lang="en-IE" sz="1400" dirty="0"/>
                <a:t> directs à la </a:t>
              </a:r>
              <a:r>
                <a:rPr lang="en-IE" sz="1400" dirty="0" err="1"/>
                <a:t>fourniture</a:t>
              </a:r>
              <a:r>
                <a:rPr lang="en-IE" sz="1400" dirty="0"/>
                <a:t> de la </a:t>
              </a:r>
              <a:r>
                <a:rPr lang="en-IE" sz="1400" dirty="0" err="1"/>
                <a:t>demande</a:t>
              </a:r>
              <a:r>
                <a:rPr lang="en-IE" sz="1400" dirty="0"/>
                <a:t>)</a:t>
              </a:r>
            </a:p>
          </p:txBody>
        </p:sp>
        <p:cxnSp>
          <p:nvCxnSpPr>
            <p:cNvPr id="19" name="Straight Arrow Connector 18">
              <a:extLst>
                <a:ext uri="{FF2B5EF4-FFF2-40B4-BE49-F238E27FC236}">
                  <a16:creationId xmlns:a16="http://schemas.microsoft.com/office/drawing/2014/main" id="{E0F10E9D-AA00-4B66-1849-281FDCEBF184}"/>
                </a:ext>
              </a:extLst>
            </p:cNvPr>
            <p:cNvCxnSpPr>
              <a:cxnSpLocks/>
              <a:stCxn id="18"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34FFFDF-04F0-8BCB-7629-4C9128C127AA}"/>
              </a:ext>
            </a:extLst>
          </p:cNvPr>
          <p:cNvGrpSpPr/>
          <p:nvPr/>
        </p:nvGrpSpPr>
        <p:grpSpPr>
          <a:xfrm>
            <a:off x="4760583" y="3263054"/>
            <a:ext cx="5102207" cy="2653924"/>
            <a:chOff x="-2910550" y="3950076"/>
            <a:chExt cx="5102207" cy="2653924"/>
          </a:xfrm>
        </p:grpSpPr>
        <p:sp>
          <p:nvSpPr>
            <p:cNvPr id="21" name="Content Placeholder 10">
              <a:extLst>
                <a:ext uri="{FF2B5EF4-FFF2-40B4-BE49-F238E27FC236}">
                  <a16:creationId xmlns:a16="http://schemas.microsoft.com/office/drawing/2014/main" id="{9559C486-A8C3-24CD-B60B-EB3D54CE88EE}"/>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22" name="Straight Arrow Connector 21">
              <a:extLst>
                <a:ext uri="{FF2B5EF4-FFF2-40B4-BE49-F238E27FC236}">
                  <a16:creationId xmlns:a16="http://schemas.microsoft.com/office/drawing/2014/main" id="{7F5DF5DD-37D6-E711-CD19-5E6AB9B72E74}"/>
                </a:ext>
              </a:extLst>
            </p:cNvPr>
            <p:cNvCxnSpPr>
              <a:cxnSpLocks/>
              <a:stCxn id="2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1B942D-9DE1-9259-E5B3-5A4F76F83EEA}"/>
                  </a:ext>
                </a:extLst>
              </p:cNvPr>
              <p:cNvSpPr txBox="1"/>
              <p:nvPr/>
            </p:nvSpPr>
            <p:spPr>
              <a:xfrm>
                <a:off x="1737300" y="277667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𝑥</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𝐴𝐴𝐴𝑦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23" name="TextBox 22">
                <a:extLst>
                  <a:ext uri="{FF2B5EF4-FFF2-40B4-BE49-F238E27FC236}">
                    <a16:creationId xmlns:a16="http://schemas.microsoft.com/office/drawing/2014/main" id="{8B1B942D-9DE1-9259-E5B3-5A4F76F83EEA}"/>
                  </a:ext>
                </a:extLst>
              </p:cNvPr>
              <p:cNvSpPr txBox="1">
                <a:spLocks noRot="1" noChangeAspect="1" noMove="1" noResize="1" noEditPoints="1" noAdjustHandles="1" noChangeArrowheads="1" noChangeShapeType="1" noTextEdit="1"/>
              </p:cNvSpPr>
              <p:nvPr/>
            </p:nvSpPr>
            <p:spPr>
              <a:xfrm>
                <a:off x="1737300" y="2776674"/>
                <a:ext cx="6720114" cy="588816"/>
              </a:xfrm>
              <a:prstGeom prst="rect">
                <a:avLst/>
              </a:prstGeom>
              <a:blipFill>
                <a:blip r:embed="rId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347CB07E-5499-89C4-796C-D0FB0884755A}"/>
              </a:ext>
            </a:extLst>
          </p:cNvPr>
          <p:cNvSpPr/>
          <p:nvPr/>
        </p:nvSpPr>
        <p:spPr>
          <a:xfrm>
            <a:off x="2543175" y="2776674"/>
            <a:ext cx="619125"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0" name="Rectangle 29">
            <a:extLst>
              <a:ext uri="{FF2B5EF4-FFF2-40B4-BE49-F238E27FC236}">
                <a16:creationId xmlns:a16="http://schemas.microsoft.com/office/drawing/2014/main" id="{620432AB-D200-5D5F-D844-552CBA4D30BF}"/>
              </a:ext>
            </a:extLst>
          </p:cNvPr>
          <p:cNvSpPr/>
          <p:nvPr/>
        </p:nvSpPr>
        <p:spPr>
          <a:xfrm>
            <a:off x="3162300" y="2776674"/>
            <a:ext cx="805875"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1" name="Rectangle 30">
            <a:extLst>
              <a:ext uri="{FF2B5EF4-FFF2-40B4-BE49-F238E27FC236}">
                <a16:creationId xmlns:a16="http://schemas.microsoft.com/office/drawing/2014/main" id="{28D5CBB9-C8C3-0DF3-D760-E2ADADFAC98E}"/>
              </a:ext>
            </a:extLst>
          </p:cNvPr>
          <p:cNvSpPr/>
          <p:nvPr/>
        </p:nvSpPr>
        <p:spPr>
          <a:xfrm>
            <a:off x="3961442" y="2776674"/>
            <a:ext cx="1605016"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2" name="Rectangle 31">
            <a:extLst>
              <a:ext uri="{FF2B5EF4-FFF2-40B4-BE49-F238E27FC236}">
                <a16:creationId xmlns:a16="http://schemas.microsoft.com/office/drawing/2014/main" id="{E6371EB5-3BB5-9A89-FF34-7FA03D4A6F21}"/>
              </a:ext>
            </a:extLst>
          </p:cNvPr>
          <p:cNvSpPr/>
          <p:nvPr/>
        </p:nvSpPr>
        <p:spPr>
          <a:xfrm>
            <a:off x="2006089" y="2776674"/>
            <a:ext cx="537086"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mc:AlternateContent xmlns:mc="http://schemas.openxmlformats.org/markup-compatibility/2006" xmlns:a14="http://schemas.microsoft.com/office/drawing/2010/main">
        <mc:Choice Requires="a14">
          <p:sp>
            <p:nvSpPr>
              <p:cNvPr id="3" name="!!eq">
                <a:extLst>
                  <a:ext uri="{FF2B5EF4-FFF2-40B4-BE49-F238E27FC236}">
                    <a16:creationId xmlns:a16="http://schemas.microsoft.com/office/drawing/2014/main" id="{C41B4998-9BAF-717B-41CF-B3C261733D5C}"/>
                  </a:ext>
                </a:extLst>
              </p:cNvPr>
              <p:cNvSpPr txBox="1"/>
              <p:nvPr/>
            </p:nvSpPr>
            <p:spPr>
              <a:xfrm>
                <a:off x="1739762" y="5752862"/>
                <a:ext cx="873572" cy="328231"/>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2133" i="1">
                          <a:solidFill>
                            <a:srgbClr val="00AEBC"/>
                          </a:solidFill>
                          <a:latin typeface="Cambria Math" panose="02040503050406030204" pitchFamily="18" charset="0"/>
                        </a:rPr>
                        <m:t>𝑥</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𝐿𝑦</m:t>
                      </m:r>
                    </m:oMath>
                  </m:oMathPara>
                </a14:m>
                <a:endParaRPr lang="en-IE" sz="2133" i="1" dirty="0">
                  <a:solidFill>
                    <a:srgbClr val="00AEBC"/>
                  </a:solidFill>
                  <a:latin typeface="Cambria Math" panose="02040503050406030204" pitchFamily="18" charset="0"/>
                </a:endParaRPr>
              </a:p>
            </p:txBody>
          </p:sp>
        </mc:Choice>
        <mc:Fallback xmlns="">
          <p:sp>
            <p:nvSpPr>
              <p:cNvPr id="3" name="!!eq">
                <a:extLst>
                  <a:ext uri="{FF2B5EF4-FFF2-40B4-BE49-F238E27FC236}">
                    <a16:creationId xmlns:a16="http://schemas.microsoft.com/office/drawing/2014/main" id="{C41B4998-9BAF-717B-41CF-B3C261733D5C}"/>
                  </a:ext>
                </a:extLst>
              </p:cNvPr>
              <p:cNvSpPr txBox="1">
                <a:spLocks noRot="1" noChangeAspect="1" noMove="1" noResize="1" noEditPoints="1" noAdjustHandles="1" noChangeArrowheads="1" noChangeShapeType="1" noTextEdit="1"/>
              </p:cNvSpPr>
              <p:nvPr/>
            </p:nvSpPr>
            <p:spPr>
              <a:xfrm>
                <a:off x="1739762" y="5752862"/>
                <a:ext cx="873572" cy="328231"/>
              </a:xfrm>
              <a:prstGeom prst="rect">
                <a:avLst/>
              </a:prstGeom>
              <a:blipFill>
                <a:blip r:embed="rId4"/>
                <a:stretch>
                  <a:fillRect l="-3472" r="-8333" b="-33333"/>
                </a:stretch>
              </a:blipFill>
            </p:spPr>
            <p:txBody>
              <a:bodyPr/>
              <a:lstStyle/>
              <a:p>
                <a:r>
                  <a:rPr lang="en-IE">
                    <a:noFill/>
                  </a:rPr>
                  <a:t> </a:t>
                </a:r>
              </a:p>
            </p:txBody>
          </p:sp>
        </mc:Fallback>
      </mc:AlternateContent>
      <p:sp>
        <p:nvSpPr>
          <p:cNvPr id="4" name="Arrow: Right 3">
            <a:extLst>
              <a:ext uri="{FF2B5EF4-FFF2-40B4-BE49-F238E27FC236}">
                <a16:creationId xmlns:a16="http://schemas.microsoft.com/office/drawing/2014/main" id="{9271FCE2-8761-A9EF-BC5E-0BFBA7AF24AA}"/>
              </a:ext>
            </a:extLst>
          </p:cNvPr>
          <p:cNvSpPr/>
          <p:nvPr/>
        </p:nvSpPr>
        <p:spPr>
          <a:xfrm>
            <a:off x="2695041" y="5896039"/>
            <a:ext cx="339562" cy="132404"/>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1" name="TextBox 10">
            <a:extLst>
              <a:ext uri="{FF2B5EF4-FFF2-40B4-BE49-F238E27FC236}">
                <a16:creationId xmlns:a16="http://schemas.microsoft.com/office/drawing/2014/main" id="{29639603-4342-9C79-E3C3-743F3C45D3B9}"/>
              </a:ext>
            </a:extLst>
          </p:cNvPr>
          <p:cNvSpPr txBox="1"/>
          <p:nvPr/>
        </p:nvSpPr>
        <p:spPr>
          <a:xfrm>
            <a:off x="9627670" y="5167322"/>
            <a:ext cx="1815224" cy="938719"/>
          </a:xfrm>
          <a:prstGeom prst="rect">
            <a:avLst/>
          </a:prstGeom>
          <a:noFill/>
        </p:spPr>
        <p:txBody>
          <a:bodyPr wrap="square">
            <a:spAutoFit/>
          </a:bodyPr>
          <a:lstStyle/>
          <a:p>
            <a:r>
              <a:rPr lang="fr-FR" sz="1100" i="1" dirty="0"/>
              <a:t>*l’égalité de la série avec son expression analytique est vraie sous certaines conditions - lesquelles ? Interprétation ?</a:t>
            </a:r>
            <a:endParaRPr lang="en-IE" sz="1100" i="1" dirty="0"/>
          </a:p>
        </p:txBody>
      </p:sp>
      <p:pic>
        <p:nvPicPr>
          <p:cNvPr id="68" name="Picture 67">
            <a:extLst>
              <a:ext uri="{FF2B5EF4-FFF2-40B4-BE49-F238E27FC236}">
                <a16:creationId xmlns:a16="http://schemas.microsoft.com/office/drawing/2014/main" id="{0F2896C3-FFC5-E851-A2CB-46983401C86C}"/>
              </a:ext>
            </a:extLst>
          </p:cNvPr>
          <p:cNvPicPr>
            <a:picLocks noChangeAspect="1"/>
          </p:cNvPicPr>
          <p:nvPr/>
        </p:nvPicPr>
        <p:blipFill>
          <a:blip r:embed="rId5"/>
          <a:stretch>
            <a:fillRect/>
          </a:stretch>
        </p:blipFill>
        <p:spPr>
          <a:xfrm>
            <a:off x="8564761" y="468834"/>
            <a:ext cx="3147236" cy="3049589"/>
          </a:xfrm>
          <a:prstGeom prst="rect">
            <a:avLst/>
          </a:prstGeom>
        </p:spPr>
      </p:pic>
      <p:sp>
        <p:nvSpPr>
          <p:cNvPr id="73" name="Rectangle 72">
            <a:extLst>
              <a:ext uri="{FF2B5EF4-FFF2-40B4-BE49-F238E27FC236}">
                <a16:creationId xmlns:a16="http://schemas.microsoft.com/office/drawing/2014/main" id="{0D906E69-DA40-43C1-1B26-DE07221B7B9E}"/>
              </a:ext>
            </a:extLst>
          </p:cNvPr>
          <p:cNvSpPr/>
          <p:nvPr/>
        </p:nvSpPr>
        <p:spPr>
          <a:xfrm>
            <a:off x="8457414" y="2095595"/>
            <a:ext cx="3340334" cy="97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4" name="Rectangle 73">
            <a:extLst>
              <a:ext uri="{FF2B5EF4-FFF2-40B4-BE49-F238E27FC236}">
                <a16:creationId xmlns:a16="http://schemas.microsoft.com/office/drawing/2014/main" id="{B5271220-8533-15EC-7B92-58CBB435AF5B}"/>
              </a:ext>
            </a:extLst>
          </p:cNvPr>
          <p:cNvSpPr/>
          <p:nvPr/>
        </p:nvSpPr>
        <p:spPr>
          <a:xfrm>
            <a:off x="8371663" y="1756578"/>
            <a:ext cx="3340334" cy="339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5" name="Rectangle 74">
            <a:extLst>
              <a:ext uri="{FF2B5EF4-FFF2-40B4-BE49-F238E27FC236}">
                <a16:creationId xmlns:a16="http://schemas.microsoft.com/office/drawing/2014/main" id="{B1C1F8BF-5DA0-AA1D-20FD-0EE6E8E69E69}"/>
              </a:ext>
            </a:extLst>
          </p:cNvPr>
          <p:cNvSpPr/>
          <p:nvPr/>
        </p:nvSpPr>
        <p:spPr>
          <a:xfrm>
            <a:off x="8371663" y="1127775"/>
            <a:ext cx="3340334" cy="618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6" name="Rectangle 75">
            <a:extLst>
              <a:ext uri="{FF2B5EF4-FFF2-40B4-BE49-F238E27FC236}">
                <a16:creationId xmlns:a16="http://schemas.microsoft.com/office/drawing/2014/main" id="{9BC7F350-1D47-825E-130F-00043D41A095}"/>
              </a:ext>
            </a:extLst>
          </p:cNvPr>
          <p:cNvSpPr/>
          <p:nvPr/>
        </p:nvSpPr>
        <p:spPr>
          <a:xfrm>
            <a:off x="8371663" y="540239"/>
            <a:ext cx="3340334" cy="649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7" name="Rectangle 76">
            <a:extLst>
              <a:ext uri="{FF2B5EF4-FFF2-40B4-BE49-F238E27FC236}">
                <a16:creationId xmlns:a16="http://schemas.microsoft.com/office/drawing/2014/main" id="{ECE0C413-5F34-FEDD-3707-286B4718972A}"/>
              </a:ext>
            </a:extLst>
          </p:cNvPr>
          <p:cNvSpPr/>
          <p:nvPr/>
        </p:nvSpPr>
        <p:spPr>
          <a:xfrm>
            <a:off x="8457414" y="3079083"/>
            <a:ext cx="3340334" cy="410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1590688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xit" presetSubtype="0" fill="hold" grpId="0" nodeType="withEffect">
                                  <p:stCondLst>
                                    <p:cond delay="0"/>
                                  </p:stCondLst>
                                  <p:childTnLst>
                                    <p:animEffect transition="out" filter="fade">
                                      <p:cBhvr>
                                        <p:cTn id="19" dur="500"/>
                                        <p:tgtEl>
                                          <p:spTgt spid="32"/>
                                        </p:tgtEl>
                                      </p:cBhvr>
                                    </p:animEffect>
                                    <p:set>
                                      <p:cBhvr>
                                        <p:cTn id="20" dur="1" fill="hold">
                                          <p:stCondLst>
                                            <p:cond delay="499"/>
                                          </p:stCondLst>
                                        </p:cTn>
                                        <p:tgtEl>
                                          <p:spTgt spid="3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77"/>
                                        </p:tgtEl>
                                      </p:cBhvr>
                                    </p:animEffect>
                                    <p:set>
                                      <p:cBhvr>
                                        <p:cTn id="23" dur="1" fill="hold">
                                          <p:stCondLst>
                                            <p:cond delay="499"/>
                                          </p:stCondLst>
                                        </p:cTn>
                                        <p:tgtEl>
                                          <p:spTgt spid="7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xit" presetSubtype="0" fill="hold" grpId="0" nodeType="withEffect">
                                  <p:stCondLst>
                                    <p:cond delay="0"/>
                                  </p:stCondLst>
                                  <p:childTnLst>
                                    <p:animEffect transition="out" filter="fade">
                                      <p:cBhvr>
                                        <p:cTn id="30" dur="500"/>
                                        <p:tgtEl>
                                          <p:spTgt spid="29"/>
                                        </p:tgtEl>
                                      </p:cBhvr>
                                    </p:animEffect>
                                    <p:set>
                                      <p:cBhvr>
                                        <p:cTn id="31" dur="1" fill="hold">
                                          <p:stCondLst>
                                            <p:cond delay="499"/>
                                          </p:stCondLst>
                                        </p:cTn>
                                        <p:tgtEl>
                                          <p:spTgt spid="2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73"/>
                                        </p:tgtEl>
                                      </p:cBhvr>
                                    </p:animEffect>
                                    <p:set>
                                      <p:cBhvr>
                                        <p:cTn id="34" dur="1" fill="hold">
                                          <p:stCondLst>
                                            <p:cond delay="499"/>
                                          </p:stCondLst>
                                        </p:cTn>
                                        <p:tgtEl>
                                          <p:spTgt spid="7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xit" presetSubtype="0" fill="hold" grpId="0"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75"/>
                                        </p:tgtEl>
                                      </p:cBhvr>
                                    </p:animEffect>
                                    <p:set>
                                      <p:cBhvr>
                                        <p:cTn id="45" dur="1" fill="hold">
                                          <p:stCondLst>
                                            <p:cond delay="499"/>
                                          </p:stCondLst>
                                        </p:cTn>
                                        <p:tgtEl>
                                          <p:spTgt spid="75"/>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4"/>
                                        </p:tgtEl>
                                      </p:cBhvr>
                                    </p:animEffect>
                                    <p:set>
                                      <p:cBhvr>
                                        <p:cTn id="48" dur="1" fill="hold">
                                          <p:stCondLst>
                                            <p:cond delay="499"/>
                                          </p:stCondLst>
                                        </p:cTn>
                                        <p:tgtEl>
                                          <p:spTgt spid="7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xit" presetSubtype="0" fill="hold" grpId="0" nodeType="withEffect">
                                  <p:stCondLst>
                                    <p:cond delay="0"/>
                                  </p:stCondLst>
                                  <p:childTnLst>
                                    <p:animEffect transition="out" filter="fade">
                                      <p:cBhvr>
                                        <p:cTn id="55" dur="500"/>
                                        <p:tgtEl>
                                          <p:spTgt spid="31"/>
                                        </p:tgtEl>
                                      </p:cBhvr>
                                    </p:animEffect>
                                    <p:set>
                                      <p:cBhvr>
                                        <p:cTn id="56" dur="1" fill="hold">
                                          <p:stCondLst>
                                            <p:cond delay="499"/>
                                          </p:stCondLst>
                                        </p:cTn>
                                        <p:tgtEl>
                                          <p:spTgt spid="31"/>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76"/>
                                        </p:tgtEl>
                                      </p:cBhvr>
                                    </p:animEffect>
                                    <p:set>
                                      <p:cBhvr>
                                        <p:cTn id="59" dur="1" fill="hold">
                                          <p:stCondLst>
                                            <p:cond delay="499"/>
                                          </p:stCondLst>
                                        </p:cTn>
                                        <p:tgtEl>
                                          <p:spTgt spid="7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0" end="0"/>
                                            </p:txEl>
                                          </p:spTgt>
                                        </p:tgtEl>
                                        <p:attrNameLst>
                                          <p:attrName>style.visibility</p:attrName>
                                        </p:attrNameLst>
                                      </p:cBhvr>
                                      <p:to>
                                        <p:strVal val="visible"/>
                                      </p:to>
                                    </p:set>
                                    <p:animEffect transition="in" filter="fade">
                                      <p:cBhvr>
                                        <p:cTn id="64" dur="500"/>
                                        <p:tgtEl>
                                          <p:spTgt spid="3">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P spid="23" grpId="0"/>
      <p:bldP spid="29" grpId="0" animBg="1"/>
      <p:bldP spid="30" grpId="0" animBg="1"/>
      <p:bldP spid="31" grpId="0" animBg="1"/>
      <p:bldP spid="32" grpId="0" animBg="1"/>
      <p:bldP spid="4" grpId="0" animBg="1"/>
      <p:bldP spid="11" grpId="0"/>
      <p:bldP spid="73" grpId="0" animBg="1"/>
      <p:bldP spid="74" grpId="0" animBg="1"/>
      <p:bldP spid="75" grpId="0" animBg="1"/>
      <p:bldP spid="76" grpId="0" animBg="1"/>
      <p:bldP spid="7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FC30-FD15-3F6C-7856-D917115C491C}"/>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4" name="Content Placeholder 3">
            <a:extLst>
              <a:ext uri="{FF2B5EF4-FFF2-40B4-BE49-F238E27FC236}">
                <a16:creationId xmlns:a16="http://schemas.microsoft.com/office/drawing/2014/main" id="{430B6FFE-779E-1ACF-A411-1CE0C8E63DCA}"/>
              </a:ext>
            </a:extLst>
          </p:cNvPr>
          <p:cNvSpPr>
            <a:spLocks noGrp="1"/>
          </p:cNvSpPr>
          <p:nvPr>
            <p:ph sz="quarter" idx="16"/>
          </p:nvPr>
        </p:nvSpPr>
        <p:spPr>
          <a:xfrm>
            <a:off x="6678182" y="486000"/>
            <a:ext cx="5312833" cy="4032251"/>
          </a:xfrm>
        </p:spPr>
        <p:txBody>
          <a:bodyPr/>
          <a:lstStyle/>
          <a:p>
            <a:r>
              <a:rPr lang="en-IE" dirty="0"/>
              <a:t>La </a:t>
            </a:r>
            <a:r>
              <a:rPr lang="en-IE" dirty="0" err="1"/>
              <a:t>matrice</a:t>
            </a:r>
            <a:r>
              <a:rPr lang="en-IE" dirty="0"/>
              <a:t> “B”</a:t>
            </a:r>
          </a:p>
          <a:p>
            <a:pPr lvl="1"/>
            <a:r>
              <a:rPr lang="en-IE" dirty="0"/>
              <a:t>…</a:t>
            </a:r>
            <a:r>
              <a:rPr lang="en-IE" dirty="0" err="1"/>
              <a:t>appelée</a:t>
            </a:r>
            <a:r>
              <a:rPr lang="en-IE" dirty="0"/>
              <a:t> la </a:t>
            </a:r>
            <a:r>
              <a:rPr lang="en-IE" b="1" dirty="0" err="1"/>
              <a:t>biosphère</a:t>
            </a:r>
            <a:r>
              <a:rPr lang="en-IE" dirty="0"/>
              <a:t>, </a:t>
            </a:r>
            <a:r>
              <a:rPr lang="en-IE" dirty="0" err="1"/>
              <a:t>contient</a:t>
            </a:r>
            <a:r>
              <a:rPr lang="en-IE" dirty="0"/>
              <a:t> </a:t>
            </a:r>
            <a:r>
              <a:rPr lang="en-IE" dirty="0" err="1"/>
              <a:t>toutes</a:t>
            </a:r>
            <a:r>
              <a:rPr lang="en-IE" dirty="0"/>
              <a:t> les </a:t>
            </a:r>
            <a:r>
              <a:rPr lang="en-IE" dirty="0" err="1"/>
              <a:t>informations</a:t>
            </a:r>
            <a:r>
              <a:rPr lang="en-IE" dirty="0"/>
              <a:t> de flux physiques, </a:t>
            </a:r>
            <a:r>
              <a:rPr lang="en-IE" dirty="0" err="1"/>
              <a:t>échanges</a:t>
            </a:r>
            <a:r>
              <a:rPr lang="en-IE" dirty="0"/>
              <a:t> entre les </a:t>
            </a:r>
            <a:r>
              <a:rPr lang="en-IE" dirty="0" err="1"/>
              <a:t>activités</a:t>
            </a:r>
            <a:r>
              <a:rPr lang="en-IE" dirty="0"/>
              <a:t> </a:t>
            </a:r>
            <a:r>
              <a:rPr lang="en-IE" dirty="0" err="1"/>
              <a:t>industrielles</a:t>
            </a:r>
            <a:r>
              <a:rPr lang="en-IE" dirty="0"/>
              <a:t> et </a:t>
            </a:r>
            <a:r>
              <a:rPr lang="en-IE" dirty="0" err="1"/>
              <a:t>l’environnement</a:t>
            </a:r>
            <a:endParaRPr lang="en-IE" dirty="0"/>
          </a:p>
          <a:p>
            <a:pPr lvl="1"/>
            <a:endParaRPr lang="en-IE" dirty="0"/>
          </a:p>
          <a:p>
            <a:pPr lvl="1"/>
            <a:r>
              <a:rPr lang="en-IE" dirty="0" err="1"/>
              <a:t>Ces</a:t>
            </a:r>
            <a:r>
              <a:rPr lang="en-IE" dirty="0"/>
              <a:t> </a:t>
            </a:r>
            <a:r>
              <a:rPr lang="en-IE" dirty="0" err="1"/>
              <a:t>échanges</a:t>
            </a:r>
            <a:r>
              <a:rPr lang="en-IE" dirty="0"/>
              <a:t>, </a:t>
            </a:r>
            <a:r>
              <a:rPr lang="en-IE" dirty="0" err="1"/>
              <a:t>aussi</a:t>
            </a:r>
            <a:r>
              <a:rPr lang="en-IE" dirty="0"/>
              <a:t> </a:t>
            </a:r>
            <a:r>
              <a:rPr lang="en-IE" dirty="0" err="1"/>
              <a:t>appelés</a:t>
            </a:r>
            <a:r>
              <a:rPr lang="en-IE" dirty="0"/>
              <a:t> “flux </a:t>
            </a:r>
            <a:r>
              <a:rPr lang="en-IE" dirty="0" err="1"/>
              <a:t>élémentaires</a:t>
            </a:r>
            <a:r>
              <a:rPr lang="en-IE" dirty="0"/>
              <a:t>”, </a:t>
            </a:r>
            <a:r>
              <a:rPr lang="en-IE" dirty="0" err="1"/>
              <a:t>peuvent</a:t>
            </a:r>
            <a:r>
              <a:rPr lang="en-IE" dirty="0"/>
              <a:t> </a:t>
            </a:r>
            <a:r>
              <a:rPr lang="en-IE" dirty="0" err="1"/>
              <a:t>être</a:t>
            </a:r>
            <a:r>
              <a:rPr lang="en-IE" dirty="0"/>
              <a:t> entrant (</a:t>
            </a:r>
            <a:r>
              <a:rPr lang="en-IE" dirty="0" err="1"/>
              <a:t>ressources</a:t>
            </a:r>
            <a:r>
              <a:rPr lang="en-IE" dirty="0"/>
              <a:t> </a:t>
            </a:r>
            <a:r>
              <a:rPr lang="en-IE" dirty="0" err="1"/>
              <a:t>énergétiques</a:t>
            </a:r>
            <a:r>
              <a:rPr lang="en-IE" dirty="0"/>
              <a:t> </a:t>
            </a:r>
            <a:r>
              <a:rPr lang="en-IE" dirty="0" err="1"/>
              <a:t>ou</a:t>
            </a:r>
            <a:r>
              <a:rPr lang="en-IE" dirty="0"/>
              <a:t> </a:t>
            </a:r>
            <a:r>
              <a:rPr lang="en-IE" dirty="0" err="1"/>
              <a:t>matérielles</a:t>
            </a:r>
            <a:r>
              <a:rPr lang="en-IE" dirty="0"/>
              <a:t>) </a:t>
            </a:r>
            <a:r>
              <a:rPr lang="en-IE" dirty="0" err="1"/>
              <a:t>ou</a:t>
            </a:r>
            <a:r>
              <a:rPr lang="en-IE" dirty="0"/>
              <a:t> </a:t>
            </a:r>
            <a:r>
              <a:rPr lang="en-IE" dirty="0" err="1"/>
              <a:t>sortant</a:t>
            </a:r>
            <a:r>
              <a:rPr lang="en-IE" dirty="0"/>
              <a:t> (</a:t>
            </a:r>
            <a:r>
              <a:rPr lang="en-IE" dirty="0" err="1"/>
              <a:t>émissions</a:t>
            </a:r>
            <a:r>
              <a:rPr lang="en-IE" dirty="0"/>
              <a:t>)</a:t>
            </a:r>
          </a:p>
          <a:p>
            <a:pPr lvl="1"/>
            <a:endParaRPr lang="en-IE" dirty="0"/>
          </a:p>
          <a:p>
            <a:pPr lvl="1"/>
            <a:endParaRPr lang="en-IE" dirty="0"/>
          </a:p>
          <a:p>
            <a:pPr lvl="1"/>
            <a:endParaRPr lang="en-IE" dirty="0"/>
          </a:p>
          <a:p>
            <a:pPr lvl="1"/>
            <a:r>
              <a:rPr lang="en-IE" dirty="0" err="1"/>
              <a:t>contient</a:t>
            </a:r>
            <a:r>
              <a:rPr lang="en-IE" dirty="0"/>
              <a:t> plus de</a:t>
            </a:r>
            <a:br>
              <a:rPr lang="en-IE" dirty="0"/>
            </a:br>
            <a:r>
              <a:rPr lang="en-IE" dirty="0"/>
              <a:t>2000 substances</a:t>
            </a:r>
          </a:p>
        </p:txBody>
      </p:sp>
      <p:sp>
        <p:nvSpPr>
          <p:cNvPr id="5" name="Text Placeholder 4">
            <a:extLst>
              <a:ext uri="{FF2B5EF4-FFF2-40B4-BE49-F238E27FC236}">
                <a16:creationId xmlns:a16="http://schemas.microsoft.com/office/drawing/2014/main" id="{67AC78B7-1E51-C749-3118-E62C8292953A}"/>
              </a:ext>
            </a:extLst>
          </p:cNvPr>
          <p:cNvSpPr>
            <a:spLocks noGrp="1"/>
          </p:cNvSpPr>
          <p:nvPr>
            <p:ph type="body" idx="28"/>
          </p:nvPr>
        </p:nvSpPr>
        <p:spPr/>
        <p:txBody>
          <a:bodyPr/>
          <a:lstStyle/>
          <a:p>
            <a:r>
              <a:rPr lang="fr-FR" noProof="0" dirty="0"/>
              <a:t>Et l’environnement dans tout ça ?</a:t>
            </a:r>
          </a:p>
        </p:txBody>
      </p:sp>
      <p:grpSp>
        <p:nvGrpSpPr>
          <p:cNvPr id="6" name="!!group129">
            <a:extLst>
              <a:ext uri="{FF2B5EF4-FFF2-40B4-BE49-F238E27FC236}">
                <a16:creationId xmlns:a16="http://schemas.microsoft.com/office/drawing/2014/main" id="{633492DB-23EB-FD5D-67CC-ABDA32693EE3}"/>
              </a:ext>
            </a:extLst>
          </p:cNvPr>
          <p:cNvGrpSpPr/>
          <p:nvPr/>
        </p:nvGrpSpPr>
        <p:grpSpPr>
          <a:xfrm>
            <a:off x="2113535" y="1719736"/>
            <a:ext cx="4287266" cy="907970"/>
            <a:chOff x="1356959" y="1215999"/>
            <a:chExt cx="4287266" cy="907970"/>
          </a:xfrm>
        </p:grpSpPr>
        <p:pic>
          <p:nvPicPr>
            <p:cNvPr id="7" name="Graphic 6" descr="Road with solid fill">
              <a:extLst>
                <a:ext uri="{FF2B5EF4-FFF2-40B4-BE49-F238E27FC236}">
                  <a16:creationId xmlns:a16="http://schemas.microsoft.com/office/drawing/2014/main" id="{28646655-5678-44E8-8F94-E7100B9A1F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8" name="TextBox 7">
              <a:extLst>
                <a:ext uri="{FF2B5EF4-FFF2-40B4-BE49-F238E27FC236}">
                  <a16:creationId xmlns:a16="http://schemas.microsoft.com/office/drawing/2014/main" id="{BEB6FC0D-3AB1-4ED1-9F61-0D5890771955}"/>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704863B3-AD16-AB0B-7541-F373E4E3D5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0" name="Graphic 9" descr="Car with solid fill">
              <a:extLst>
                <a:ext uri="{FF2B5EF4-FFF2-40B4-BE49-F238E27FC236}">
                  <a16:creationId xmlns:a16="http://schemas.microsoft.com/office/drawing/2014/main" id="{D9298B0D-A3BE-487C-C593-E32C558AAF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1" name="Graphic 10" descr="Fuel with solid fill">
              <a:extLst>
                <a:ext uri="{FF2B5EF4-FFF2-40B4-BE49-F238E27FC236}">
                  <a16:creationId xmlns:a16="http://schemas.microsoft.com/office/drawing/2014/main" id="{E7D5F2A4-EB42-90E6-F929-531548CB5A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2" name="Graphic 11" descr="Oil Rig with solid fill">
              <a:extLst>
                <a:ext uri="{FF2B5EF4-FFF2-40B4-BE49-F238E27FC236}">
                  <a16:creationId xmlns:a16="http://schemas.microsoft.com/office/drawing/2014/main" id="{73ECC4E0-60AB-E02A-124B-1E233A3487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13" name="Group 12">
              <a:extLst>
                <a:ext uri="{FF2B5EF4-FFF2-40B4-BE49-F238E27FC236}">
                  <a16:creationId xmlns:a16="http://schemas.microsoft.com/office/drawing/2014/main" id="{C7914024-9FFC-0653-331F-690F5D3D4A61}"/>
                </a:ext>
              </a:extLst>
            </p:cNvPr>
            <p:cNvGrpSpPr/>
            <p:nvPr/>
          </p:nvGrpSpPr>
          <p:grpSpPr>
            <a:xfrm>
              <a:off x="4560257" y="1485947"/>
              <a:ext cx="543968" cy="618116"/>
              <a:chOff x="2789589" y="2851826"/>
              <a:chExt cx="1043281" cy="618116"/>
            </a:xfrm>
          </p:grpSpPr>
          <p:pic>
            <p:nvPicPr>
              <p:cNvPr id="15" name="Graphic 14" descr="Electric Tower with solid fill">
                <a:extLst>
                  <a:ext uri="{FF2B5EF4-FFF2-40B4-BE49-F238E27FC236}">
                    <a16:creationId xmlns:a16="http://schemas.microsoft.com/office/drawing/2014/main" id="{DBFF0303-0BA6-7C8A-78E8-21888464B4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16" name="Graphic 15" descr="High voltage with solid fill">
                <a:extLst>
                  <a:ext uri="{FF2B5EF4-FFF2-40B4-BE49-F238E27FC236}">
                    <a16:creationId xmlns:a16="http://schemas.microsoft.com/office/drawing/2014/main" id="{A4DBD82F-7913-878C-2591-64B2984650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14" name="Picture 13" descr="A black and white logo&#10;&#10;Description automatically generated">
              <a:extLst>
                <a:ext uri="{FF2B5EF4-FFF2-40B4-BE49-F238E27FC236}">
                  <a16:creationId xmlns:a16="http://schemas.microsoft.com/office/drawing/2014/main" id="{D9AE07B3-180D-FD2D-AC87-47656AD46CC1}"/>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graphicFrame>
        <p:nvGraphicFramePr>
          <p:cNvPr id="17" name="Table 51">
            <a:extLst>
              <a:ext uri="{FF2B5EF4-FFF2-40B4-BE49-F238E27FC236}">
                <a16:creationId xmlns:a16="http://schemas.microsoft.com/office/drawing/2014/main" id="{A4D3E840-B66B-AF0A-EA71-27DBE32CCB3F}"/>
              </a:ext>
            </a:extLst>
          </p:cNvPr>
          <p:cNvGraphicFramePr>
            <a:graphicFrameLocks noGrp="1"/>
          </p:cNvGraphicFramePr>
          <p:nvPr/>
        </p:nvGraphicFramePr>
        <p:xfrm>
          <a:off x="2113536" y="2673437"/>
          <a:ext cx="4320000" cy="3240000"/>
        </p:xfrm>
        <a:graphic>
          <a:graphicData uri="http://schemas.openxmlformats.org/drawingml/2006/table">
            <a:tbl>
              <a:tblPr firstRow="1">
                <a:tableStyleId>{16D9F66E-5EB9-4882-86FB-DCBF35E3C3E4}</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r>
                        <a:rPr lang="en-IE" sz="1400" b="0" dirty="0">
                          <a:solidFill>
                            <a:schemeClr val="accent6"/>
                          </a:solidFill>
                        </a:rPr>
                        <a:t>125</a:t>
                      </a:r>
                    </a:p>
                  </a:txBody>
                  <a:tcPr marL="0" marR="0" marT="0" marB="0" anchor="ctr"/>
                </a:tc>
                <a:tc>
                  <a:txBody>
                    <a:bodyPr/>
                    <a:lstStyle/>
                    <a:p>
                      <a:pPr algn="ctr"/>
                      <a:r>
                        <a:rPr lang="en-IE" sz="1400" b="0" dirty="0">
                          <a:solidFill>
                            <a:schemeClr val="accent6"/>
                          </a:solidFill>
                        </a:rPr>
                        <a:t>0.050</a:t>
                      </a:r>
                    </a:p>
                  </a:txBody>
                  <a:tcPr marL="0" marR="0" marT="0" marB="0" anchor="ctr"/>
                </a:tc>
                <a:tc>
                  <a:txBody>
                    <a:bodyPr/>
                    <a:lstStyle/>
                    <a:p>
                      <a:pPr algn="ctr"/>
                      <a:r>
                        <a:rPr lang="en-IE" sz="1400" b="0" dirty="0">
                          <a:solidFill>
                            <a:schemeClr val="accent6"/>
                          </a:solidFill>
                        </a:rPr>
                        <a:t>1000</a:t>
                      </a:r>
                    </a:p>
                  </a:txBody>
                  <a:tcPr marL="0" marR="0" marT="0" marB="0" anchor="ctr"/>
                </a:tc>
                <a:tc>
                  <a:txBody>
                    <a:bodyPr/>
                    <a:lstStyle/>
                    <a:p>
                      <a:pPr algn="ctr"/>
                      <a:r>
                        <a:rPr lang="en-IE" sz="1400" b="0" dirty="0">
                          <a:solidFill>
                            <a:schemeClr val="accent6"/>
                          </a:solidFill>
                        </a:rPr>
                        <a:t>10</a:t>
                      </a:r>
                    </a:p>
                  </a:txBody>
                  <a:tcPr marL="0" marR="0" marT="0" marB="0" anchor="ctr"/>
                </a:tc>
                <a:tc>
                  <a:txBody>
                    <a:bodyPr/>
                    <a:lstStyle/>
                    <a:p>
                      <a:pPr algn="ctr"/>
                      <a:r>
                        <a:rPr lang="en-IE" sz="1400" b="0" dirty="0">
                          <a:solidFill>
                            <a:schemeClr val="accent6"/>
                          </a:solidFill>
                        </a:rPr>
                        <a:t>10</a:t>
                      </a:r>
                    </a:p>
                  </a:txBody>
                  <a:tcPr marL="0" marR="0" marT="0" marB="0" anchor="ctr"/>
                </a:tc>
                <a:tc>
                  <a:txBody>
                    <a:bodyPr/>
                    <a:lstStyle/>
                    <a:p>
                      <a:pPr algn="ctr"/>
                      <a:r>
                        <a:rPr lang="en-IE" sz="1400" b="0" dirty="0">
                          <a:solidFill>
                            <a:schemeClr val="accent6"/>
                          </a:solidFill>
                        </a:rPr>
                        <a:t>2</a:t>
                      </a:r>
                    </a:p>
                  </a:txBody>
                  <a:tcPr marL="0" marR="0" marT="0" marB="0" anchor="ctr"/>
                </a:tc>
                <a:tc>
                  <a:txBody>
                    <a:bodyPr/>
                    <a:lstStyle/>
                    <a:p>
                      <a:pPr algn="ctr"/>
                      <a:r>
                        <a:rPr lang="en-IE" sz="1400" b="0" dirty="0">
                          <a:solidFill>
                            <a:schemeClr val="accent6"/>
                          </a:solidFill>
                        </a:rPr>
                        <a:t>0.400</a:t>
                      </a:r>
                    </a:p>
                  </a:txBody>
                  <a:tcPr marL="0" marR="0" marT="0" marB="0" anchor="ctr"/>
                </a:tc>
                <a:tc>
                  <a:txBody>
                    <a:bodyPr/>
                    <a:lstStyle/>
                    <a:p>
                      <a:pPr algn="ctr"/>
                      <a:r>
                        <a:rPr lang="en-IE" sz="1400" b="0" dirty="0">
                          <a:solidFill>
                            <a:schemeClr val="accent6"/>
                          </a:solidFill>
                        </a:rPr>
                        <a:t>0.100</a:t>
                      </a:r>
                    </a:p>
                  </a:txBody>
                  <a:tcPr marL="0" marR="0" marT="0" marB="0" anchor="ctr"/>
                </a:tc>
                <a:extLst>
                  <a:ext uri="{0D108BD9-81ED-4DB2-BD59-A6C34878D82A}">
                    <a16:rowId xmlns:a16="http://schemas.microsoft.com/office/drawing/2014/main" val="3924740505"/>
                  </a:ext>
                </a:extLst>
              </a:tr>
              <a:tr h="540000">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5e-4</a:t>
                      </a:r>
                    </a:p>
                  </a:txBody>
                  <a:tcPr marL="0" marR="0" marT="0" marB="0" anchor="ctr"/>
                </a:tc>
                <a:tc>
                  <a:txBody>
                    <a:bodyPr/>
                    <a:lstStyle/>
                    <a:p>
                      <a:pPr algn="ctr"/>
                      <a:r>
                        <a:rPr lang="en-IE" sz="1400" b="0" dirty="0">
                          <a:solidFill>
                            <a:schemeClr val="accent6"/>
                          </a:solidFill>
                        </a:rPr>
                        <a:t>1</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0.005</a:t>
                      </a:r>
                    </a:p>
                  </a:txBody>
                  <a:tcPr marL="0" marR="0" marT="0" marB="0" anchor="ctr"/>
                </a:tc>
                <a:extLst>
                  <a:ext uri="{0D108BD9-81ED-4DB2-BD59-A6C34878D82A}">
                    <a16:rowId xmlns:a16="http://schemas.microsoft.com/office/drawing/2014/main" val="1010814572"/>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0.400</a:t>
                      </a:r>
                    </a:p>
                  </a:txBody>
                  <a:tcPr marL="0" marR="0" marT="0" marB="0" anchor="ctr"/>
                </a:tc>
                <a:tc>
                  <a:txBody>
                    <a:bodyPr/>
                    <a:lstStyle/>
                    <a:p>
                      <a:pPr algn="ctr"/>
                      <a:r>
                        <a:rPr lang="en-IE" sz="1400" b="0" dirty="0">
                          <a:solidFill>
                            <a:schemeClr val="accent6"/>
                          </a:solidFill>
                        </a:rPr>
                        <a:t>0.200</a:t>
                      </a: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2733137779"/>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0.300</a:t>
                      </a: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3118709151"/>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100</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2668472483"/>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50</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3383444877"/>
                  </a:ext>
                </a:extLst>
              </a:tr>
            </a:tbl>
          </a:graphicData>
        </a:graphic>
      </p:graphicFrame>
      <p:sp>
        <p:nvSpPr>
          <p:cNvPr id="18" name="!!CO2">
            <a:extLst>
              <a:ext uri="{FF2B5EF4-FFF2-40B4-BE49-F238E27FC236}">
                <a16:creationId xmlns:a16="http://schemas.microsoft.com/office/drawing/2014/main" id="{D843DDF9-415C-9ED1-E753-6F5B56BECD33}"/>
              </a:ext>
            </a:extLst>
          </p:cNvPr>
          <p:cNvSpPr txBox="1"/>
          <p:nvPr/>
        </p:nvSpPr>
        <p:spPr>
          <a:xfrm>
            <a:off x="1231455" y="2703632"/>
            <a:ext cx="767839" cy="492443"/>
          </a:xfrm>
          <a:prstGeom prst="rect">
            <a:avLst/>
          </a:prstGeom>
          <a:noFill/>
        </p:spPr>
        <p:txBody>
          <a:bodyPr wrap="none" lIns="0" tIns="0" rIns="0" bIns="0" rtlCol="0" anchor="b">
            <a:spAutoFit/>
          </a:bodyPr>
          <a:lstStyle/>
          <a:p>
            <a:pPr algn="r"/>
            <a:r>
              <a:rPr lang="en-IE" sz="3200" dirty="0">
                <a:latin typeface="+mn-lt"/>
              </a:rPr>
              <a:t>CO</a:t>
            </a:r>
            <a:r>
              <a:rPr lang="en-IE" sz="3200" baseline="-25000" dirty="0">
                <a:latin typeface="+mn-lt"/>
              </a:rPr>
              <a:t>2</a:t>
            </a:r>
          </a:p>
        </p:txBody>
      </p:sp>
      <p:sp>
        <p:nvSpPr>
          <p:cNvPr id="19" name="!!CH4">
            <a:extLst>
              <a:ext uri="{FF2B5EF4-FFF2-40B4-BE49-F238E27FC236}">
                <a16:creationId xmlns:a16="http://schemas.microsoft.com/office/drawing/2014/main" id="{D6CB5E91-F4C2-42DA-6D73-F7F9DE049BEC}"/>
              </a:ext>
            </a:extLst>
          </p:cNvPr>
          <p:cNvSpPr txBox="1"/>
          <p:nvPr/>
        </p:nvSpPr>
        <p:spPr>
          <a:xfrm>
            <a:off x="1253897" y="3212820"/>
            <a:ext cx="745397" cy="492443"/>
          </a:xfrm>
          <a:prstGeom prst="rect">
            <a:avLst/>
          </a:prstGeom>
          <a:noFill/>
        </p:spPr>
        <p:txBody>
          <a:bodyPr wrap="none" lIns="0" tIns="0" rIns="0" bIns="0" rtlCol="0" anchor="b">
            <a:spAutoFit/>
          </a:bodyPr>
          <a:lstStyle/>
          <a:p>
            <a:pPr algn="r"/>
            <a:r>
              <a:rPr lang="en-IE" sz="3200" dirty="0">
                <a:latin typeface="+mn-lt"/>
              </a:rPr>
              <a:t>CH</a:t>
            </a:r>
            <a:r>
              <a:rPr lang="en-IE" sz="3200" baseline="-25000" dirty="0">
                <a:latin typeface="+mn-lt"/>
              </a:rPr>
              <a:t>4</a:t>
            </a:r>
          </a:p>
        </p:txBody>
      </p:sp>
      <p:sp>
        <p:nvSpPr>
          <p:cNvPr id="20" name="!!charbon">
            <a:extLst>
              <a:ext uri="{FF2B5EF4-FFF2-40B4-BE49-F238E27FC236}">
                <a16:creationId xmlns:a16="http://schemas.microsoft.com/office/drawing/2014/main" id="{B4702576-D3DE-7C22-D3F5-A44F659BD30C}"/>
              </a:ext>
            </a:extLst>
          </p:cNvPr>
          <p:cNvSpPr txBox="1"/>
          <p:nvPr/>
        </p:nvSpPr>
        <p:spPr>
          <a:xfrm>
            <a:off x="519722" y="3782382"/>
            <a:ext cx="1479572" cy="492443"/>
          </a:xfrm>
          <a:prstGeom prst="rect">
            <a:avLst/>
          </a:prstGeom>
          <a:noFill/>
        </p:spPr>
        <p:txBody>
          <a:bodyPr wrap="none" lIns="0" tIns="0" rIns="0" bIns="0" rtlCol="0" anchor="b">
            <a:spAutoFit/>
          </a:bodyPr>
          <a:lstStyle/>
          <a:p>
            <a:pPr algn="r"/>
            <a:r>
              <a:rPr lang="en-IE" sz="3200" dirty="0" err="1">
                <a:latin typeface="+mn-lt"/>
              </a:rPr>
              <a:t>charbon</a:t>
            </a:r>
            <a:endParaRPr lang="en-IE" sz="3200" baseline="-25000" dirty="0">
              <a:latin typeface="+mn-lt"/>
            </a:endParaRPr>
          </a:p>
        </p:txBody>
      </p:sp>
      <p:sp>
        <p:nvSpPr>
          <p:cNvPr id="21" name="!!gaz">
            <a:extLst>
              <a:ext uri="{FF2B5EF4-FFF2-40B4-BE49-F238E27FC236}">
                <a16:creationId xmlns:a16="http://schemas.microsoft.com/office/drawing/2014/main" id="{C146648E-DA07-5C91-E24E-E9D9BB8EC7AB}"/>
              </a:ext>
            </a:extLst>
          </p:cNvPr>
          <p:cNvSpPr txBox="1"/>
          <p:nvPr/>
        </p:nvSpPr>
        <p:spPr>
          <a:xfrm>
            <a:off x="1338857" y="4291573"/>
            <a:ext cx="660437" cy="492443"/>
          </a:xfrm>
          <a:prstGeom prst="rect">
            <a:avLst/>
          </a:prstGeom>
          <a:noFill/>
        </p:spPr>
        <p:txBody>
          <a:bodyPr wrap="none" lIns="0" tIns="0" rIns="0" bIns="0" rtlCol="0" anchor="b">
            <a:spAutoFit/>
          </a:bodyPr>
          <a:lstStyle/>
          <a:p>
            <a:pPr algn="r"/>
            <a:r>
              <a:rPr lang="en-IE" sz="3200" dirty="0" err="1">
                <a:latin typeface="+mn-lt"/>
              </a:rPr>
              <a:t>gaz</a:t>
            </a:r>
            <a:endParaRPr lang="en-IE" sz="3200" baseline="-25000" dirty="0">
              <a:latin typeface="+mn-lt"/>
            </a:endParaRPr>
          </a:p>
        </p:txBody>
      </p:sp>
      <p:sp>
        <p:nvSpPr>
          <p:cNvPr id="22" name="!!aluminium">
            <a:extLst>
              <a:ext uri="{FF2B5EF4-FFF2-40B4-BE49-F238E27FC236}">
                <a16:creationId xmlns:a16="http://schemas.microsoft.com/office/drawing/2014/main" id="{092A9ED0-8ADF-9708-038F-C26AEC1ED3DC}"/>
              </a:ext>
            </a:extLst>
          </p:cNvPr>
          <p:cNvSpPr txBox="1"/>
          <p:nvPr/>
        </p:nvSpPr>
        <p:spPr>
          <a:xfrm>
            <a:off x="131795" y="4814154"/>
            <a:ext cx="1867499" cy="492443"/>
          </a:xfrm>
          <a:prstGeom prst="rect">
            <a:avLst/>
          </a:prstGeom>
          <a:noFill/>
        </p:spPr>
        <p:txBody>
          <a:bodyPr wrap="none" lIns="0" tIns="0" rIns="0" bIns="0" rtlCol="0" anchor="b">
            <a:spAutoFit/>
          </a:bodyPr>
          <a:lstStyle/>
          <a:p>
            <a:pPr algn="r"/>
            <a:r>
              <a:rPr lang="en-IE" sz="3200" dirty="0">
                <a:latin typeface="+mn-lt"/>
              </a:rPr>
              <a:t>aluminium</a:t>
            </a:r>
            <a:endParaRPr lang="en-IE" sz="3200" baseline="-25000" dirty="0">
              <a:latin typeface="+mn-lt"/>
            </a:endParaRPr>
          </a:p>
        </p:txBody>
      </p:sp>
      <p:sp>
        <p:nvSpPr>
          <p:cNvPr id="23" name="!!cuivre">
            <a:extLst>
              <a:ext uri="{FF2B5EF4-FFF2-40B4-BE49-F238E27FC236}">
                <a16:creationId xmlns:a16="http://schemas.microsoft.com/office/drawing/2014/main" id="{0502A4A2-3B27-3663-B940-3AD8C88CBD4D}"/>
              </a:ext>
            </a:extLst>
          </p:cNvPr>
          <p:cNvSpPr txBox="1"/>
          <p:nvPr/>
        </p:nvSpPr>
        <p:spPr>
          <a:xfrm>
            <a:off x="906045" y="5414958"/>
            <a:ext cx="1093249" cy="492443"/>
          </a:xfrm>
          <a:prstGeom prst="rect">
            <a:avLst/>
          </a:prstGeom>
          <a:noFill/>
        </p:spPr>
        <p:txBody>
          <a:bodyPr wrap="none" lIns="0" tIns="0" rIns="0" bIns="0" rtlCol="0" anchor="b">
            <a:spAutoFit/>
          </a:bodyPr>
          <a:lstStyle/>
          <a:p>
            <a:pPr algn="r"/>
            <a:r>
              <a:rPr lang="en-IE" sz="3200" dirty="0" err="1">
                <a:latin typeface="+mn-lt"/>
              </a:rPr>
              <a:t>cuivre</a:t>
            </a:r>
            <a:endParaRPr lang="en-IE" sz="3200" baseline="-25000" dirty="0">
              <a:latin typeface="+mn-lt"/>
            </a:endParaRPr>
          </a:p>
        </p:txBody>
      </p:sp>
      <p:pic>
        <p:nvPicPr>
          <p:cNvPr id="25" name="Picture 24">
            <a:extLst>
              <a:ext uri="{FF2B5EF4-FFF2-40B4-BE49-F238E27FC236}">
                <a16:creationId xmlns:a16="http://schemas.microsoft.com/office/drawing/2014/main" id="{F7A22029-D593-9282-0CE7-E79CA968CF35}"/>
              </a:ext>
            </a:extLst>
          </p:cNvPr>
          <p:cNvPicPr>
            <a:picLocks noChangeAspect="1"/>
          </p:cNvPicPr>
          <p:nvPr/>
        </p:nvPicPr>
        <p:blipFill>
          <a:blip r:embed="rId17"/>
          <a:stretch>
            <a:fillRect/>
          </a:stretch>
        </p:blipFill>
        <p:spPr>
          <a:xfrm>
            <a:off x="8753016" y="3293722"/>
            <a:ext cx="1687639" cy="2771775"/>
          </a:xfrm>
          <a:prstGeom prst="rect">
            <a:avLst/>
          </a:prstGeom>
        </p:spPr>
      </p:pic>
      <p:pic>
        <p:nvPicPr>
          <p:cNvPr id="27" name="Picture 26">
            <a:extLst>
              <a:ext uri="{FF2B5EF4-FFF2-40B4-BE49-F238E27FC236}">
                <a16:creationId xmlns:a16="http://schemas.microsoft.com/office/drawing/2014/main" id="{1023FB56-7478-E1EA-7D0E-35241B2D8445}"/>
              </a:ext>
            </a:extLst>
          </p:cNvPr>
          <p:cNvPicPr>
            <a:picLocks noChangeAspect="1"/>
          </p:cNvPicPr>
          <p:nvPr/>
        </p:nvPicPr>
        <p:blipFill>
          <a:blip r:embed="rId18"/>
          <a:stretch>
            <a:fillRect/>
          </a:stretch>
        </p:blipFill>
        <p:spPr>
          <a:xfrm>
            <a:off x="10505739" y="3293722"/>
            <a:ext cx="1640660" cy="2771775"/>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653B7597-828C-AF80-C7B7-29DC98DEB446}"/>
              </a:ext>
            </a:extLst>
          </p:cNvPr>
          <p:cNvPicPr>
            <a:picLocks noChangeAspect="1"/>
          </p:cNvPicPr>
          <p:nvPr/>
        </p:nvPicPr>
        <p:blipFill rotWithShape="1">
          <a:blip r:embed="rId19">
            <a:extLst>
              <a:ext uri="{28A0092B-C50C-407E-A947-70E740481C1C}">
                <a14:useLocalDpi xmlns:a14="http://schemas.microsoft.com/office/drawing/2010/main" val="0"/>
              </a:ext>
            </a:extLst>
          </a:blip>
          <a:srcRect l="4545" t="36875" r="4545" b="36875"/>
          <a:stretch/>
        </p:blipFill>
        <p:spPr>
          <a:xfrm>
            <a:off x="6672458" y="3516499"/>
            <a:ext cx="1841636" cy="531766"/>
          </a:xfrm>
          <a:prstGeom prst="rect">
            <a:avLst/>
          </a:prstGeom>
        </p:spPr>
      </p:pic>
      <p:sp>
        <p:nvSpPr>
          <p:cNvPr id="29" name="TextBox 28">
            <a:extLst>
              <a:ext uri="{FF2B5EF4-FFF2-40B4-BE49-F238E27FC236}">
                <a16:creationId xmlns:a16="http://schemas.microsoft.com/office/drawing/2014/main" id="{3BC58C60-61B4-3002-6893-B69CA6B29531}"/>
              </a:ext>
            </a:extLst>
          </p:cNvPr>
          <p:cNvSpPr txBox="1"/>
          <p:nvPr/>
        </p:nvSpPr>
        <p:spPr>
          <a:xfrm>
            <a:off x="724906" y="6065508"/>
            <a:ext cx="1274388" cy="492443"/>
          </a:xfrm>
          <a:prstGeom prst="rect">
            <a:avLst/>
          </a:prstGeom>
          <a:noFill/>
        </p:spPr>
        <p:txBody>
          <a:bodyPr wrap="none" lIns="0" tIns="0" rIns="0" bIns="0" rtlCol="0" anchor="b">
            <a:spAutoFit/>
          </a:bodyPr>
          <a:lstStyle/>
          <a:p>
            <a:pPr algn="r"/>
            <a:r>
              <a:rPr lang="en-IE" sz="3200" dirty="0">
                <a:latin typeface="+mn-lt"/>
              </a:rPr>
              <a:t>(</a:t>
            </a:r>
            <a:r>
              <a:rPr lang="en-IE" sz="3200" dirty="0" err="1">
                <a:latin typeface="+mn-lt"/>
              </a:rPr>
              <a:t>en</a:t>
            </a:r>
            <a:r>
              <a:rPr lang="en-IE" sz="3200" dirty="0">
                <a:latin typeface="+mn-lt"/>
              </a:rPr>
              <a:t> kg)</a:t>
            </a:r>
            <a:endParaRPr lang="en-IE" sz="3200" baseline="-25000" dirty="0">
              <a:latin typeface="+mn-lt"/>
            </a:endParaRPr>
          </a:p>
        </p:txBody>
      </p:sp>
    </p:spTree>
    <p:extLst>
      <p:ext uri="{BB962C8B-B14F-4D97-AF65-F5344CB8AC3E}">
        <p14:creationId xmlns:p14="http://schemas.microsoft.com/office/powerpoint/2010/main" val="225363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7331-4530-74B3-1346-D9B5F554F76B}"/>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5EF41E22-6937-127D-38F9-1EB2BA973CDC}"/>
              </a:ext>
            </a:extLst>
          </p:cNvPr>
          <p:cNvSpPr>
            <a:spLocks noGrp="1"/>
          </p:cNvSpPr>
          <p:nvPr>
            <p:ph type="body" idx="28"/>
          </p:nvPr>
        </p:nvSpPr>
        <p:spPr/>
        <p:txBody>
          <a:bodyPr/>
          <a:lstStyle/>
          <a:p>
            <a:r>
              <a:rPr lang="en-IE" dirty="0" err="1"/>
              <a:t>Dernière</a:t>
            </a:r>
            <a:r>
              <a:rPr lang="en-IE" dirty="0"/>
              <a:t> étape (</a:t>
            </a:r>
            <a:r>
              <a:rPr lang="en-IE" dirty="0" err="1"/>
              <a:t>ou</a:t>
            </a:r>
            <a:r>
              <a:rPr lang="en-IE" dirty="0"/>
              <a:t> </a:t>
            </a:r>
            <a:r>
              <a:rPr lang="en-IE" dirty="0" err="1"/>
              <a:t>presque</a:t>
            </a:r>
            <a:r>
              <a:rPr lang="en-IE" dirty="0"/>
              <a:t>)</a:t>
            </a:r>
          </a:p>
        </p:txBody>
      </p:sp>
      <p:graphicFrame>
        <p:nvGraphicFramePr>
          <p:cNvPr id="6" name="Table 51">
            <a:extLst>
              <a:ext uri="{FF2B5EF4-FFF2-40B4-BE49-F238E27FC236}">
                <a16:creationId xmlns:a16="http://schemas.microsoft.com/office/drawing/2014/main" id="{A0A230E1-FD1D-A67E-AC4A-428DE33DAAFC}"/>
              </a:ext>
            </a:extLst>
          </p:cNvPr>
          <p:cNvGraphicFramePr>
            <a:graphicFrameLocks noGrp="1"/>
          </p:cNvGraphicFramePr>
          <p:nvPr/>
        </p:nvGraphicFramePr>
        <p:xfrm>
          <a:off x="3513711" y="3840331"/>
          <a:ext cx="3240000" cy="1620000"/>
        </p:xfrm>
        <a:graphic>
          <a:graphicData uri="http://schemas.openxmlformats.org/drawingml/2006/table">
            <a:tbl>
              <a:tblPr firstRow="1">
                <a:tableStyleId>{8A107856-5554-42FB-B03E-39F5DBC370BA}</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tblGrid>
              <a:tr h="540000">
                <a:tc>
                  <a:txBody>
                    <a:bodyPr/>
                    <a:lstStyle/>
                    <a:p>
                      <a:pPr algn="ctr"/>
                      <a:r>
                        <a:rPr lang="en-IE" sz="1400" b="0" dirty="0">
                          <a:solidFill>
                            <a:schemeClr val="tx2"/>
                          </a:solidFill>
                        </a:rPr>
                        <a:t>1</a:t>
                      </a:r>
                    </a:p>
                  </a:txBody>
                  <a:tcPr marL="0" marR="0" marT="0" marB="0" anchor="ctr"/>
                </a:tc>
                <a:tc>
                  <a:txBody>
                    <a:bodyPr/>
                    <a:lstStyle/>
                    <a:p>
                      <a:pPr algn="ctr"/>
                      <a:r>
                        <a:rPr lang="en-IE" sz="1400" b="0" dirty="0">
                          <a:solidFill>
                            <a:schemeClr val="tx2"/>
                          </a:solidFill>
                        </a:rPr>
                        <a:t>28</a:t>
                      </a: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r>
                        <a:rPr lang="en-IE" sz="1400" b="0" dirty="0">
                          <a:solidFill>
                            <a:schemeClr val="tx2"/>
                          </a:solidFill>
                        </a:rPr>
                        <a:t>9.41</a:t>
                      </a:r>
                    </a:p>
                  </a:txBody>
                  <a:tcPr marL="0" marR="0" marT="0" marB="0" anchor="ctr"/>
                </a:tc>
                <a:tc>
                  <a:txBody>
                    <a:bodyPr/>
                    <a:lstStyle/>
                    <a:p>
                      <a:pPr algn="ctr"/>
                      <a:r>
                        <a:rPr lang="en-IE" sz="1400" b="0" dirty="0">
                          <a:solidFill>
                            <a:schemeClr val="tx2"/>
                          </a:solidFill>
                        </a:rPr>
                        <a:t>34.5</a:t>
                      </a: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r>
                        <a:rPr lang="en-IE" sz="1400" b="0" dirty="0">
                          <a:solidFill>
                            <a:schemeClr val="tx2"/>
                          </a:solidFill>
                        </a:rPr>
                        <a:t>1.09e-09</a:t>
                      </a:r>
                    </a:p>
                  </a:txBody>
                  <a:tcPr marL="0" marR="0" marT="0" marB="0" anchor="ctr"/>
                </a:tc>
                <a:tc>
                  <a:txBody>
                    <a:bodyPr/>
                    <a:lstStyle/>
                    <a:p>
                      <a:pPr algn="ctr"/>
                      <a:r>
                        <a:rPr lang="en-IE" sz="1400" b="0" dirty="0">
                          <a:solidFill>
                            <a:schemeClr val="tx2"/>
                          </a:solidFill>
                        </a:rPr>
                        <a:t>0.00137</a:t>
                      </a:r>
                    </a:p>
                  </a:txBody>
                  <a:tcPr marL="0" marR="0" marT="0" marB="0" anchor="ctr"/>
                </a:tc>
                <a:extLst>
                  <a:ext uri="{0D108BD9-81ED-4DB2-BD59-A6C34878D82A}">
                    <a16:rowId xmlns:a16="http://schemas.microsoft.com/office/drawing/2014/main" val="2733137779"/>
                  </a:ext>
                </a:extLst>
              </a:tr>
            </a:tbl>
          </a:graphicData>
        </a:graphic>
      </p:graphicFrame>
      <p:sp>
        <p:nvSpPr>
          <p:cNvPr id="7" name="!!CO2">
            <a:extLst>
              <a:ext uri="{FF2B5EF4-FFF2-40B4-BE49-F238E27FC236}">
                <a16:creationId xmlns:a16="http://schemas.microsoft.com/office/drawing/2014/main" id="{FBEAE4FE-ADEF-F6EC-A196-5CA81F4FA669}"/>
              </a:ext>
            </a:extLst>
          </p:cNvPr>
          <p:cNvSpPr txBox="1"/>
          <p:nvPr/>
        </p:nvSpPr>
        <p:spPr>
          <a:xfrm rot="16200000">
            <a:off x="3376013" y="3118544"/>
            <a:ext cx="767839" cy="492443"/>
          </a:xfrm>
          <a:prstGeom prst="rect">
            <a:avLst/>
          </a:prstGeom>
          <a:noFill/>
        </p:spPr>
        <p:txBody>
          <a:bodyPr wrap="none" lIns="0" tIns="0" rIns="0" bIns="0" rtlCol="0" anchor="b">
            <a:spAutoFit/>
          </a:bodyPr>
          <a:lstStyle/>
          <a:p>
            <a:pPr algn="r"/>
            <a:r>
              <a:rPr lang="en-IE" sz="3200" dirty="0">
                <a:latin typeface="+mn-lt"/>
              </a:rPr>
              <a:t>CO</a:t>
            </a:r>
            <a:r>
              <a:rPr lang="en-IE" sz="3200" baseline="-25000" dirty="0">
                <a:latin typeface="+mn-lt"/>
              </a:rPr>
              <a:t>2</a:t>
            </a:r>
          </a:p>
        </p:txBody>
      </p:sp>
      <p:sp>
        <p:nvSpPr>
          <p:cNvPr id="8" name="!!CH4">
            <a:extLst>
              <a:ext uri="{FF2B5EF4-FFF2-40B4-BE49-F238E27FC236}">
                <a16:creationId xmlns:a16="http://schemas.microsoft.com/office/drawing/2014/main" id="{F8A958EE-AA03-05A5-2FE7-5E6C45512EC1}"/>
              </a:ext>
            </a:extLst>
          </p:cNvPr>
          <p:cNvSpPr txBox="1"/>
          <p:nvPr/>
        </p:nvSpPr>
        <p:spPr>
          <a:xfrm rot="16200000">
            <a:off x="3896422" y="3129764"/>
            <a:ext cx="745397" cy="492443"/>
          </a:xfrm>
          <a:prstGeom prst="rect">
            <a:avLst/>
          </a:prstGeom>
          <a:noFill/>
        </p:spPr>
        <p:txBody>
          <a:bodyPr wrap="none" lIns="0" tIns="0" rIns="0" bIns="0" rtlCol="0" anchor="b">
            <a:spAutoFit/>
          </a:bodyPr>
          <a:lstStyle/>
          <a:p>
            <a:pPr algn="r"/>
            <a:r>
              <a:rPr lang="en-IE" sz="3200" dirty="0">
                <a:latin typeface="+mn-lt"/>
              </a:rPr>
              <a:t>CH</a:t>
            </a:r>
            <a:r>
              <a:rPr lang="en-IE" sz="3200" baseline="-25000" dirty="0">
                <a:latin typeface="+mn-lt"/>
              </a:rPr>
              <a:t>4</a:t>
            </a:r>
          </a:p>
        </p:txBody>
      </p:sp>
      <p:sp>
        <p:nvSpPr>
          <p:cNvPr id="9" name="!!charbon">
            <a:extLst>
              <a:ext uri="{FF2B5EF4-FFF2-40B4-BE49-F238E27FC236}">
                <a16:creationId xmlns:a16="http://schemas.microsoft.com/office/drawing/2014/main" id="{AFF926E6-D95F-C2F4-C209-051AA9295A50}"/>
              </a:ext>
            </a:extLst>
          </p:cNvPr>
          <p:cNvSpPr txBox="1"/>
          <p:nvPr/>
        </p:nvSpPr>
        <p:spPr>
          <a:xfrm rot="16200000">
            <a:off x="4098898" y="2762677"/>
            <a:ext cx="1479572" cy="492443"/>
          </a:xfrm>
          <a:prstGeom prst="rect">
            <a:avLst/>
          </a:prstGeom>
          <a:noFill/>
        </p:spPr>
        <p:txBody>
          <a:bodyPr wrap="none" lIns="0" tIns="0" rIns="0" bIns="0" rtlCol="0" anchor="b">
            <a:spAutoFit/>
          </a:bodyPr>
          <a:lstStyle/>
          <a:p>
            <a:pPr algn="r"/>
            <a:r>
              <a:rPr lang="en-IE" sz="3200" dirty="0" err="1">
                <a:latin typeface="+mn-lt"/>
              </a:rPr>
              <a:t>charbon</a:t>
            </a:r>
            <a:endParaRPr lang="en-IE" sz="3200" baseline="-25000" dirty="0">
              <a:latin typeface="+mn-lt"/>
            </a:endParaRPr>
          </a:p>
        </p:txBody>
      </p:sp>
      <p:sp>
        <p:nvSpPr>
          <p:cNvPr id="10" name="!!gaz">
            <a:extLst>
              <a:ext uri="{FF2B5EF4-FFF2-40B4-BE49-F238E27FC236}">
                <a16:creationId xmlns:a16="http://schemas.microsoft.com/office/drawing/2014/main" id="{D45D1162-3707-E50A-F29D-6619EFA5EE6D}"/>
              </a:ext>
            </a:extLst>
          </p:cNvPr>
          <p:cNvSpPr txBox="1"/>
          <p:nvPr/>
        </p:nvSpPr>
        <p:spPr>
          <a:xfrm rot="16200000">
            <a:off x="5017655" y="3172244"/>
            <a:ext cx="660437" cy="492443"/>
          </a:xfrm>
          <a:prstGeom prst="rect">
            <a:avLst/>
          </a:prstGeom>
          <a:noFill/>
        </p:spPr>
        <p:txBody>
          <a:bodyPr wrap="none" lIns="0" tIns="0" rIns="0" bIns="0" rtlCol="0" anchor="b">
            <a:spAutoFit/>
          </a:bodyPr>
          <a:lstStyle/>
          <a:p>
            <a:pPr algn="r"/>
            <a:r>
              <a:rPr lang="en-IE" sz="3200" dirty="0" err="1">
                <a:latin typeface="+mn-lt"/>
              </a:rPr>
              <a:t>gaz</a:t>
            </a:r>
            <a:endParaRPr lang="en-IE" sz="3200" baseline="-25000" dirty="0">
              <a:latin typeface="+mn-lt"/>
            </a:endParaRPr>
          </a:p>
        </p:txBody>
      </p:sp>
      <p:sp>
        <p:nvSpPr>
          <p:cNvPr id="11" name="!!aluminium">
            <a:extLst>
              <a:ext uri="{FF2B5EF4-FFF2-40B4-BE49-F238E27FC236}">
                <a16:creationId xmlns:a16="http://schemas.microsoft.com/office/drawing/2014/main" id="{1A37226A-D339-D7E7-A61B-49AD51E326E9}"/>
              </a:ext>
            </a:extLst>
          </p:cNvPr>
          <p:cNvSpPr txBox="1"/>
          <p:nvPr/>
        </p:nvSpPr>
        <p:spPr>
          <a:xfrm rot="16200000">
            <a:off x="4936705" y="2568714"/>
            <a:ext cx="1867499" cy="492443"/>
          </a:xfrm>
          <a:prstGeom prst="rect">
            <a:avLst/>
          </a:prstGeom>
          <a:noFill/>
        </p:spPr>
        <p:txBody>
          <a:bodyPr wrap="none" lIns="0" tIns="0" rIns="0" bIns="0" rtlCol="0" anchor="b">
            <a:spAutoFit/>
          </a:bodyPr>
          <a:lstStyle/>
          <a:p>
            <a:pPr algn="r"/>
            <a:r>
              <a:rPr lang="en-IE" sz="3200" dirty="0">
                <a:latin typeface="+mn-lt"/>
              </a:rPr>
              <a:t>aluminium</a:t>
            </a:r>
            <a:endParaRPr lang="en-IE" sz="3200" baseline="-25000" dirty="0">
              <a:latin typeface="+mn-lt"/>
            </a:endParaRPr>
          </a:p>
        </p:txBody>
      </p:sp>
      <p:sp>
        <p:nvSpPr>
          <p:cNvPr id="12" name="!!cuivre">
            <a:extLst>
              <a:ext uri="{FF2B5EF4-FFF2-40B4-BE49-F238E27FC236}">
                <a16:creationId xmlns:a16="http://schemas.microsoft.com/office/drawing/2014/main" id="{1BB55AD4-306F-CB98-DCB8-361BEFDE88AB}"/>
              </a:ext>
            </a:extLst>
          </p:cNvPr>
          <p:cNvSpPr txBox="1"/>
          <p:nvPr/>
        </p:nvSpPr>
        <p:spPr>
          <a:xfrm rot="16200000">
            <a:off x="5924634" y="2955839"/>
            <a:ext cx="1093249" cy="492443"/>
          </a:xfrm>
          <a:prstGeom prst="rect">
            <a:avLst/>
          </a:prstGeom>
          <a:noFill/>
        </p:spPr>
        <p:txBody>
          <a:bodyPr wrap="none" lIns="0" tIns="0" rIns="0" bIns="0" rtlCol="0" anchor="b">
            <a:spAutoFit/>
          </a:bodyPr>
          <a:lstStyle/>
          <a:p>
            <a:pPr algn="r"/>
            <a:r>
              <a:rPr lang="en-IE" sz="3200" dirty="0" err="1">
                <a:latin typeface="+mn-lt"/>
              </a:rPr>
              <a:t>cuivre</a:t>
            </a:r>
            <a:endParaRPr lang="en-IE" sz="3200" baseline="-25000" dirty="0">
              <a:latin typeface="+mn-lt"/>
            </a:endParaRPr>
          </a:p>
        </p:txBody>
      </p:sp>
      <p:sp>
        <p:nvSpPr>
          <p:cNvPr id="14" name="!!CO2">
            <a:extLst>
              <a:ext uri="{FF2B5EF4-FFF2-40B4-BE49-F238E27FC236}">
                <a16:creationId xmlns:a16="http://schemas.microsoft.com/office/drawing/2014/main" id="{4C205888-6C4C-B6F0-B6A9-EE8420EF36A6}"/>
              </a:ext>
            </a:extLst>
          </p:cNvPr>
          <p:cNvSpPr txBox="1"/>
          <p:nvPr/>
        </p:nvSpPr>
        <p:spPr>
          <a:xfrm>
            <a:off x="2456470" y="3840341"/>
            <a:ext cx="867225" cy="492443"/>
          </a:xfrm>
          <a:prstGeom prst="rect">
            <a:avLst/>
          </a:prstGeom>
          <a:noFill/>
        </p:spPr>
        <p:txBody>
          <a:bodyPr wrap="none" lIns="0" tIns="0" rIns="0" bIns="0" rtlCol="0" anchor="b">
            <a:spAutoFit/>
          </a:bodyPr>
          <a:lstStyle/>
          <a:p>
            <a:pPr algn="r"/>
            <a:r>
              <a:rPr lang="en-IE" sz="3200" dirty="0">
                <a:latin typeface="+mn-lt"/>
              </a:rPr>
              <a:t>GES</a:t>
            </a:r>
            <a:endParaRPr lang="en-IE" sz="3200" baseline="-25000" dirty="0">
              <a:latin typeface="+mn-lt"/>
            </a:endParaRPr>
          </a:p>
        </p:txBody>
      </p:sp>
      <p:sp>
        <p:nvSpPr>
          <p:cNvPr id="15" name="!!CH4">
            <a:extLst>
              <a:ext uri="{FF2B5EF4-FFF2-40B4-BE49-F238E27FC236}">
                <a16:creationId xmlns:a16="http://schemas.microsoft.com/office/drawing/2014/main" id="{55C4D6D3-AA9A-F1E3-7D1E-EBDA3BBDCF9D}"/>
              </a:ext>
            </a:extLst>
          </p:cNvPr>
          <p:cNvSpPr txBox="1"/>
          <p:nvPr/>
        </p:nvSpPr>
        <p:spPr>
          <a:xfrm>
            <a:off x="318065" y="4409908"/>
            <a:ext cx="3005630" cy="492443"/>
          </a:xfrm>
          <a:prstGeom prst="rect">
            <a:avLst/>
          </a:prstGeom>
          <a:noFill/>
        </p:spPr>
        <p:txBody>
          <a:bodyPr wrap="none" lIns="0" tIns="0" rIns="0" bIns="0" rtlCol="0" anchor="b">
            <a:spAutoFit/>
          </a:bodyPr>
          <a:lstStyle/>
          <a:p>
            <a:pPr algn="r"/>
            <a:r>
              <a:rPr lang="en-IE" sz="3200" dirty="0" err="1"/>
              <a:t>Énergie</a:t>
            </a:r>
            <a:r>
              <a:rPr lang="en-IE" sz="3200" dirty="0"/>
              <a:t> </a:t>
            </a:r>
            <a:r>
              <a:rPr lang="en-IE" sz="3200" dirty="0" err="1"/>
              <a:t>primaire</a:t>
            </a:r>
            <a:endParaRPr lang="en-IE" sz="3200" baseline="-25000" dirty="0">
              <a:latin typeface="+mn-lt"/>
            </a:endParaRPr>
          </a:p>
        </p:txBody>
      </p:sp>
      <p:sp>
        <p:nvSpPr>
          <p:cNvPr id="16" name="!!charbon">
            <a:extLst>
              <a:ext uri="{FF2B5EF4-FFF2-40B4-BE49-F238E27FC236}">
                <a16:creationId xmlns:a16="http://schemas.microsoft.com/office/drawing/2014/main" id="{BEE08E50-D472-9DEE-46CF-79D86AC8A215}"/>
              </a:ext>
            </a:extLst>
          </p:cNvPr>
          <p:cNvSpPr txBox="1"/>
          <p:nvPr/>
        </p:nvSpPr>
        <p:spPr>
          <a:xfrm>
            <a:off x="1525125" y="4967812"/>
            <a:ext cx="1798570" cy="492443"/>
          </a:xfrm>
          <a:prstGeom prst="rect">
            <a:avLst/>
          </a:prstGeom>
          <a:noFill/>
        </p:spPr>
        <p:txBody>
          <a:bodyPr wrap="none" lIns="0" tIns="0" rIns="0" bIns="0" rtlCol="0" anchor="b">
            <a:spAutoFit/>
          </a:bodyPr>
          <a:lstStyle/>
          <a:p>
            <a:pPr algn="r"/>
            <a:r>
              <a:rPr lang="en-IE" sz="3200" dirty="0" err="1">
                <a:latin typeface="+mn-lt"/>
              </a:rPr>
              <a:t>Matériaux</a:t>
            </a:r>
            <a:endParaRPr lang="en-IE" sz="3200" baseline="-25000" dirty="0">
              <a:latin typeface="+mn-lt"/>
            </a:endParaRPr>
          </a:p>
        </p:txBody>
      </p:sp>
      <p:sp>
        <p:nvSpPr>
          <p:cNvPr id="17" name="Content Placeholder 3">
            <a:extLst>
              <a:ext uri="{FF2B5EF4-FFF2-40B4-BE49-F238E27FC236}">
                <a16:creationId xmlns:a16="http://schemas.microsoft.com/office/drawing/2014/main" id="{A6D3B739-66C2-6D7E-E4EF-8FB7A3A1751E}"/>
              </a:ext>
            </a:extLst>
          </p:cNvPr>
          <p:cNvSpPr txBox="1">
            <a:spLocks/>
          </p:cNvSpPr>
          <p:nvPr/>
        </p:nvSpPr>
        <p:spPr>
          <a:xfrm>
            <a:off x="7293038" y="486000"/>
            <a:ext cx="4697977" cy="5543325"/>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dirty="0"/>
              <a:t>La </a:t>
            </a:r>
            <a:r>
              <a:rPr lang="en-IE" dirty="0" err="1"/>
              <a:t>matrice</a:t>
            </a:r>
            <a:r>
              <a:rPr lang="en-IE" dirty="0"/>
              <a:t> “C”</a:t>
            </a:r>
          </a:p>
          <a:p>
            <a:pPr lvl="1"/>
            <a:r>
              <a:rPr lang="en-IE" dirty="0"/>
              <a:t>…</a:t>
            </a:r>
            <a:r>
              <a:rPr lang="en-IE" dirty="0" err="1"/>
              <a:t>appelée</a:t>
            </a:r>
            <a:r>
              <a:rPr lang="en-IE" dirty="0"/>
              <a:t> la </a:t>
            </a:r>
            <a:r>
              <a:rPr lang="en-IE" dirty="0" err="1"/>
              <a:t>matrice</a:t>
            </a:r>
            <a:r>
              <a:rPr lang="en-IE" dirty="0"/>
              <a:t> de </a:t>
            </a:r>
            <a:r>
              <a:rPr lang="en-IE" dirty="0" err="1"/>
              <a:t>caractérisation</a:t>
            </a:r>
            <a:r>
              <a:rPr lang="en-IE" dirty="0"/>
              <a:t>, </a:t>
            </a:r>
            <a:r>
              <a:rPr lang="en-IE" dirty="0" err="1"/>
              <a:t>agrège</a:t>
            </a:r>
            <a:r>
              <a:rPr lang="en-IE" dirty="0"/>
              <a:t> les flux </a:t>
            </a:r>
            <a:r>
              <a:rPr lang="en-IE" dirty="0" err="1"/>
              <a:t>élémentaires</a:t>
            </a:r>
            <a:r>
              <a:rPr lang="en-IE" dirty="0"/>
              <a:t> </a:t>
            </a:r>
            <a:r>
              <a:rPr lang="en-IE" dirty="0" err="1"/>
              <a:t>en</a:t>
            </a:r>
            <a:r>
              <a:rPr lang="en-IE" dirty="0"/>
              <a:t> </a:t>
            </a:r>
            <a:r>
              <a:rPr lang="en-IE" dirty="0" err="1"/>
              <a:t>indicateurs</a:t>
            </a:r>
            <a:r>
              <a:rPr lang="en-IE" dirty="0"/>
              <a:t>, </a:t>
            </a:r>
            <a:r>
              <a:rPr lang="en-IE" dirty="0" err="1"/>
              <a:t>traduisant</a:t>
            </a:r>
            <a:r>
              <a:rPr lang="en-IE" dirty="0"/>
              <a:t> chacun la magnitude d’un impact </a:t>
            </a:r>
            <a:r>
              <a:rPr lang="en-IE" dirty="0" err="1"/>
              <a:t>environnemental</a:t>
            </a:r>
            <a:endParaRPr lang="en-IE" dirty="0"/>
          </a:p>
          <a:p>
            <a:pPr lvl="1"/>
            <a:endParaRPr lang="en-IE" dirty="0"/>
          </a:p>
          <a:p>
            <a:pPr lvl="1"/>
            <a:r>
              <a:rPr lang="en-IE" dirty="0" err="1"/>
              <a:t>Déterminer</a:t>
            </a:r>
            <a:r>
              <a:rPr lang="en-IE" dirty="0"/>
              <a:t> les </a:t>
            </a:r>
            <a:r>
              <a:rPr lang="en-IE" dirty="0" err="1"/>
              <a:t>facteurs</a:t>
            </a:r>
            <a:r>
              <a:rPr lang="en-IE" dirty="0"/>
              <a:t> de </a:t>
            </a:r>
            <a:r>
              <a:rPr lang="en-IE" dirty="0" err="1"/>
              <a:t>caractérisation</a:t>
            </a:r>
            <a:r>
              <a:rPr lang="en-IE" dirty="0"/>
              <a:t> pour </a:t>
            </a:r>
            <a:r>
              <a:rPr lang="en-IE" dirty="0" err="1"/>
              <a:t>chaque</a:t>
            </a:r>
            <a:r>
              <a:rPr lang="en-IE" dirty="0"/>
              <a:t> </a:t>
            </a:r>
            <a:r>
              <a:rPr lang="en-IE" dirty="0" err="1"/>
              <a:t>indicateur</a:t>
            </a:r>
            <a:r>
              <a:rPr lang="en-IE" dirty="0"/>
              <a:t> fait </a:t>
            </a:r>
            <a:r>
              <a:rPr lang="en-IE" dirty="0" err="1"/>
              <a:t>l’objet</a:t>
            </a:r>
            <a:r>
              <a:rPr lang="en-IE" dirty="0"/>
              <a:t> </a:t>
            </a:r>
            <a:r>
              <a:rPr lang="en-IE" dirty="0" err="1"/>
              <a:t>d’une</a:t>
            </a:r>
            <a:r>
              <a:rPr lang="en-IE" dirty="0"/>
              <a:t> discipline à part </a:t>
            </a:r>
            <a:r>
              <a:rPr lang="en-IE" dirty="0" err="1"/>
              <a:t>entière</a:t>
            </a:r>
            <a:r>
              <a:rPr lang="en-IE" dirty="0"/>
              <a:t>, </a:t>
            </a:r>
            <a:r>
              <a:rPr lang="en-IE" dirty="0" err="1"/>
              <a:t>en</a:t>
            </a:r>
            <a:r>
              <a:rPr lang="en-IE" dirty="0"/>
              <a:t> </a:t>
            </a:r>
            <a:r>
              <a:rPr lang="en-IE" dirty="0" err="1"/>
              <a:t>effet</a:t>
            </a:r>
            <a:r>
              <a:rPr lang="en-IE" dirty="0"/>
              <a:t>, comment </a:t>
            </a:r>
            <a:r>
              <a:rPr lang="en-IE" dirty="0" err="1"/>
              <a:t>caractériseriez-vous</a:t>
            </a:r>
            <a:endParaRPr lang="en-IE" dirty="0"/>
          </a:p>
          <a:p>
            <a:pPr lvl="1"/>
            <a:endParaRPr lang="en-IE" dirty="0"/>
          </a:p>
          <a:p>
            <a:pPr lvl="2"/>
            <a:r>
              <a:rPr lang="en-IE" dirty="0"/>
              <a:t>…un </a:t>
            </a:r>
            <a:r>
              <a:rPr lang="en-IE" b="1" dirty="0" err="1"/>
              <a:t>gaz</a:t>
            </a:r>
            <a:r>
              <a:rPr lang="en-IE" b="1" dirty="0"/>
              <a:t> à </a:t>
            </a:r>
            <a:r>
              <a:rPr lang="en-IE" b="1" dirty="0" err="1"/>
              <a:t>effet</a:t>
            </a:r>
            <a:r>
              <a:rPr lang="en-IE" b="1" dirty="0"/>
              <a:t> de serre </a:t>
            </a:r>
            <a:r>
              <a:rPr lang="en-IE" dirty="0"/>
              <a:t>? (</a:t>
            </a:r>
            <a:r>
              <a:rPr lang="en-IE" i="1" dirty="0" err="1"/>
              <a:t>ils</a:t>
            </a:r>
            <a:r>
              <a:rPr lang="en-IE" i="1" dirty="0"/>
              <a:t> </a:t>
            </a:r>
            <a:r>
              <a:rPr lang="en-IE" i="1" dirty="0" err="1"/>
              <a:t>ont</a:t>
            </a:r>
            <a:r>
              <a:rPr lang="en-IE" i="1" dirty="0"/>
              <a:t> </a:t>
            </a:r>
            <a:r>
              <a:rPr lang="en-IE" i="1" dirty="0" err="1"/>
              <a:t>tous</a:t>
            </a:r>
            <a:r>
              <a:rPr lang="en-IE" i="1" dirty="0"/>
              <a:t> des </a:t>
            </a:r>
            <a:r>
              <a:rPr lang="en-IE" i="1" dirty="0" err="1"/>
              <a:t>durées</a:t>
            </a:r>
            <a:r>
              <a:rPr lang="en-IE" i="1" dirty="0"/>
              <a:t> de vie </a:t>
            </a:r>
            <a:r>
              <a:rPr lang="en-IE" i="1" dirty="0" err="1"/>
              <a:t>différentes</a:t>
            </a:r>
            <a:r>
              <a:rPr lang="en-IE" dirty="0"/>
              <a:t>)</a:t>
            </a:r>
          </a:p>
          <a:p>
            <a:pPr lvl="2"/>
            <a:r>
              <a:rPr lang="en-IE" dirty="0"/>
              <a:t>…la </a:t>
            </a:r>
            <a:r>
              <a:rPr lang="en-IE" b="1" dirty="0" err="1"/>
              <a:t>toxicité</a:t>
            </a:r>
            <a:r>
              <a:rPr lang="en-IE" dirty="0"/>
              <a:t> </a:t>
            </a:r>
            <a:r>
              <a:rPr lang="en-IE" dirty="0" err="1"/>
              <a:t>d’une</a:t>
            </a:r>
            <a:r>
              <a:rPr lang="en-IE" dirty="0"/>
              <a:t> substance ? (</a:t>
            </a:r>
            <a:r>
              <a:rPr lang="en-IE" i="1" dirty="0" err="1"/>
              <a:t>celles</a:t>
            </a:r>
            <a:r>
              <a:rPr lang="en-IE" i="1" dirty="0"/>
              <a:t>-ci </a:t>
            </a:r>
            <a:r>
              <a:rPr lang="en-IE" i="1" dirty="0" err="1"/>
              <a:t>migrent</a:t>
            </a:r>
            <a:r>
              <a:rPr lang="en-IE" i="1" dirty="0"/>
              <a:t> plus </a:t>
            </a:r>
            <a:r>
              <a:rPr lang="en-IE" i="1" dirty="0" err="1"/>
              <a:t>ou</a:t>
            </a:r>
            <a:r>
              <a:rPr lang="en-IE" i="1" dirty="0"/>
              <a:t> </a:t>
            </a:r>
            <a:r>
              <a:rPr lang="en-IE" i="1" dirty="0" err="1"/>
              <a:t>moins</a:t>
            </a:r>
            <a:r>
              <a:rPr lang="en-IE" i="1" dirty="0"/>
              <a:t> </a:t>
            </a:r>
            <a:r>
              <a:rPr lang="en-IE" i="1" dirty="0" err="1"/>
              <a:t>rapidement</a:t>
            </a:r>
            <a:r>
              <a:rPr lang="en-IE" i="1" dirty="0"/>
              <a:t>, pour quelle exposition, etc.</a:t>
            </a:r>
            <a:r>
              <a:rPr lang="en-IE" dirty="0"/>
              <a:t>)</a:t>
            </a:r>
          </a:p>
          <a:p>
            <a:pPr lvl="2"/>
            <a:r>
              <a:rPr lang="en-IE" dirty="0"/>
              <a:t>…le </a:t>
            </a:r>
            <a:r>
              <a:rPr lang="en-IE" dirty="0" err="1"/>
              <a:t>caractère</a:t>
            </a:r>
            <a:r>
              <a:rPr lang="en-IE" dirty="0"/>
              <a:t> </a:t>
            </a:r>
            <a:r>
              <a:rPr lang="en-IE" b="1" dirty="0"/>
              <a:t>critique</a:t>
            </a:r>
            <a:r>
              <a:rPr lang="en-IE" dirty="0"/>
              <a:t> d’un </a:t>
            </a:r>
            <a:r>
              <a:rPr lang="en-IE" dirty="0" err="1"/>
              <a:t>matériau</a:t>
            </a:r>
            <a:r>
              <a:rPr lang="en-IE" dirty="0"/>
              <a:t> ? (</a:t>
            </a:r>
            <a:r>
              <a:rPr lang="en-IE" i="1" dirty="0"/>
              <a:t>doit-on </a:t>
            </a:r>
            <a:r>
              <a:rPr lang="en-IE" i="1" dirty="0" err="1"/>
              <a:t>retenir</a:t>
            </a:r>
            <a:r>
              <a:rPr lang="en-IE" i="1" dirty="0"/>
              <a:t> pour </a:t>
            </a:r>
            <a:r>
              <a:rPr lang="en-IE" i="1" dirty="0" err="1"/>
              <a:t>critère</a:t>
            </a:r>
            <a:r>
              <a:rPr lang="en-IE" i="1" dirty="0"/>
              <a:t> les reserves ? Les </a:t>
            </a:r>
            <a:r>
              <a:rPr lang="en-IE" i="1" dirty="0" err="1"/>
              <a:t>ressources</a:t>
            </a:r>
            <a:r>
              <a:rPr lang="en-IE" i="1" dirty="0"/>
              <a:t> </a:t>
            </a:r>
            <a:r>
              <a:rPr lang="en-IE" i="1" dirty="0" err="1"/>
              <a:t>exploitables</a:t>
            </a:r>
            <a:r>
              <a:rPr lang="en-IE" i="1" dirty="0"/>
              <a:t> ? Les </a:t>
            </a:r>
            <a:r>
              <a:rPr lang="en-IE" i="1" dirty="0" err="1"/>
              <a:t>risques</a:t>
            </a:r>
            <a:r>
              <a:rPr lang="en-IE" i="1" dirty="0"/>
              <a:t> </a:t>
            </a:r>
            <a:r>
              <a:rPr lang="en-IE" i="1" dirty="0" err="1"/>
              <a:t>d’approvisionnement</a:t>
            </a:r>
            <a:r>
              <a:rPr lang="en-IE" i="1" dirty="0"/>
              <a:t> ? Y </a:t>
            </a:r>
            <a:r>
              <a:rPr lang="en-IE" i="1" dirty="0" err="1"/>
              <a:t>compris</a:t>
            </a:r>
            <a:r>
              <a:rPr lang="en-IE" i="1" dirty="0"/>
              <a:t> </a:t>
            </a:r>
            <a:r>
              <a:rPr lang="en-IE" i="1" dirty="0" err="1"/>
              <a:t>géopolitiques</a:t>
            </a:r>
            <a:r>
              <a:rPr lang="en-IE" i="1" dirty="0"/>
              <a:t> ?</a:t>
            </a:r>
            <a:r>
              <a:rPr lang="en-IE" dirty="0"/>
              <a:t>)</a:t>
            </a:r>
          </a:p>
        </p:txBody>
      </p:sp>
    </p:spTree>
    <p:extLst>
      <p:ext uri="{BB962C8B-B14F-4D97-AF65-F5344CB8AC3E}">
        <p14:creationId xmlns:p14="http://schemas.microsoft.com/office/powerpoint/2010/main" val="374611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animEffect transition="in" filter="fade">
                                      <p:cBhvr>
                                        <p:cTn id="15" dur="500"/>
                                        <p:tgtEl>
                                          <p:spTgt spid="1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xEl>
                                              <p:pRg st="5" end="5"/>
                                            </p:txEl>
                                          </p:spTgt>
                                        </p:tgtEl>
                                        <p:attrNameLst>
                                          <p:attrName>style.visibility</p:attrName>
                                        </p:attrNameLst>
                                      </p:cBhvr>
                                      <p:to>
                                        <p:strVal val="visible"/>
                                      </p:to>
                                    </p:set>
                                    <p:animEffect transition="in" filter="fade">
                                      <p:cBhvr>
                                        <p:cTn id="20" dur="500"/>
                                        <p:tgtEl>
                                          <p:spTgt spid="1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Effect transition="in" filter="fade">
                                      <p:cBhvr>
                                        <p:cTn id="25" dur="500"/>
                                        <p:tgtEl>
                                          <p:spTgt spid="1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xEl>
                                              <p:pRg st="7" end="7"/>
                                            </p:txEl>
                                          </p:spTgt>
                                        </p:tgtEl>
                                        <p:attrNameLst>
                                          <p:attrName>style.visibility</p:attrName>
                                        </p:attrNameLst>
                                      </p:cBhvr>
                                      <p:to>
                                        <p:strVal val="visible"/>
                                      </p:to>
                                    </p:set>
                                    <p:animEffect transition="in" filter="fade">
                                      <p:cBhvr>
                                        <p:cTn id="30"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0533-D52D-F694-6634-318ABDFBF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98107-5B55-28C7-8181-BD41855A27F7}"/>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B3385956-B190-F07D-03FA-5DAF7387EE7C}"/>
              </a:ext>
            </a:extLst>
          </p:cNvPr>
          <p:cNvSpPr>
            <a:spLocks noGrp="1"/>
          </p:cNvSpPr>
          <p:nvPr>
            <p:ph type="body" idx="28"/>
          </p:nvPr>
        </p:nvSpPr>
        <p:spPr/>
        <p:txBody>
          <a:bodyPr/>
          <a:lstStyle/>
          <a:p>
            <a:r>
              <a:rPr lang="en-IE" dirty="0" err="1"/>
              <a:t>Résolution</a:t>
            </a:r>
            <a:endParaRPr lang="en-IE" dirty="0"/>
          </a:p>
        </p:txBody>
      </p:sp>
      <p:pic>
        <p:nvPicPr>
          <p:cNvPr id="25" name="Picture 24">
            <a:extLst>
              <a:ext uri="{FF2B5EF4-FFF2-40B4-BE49-F238E27FC236}">
                <a16:creationId xmlns:a16="http://schemas.microsoft.com/office/drawing/2014/main" id="{BCFA5C0A-B48B-BD33-0CB0-041647A24C95}"/>
              </a:ext>
            </a:extLst>
          </p:cNvPr>
          <p:cNvPicPr>
            <a:picLocks noChangeAspect="1"/>
          </p:cNvPicPr>
          <p:nvPr/>
        </p:nvPicPr>
        <p:blipFill>
          <a:blip r:embed="rId3"/>
          <a:stretch>
            <a:fillRect/>
          </a:stretch>
        </p:blipFill>
        <p:spPr>
          <a:xfrm>
            <a:off x="2144912" y="2856914"/>
            <a:ext cx="2760460" cy="1636191"/>
          </a:xfrm>
          <a:prstGeom prst="rect">
            <a:avLst/>
          </a:prstGeom>
        </p:spPr>
      </p:pic>
      <p:pic>
        <p:nvPicPr>
          <p:cNvPr id="44" name="Picture 43">
            <a:extLst>
              <a:ext uri="{FF2B5EF4-FFF2-40B4-BE49-F238E27FC236}">
                <a16:creationId xmlns:a16="http://schemas.microsoft.com/office/drawing/2014/main" id="{162B9D79-4485-74F0-6351-13169535D78D}"/>
              </a:ext>
            </a:extLst>
          </p:cNvPr>
          <p:cNvPicPr>
            <a:picLocks noChangeAspect="1"/>
          </p:cNvPicPr>
          <p:nvPr/>
        </p:nvPicPr>
        <p:blipFill>
          <a:blip r:embed="rId4"/>
          <a:stretch>
            <a:fillRect/>
          </a:stretch>
        </p:blipFill>
        <p:spPr>
          <a:xfrm>
            <a:off x="5118954" y="2900591"/>
            <a:ext cx="2626384" cy="1875292"/>
          </a:xfrm>
          <a:prstGeom prst="rect">
            <a:avLst/>
          </a:prstGeom>
        </p:spPr>
      </p:pic>
      <p:pic>
        <p:nvPicPr>
          <p:cNvPr id="92" name="Picture 91">
            <a:extLst>
              <a:ext uri="{FF2B5EF4-FFF2-40B4-BE49-F238E27FC236}">
                <a16:creationId xmlns:a16="http://schemas.microsoft.com/office/drawing/2014/main" id="{EA598704-472D-5776-1D0F-A772C0A525AB}"/>
              </a:ext>
            </a:extLst>
          </p:cNvPr>
          <p:cNvPicPr>
            <a:picLocks noChangeAspect="1"/>
          </p:cNvPicPr>
          <p:nvPr/>
        </p:nvPicPr>
        <p:blipFill>
          <a:blip r:embed="rId5"/>
          <a:stretch>
            <a:fillRect/>
          </a:stretch>
        </p:blipFill>
        <p:spPr>
          <a:xfrm>
            <a:off x="7971253" y="2601625"/>
            <a:ext cx="2228891" cy="2216698"/>
          </a:xfrm>
          <a:prstGeom prst="rect">
            <a:avLst/>
          </a:prstGeom>
        </p:spPr>
      </p:pic>
      <p:pic>
        <p:nvPicPr>
          <p:cNvPr id="119" name="Picture 118">
            <a:extLst>
              <a:ext uri="{FF2B5EF4-FFF2-40B4-BE49-F238E27FC236}">
                <a16:creationId xmlns:a16="http://schemas.microsoft.com/office/drawing/2014/main" id="{7E81E476-7F82-0F83-735C-73E6DCDF52A3}"/>
              </a:ext>
            </a:extLst>
          </p:cNvPr>
          <p:cNvPicPr>
            <a:picLocks noChangeAspect="1"/>
          </p:cNvPicPr>
          <p:nvPr/>
        </p:nvPicPr>
        <p:blipFill>
          <a:blip r:embed="rId6"/>
          <a:stretch>
            <a:fillRect/>
          </a:stretch>
        </p:blipFill>
        <p:spPr>
          <a:xfrm>
            <a:off x="10836331" y="3064961"/>
            <a:ext cx="726706" cy="1753362"/>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CD363BE8-275A-E85E-0B1D-22D792A4CE29}"/>
                  </a:ext>
                </a:extLst>
              </p:cNvPr>
              <p:cNvSpPr txBox="1"/>
              <p:nvPr/>
            </p:nvSpPr>
            <p:spPr>
              <a:xfrm>
                <a:off x="438067" y="2360734"/>
                <a:ext cx="7110460" cy="449931"/>
              </a:xfrm>
              <a:prstGeom prst="rect">
                <a:avLst/>
              </a:prstGeom>
              <a:noFill/>
            </p:spPr>
            <p:txBody>
              <a:bodyPr wrap="square">
                <a:spAutoFit/>
              </a:bodyPr>
              <a:lstStyle/>
              <a:p>
                <a:pPr lvl="0" defTabSz="1219170">
                  <a:lnSpc>
                    <a:spcPct val="120000"/>
                  </a:lnSpc>
                  <a:spcBef>
                    <a:spcPts val="800"/>
                  </a:spcBef>
                  <a:spcAft>
                    <a:spcPts val="800"/>
                  </a:spcAft>
                  <a:defRPr/>
                </a:pPr>
                <a:r>
                  <a:rPr lang="en-IE" sz="2133" dirty="0">
                    <a:solidFill>
                      <a:schemeClr val="tx2"/>
                    </a:solidFill>
                  </a:rPr>
                  <a:t>Résultats </a:t>
                </a:r>
                <a:r>
                  <a:rPr lang="en-IE" sz="2133" dirty="0" err="1">
                    <a:solidFill>
                      <a:schemeClr val="tx2"/>
                    </a:solidFill>
                  </a:rPr>
                  <a:t>d’évaluation</a:t>
                </a:r>
                <a:r>
                  <a:rPr lang="en-IE" sz="2133" dirty="0">
                    <a:solidFill>
                      <a:schemeClr val="tx2"/>
                    </a:solidFill>
                  </a:rPr>
                  <a:t> </a:t>
                </a:r>
                <a:r>
                  <a:rPr lang="en-IE" sz="2133" dirty="0" err="1">
                    <a:solidFill>
                      <a:schemeClr val="tx2"/>
                    </a:solidFill>
                  </a:rPr>
                  <a:t>d’impact</a:t>
                </a:r>
                <a:r>
                  <a:rPr lang="en-IE" sz="2133" dirty="0">
                    <a:solidFill>
                      <a:schemeClr val="tx2"/>
                    </a:solidFill>
                  </a:rPr>
                  <a:t> : </a:t>
                </a:r>
                <a14:m>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𝑑</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𝐶𝑒</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𝐶𝐵</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20" name="TextBox 119">
                <a:extLst>
                  <a:ext uri="{FF2B5EF4-FFF2-40B4-BE49-F238E27FC236}">
                    <a16:creationId xmlns:a16="http://schemas.microsoft.com/office/drawing/2014/main" id="{CD363BE8-275A-E85E-0B1D-22D792A4CE29}"/>
                  </a:ext>
                </a:extLst>
              </p:cNvPr>
              <p:cNvSpPr txBox="1">
                <a:spLocks noRot="1" noChangeAspect="1" noMove="1" noResize="1" noEditPoints="1" noAdjustHandles="1" noChangeArrowheads="1" noChangeShapeType="1" noTextEdit="1"/>
              </p:cNvSpPr>
              <p:nvPr/>
            </p:nvSpPr>
            <p:spPr>
              <a:xfrm>
                <a:off x="438067" y="2360734"/>
                <a:ext cx="7110460" cy="449931"/>
              </a:xfrm>
              <a:prstGeom prst="rect">
                <a:avLst/>
              </a:prstGeom>
              <a:blipFill>
                <a:blip r:embed="rId7"/>
                <a:stretch>
                  <a:fillRect l="-1029" t="-1351" b="-25676"/>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537EC80-DF1F-0960-D2F7-FA1B66D69DF4}"/>
                  </a:ext>
                </a:extLst>
              </p:cNvPr>
              <p:cNvSpPr txBox="1"/>
              <p:nvPr/>
            </p:nvSpPr>
            <p:spPr>
              <a:xfrm>
                <a:off x="3853904" y="517501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𝐶</m:t>
                      </m:r>
                    </m:oMath>
                  </m:oMathPara>
                </a14:m>
                <a:endParaRPr lang="en-IE" sz="5400" dirty="0"/>
              </a:p>
            </p:txBody>
          </p:sp>
        </mc:Choice>
        <mc:Fallback xmlns="">
          <p:sp>
            <p:nvSpPr>
              <p:cNvPr id="121" name="TextBox 120">
                <a:extLst>
                  <a:ext uri="{FF2B5EF4-FFF2-40B4-BE49-F238E27FC236}">
                    <a16:creationId xmlns:a16="http://schemas.microsoft.com/office/drawing/2014/main" id="{9537EC80-DF1F-0960-D2F7-FA1B66D69DF4}"/>
                  </a:ext>
                </a:extLst>
              </p:cNvPr>
              <p:cNvSpPr txBox="1">
                <a:spLocks noRot="1" noChangeAspect="1" noMove="1" noResize="1" noEditPoints="1" noAdjustHandles="1" noChangeArrowheads="1" noChangeShapeType="1" noTextEdit="1"/>
              </p:cNvSpPr>
              <p:nvPr/>
            </p:nvSpPr>
            <p:spPr>
              <a:xfrm>
                <a:off x="3853904" y="5175017"/>
                <a:ext cx="669131" cy="9233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0F1AC7-616B-7154-2FEC-5D8624F889F0}"/>
                  </a:ext>
                </a:extLst>
              </p:cNvPr>
              <p:cNvSpPr txBox="1"/>
              <p:nvPr/>
            </p:nvSpPr>
            <p:spPr>
              <a:xfrm>
                <a:off x="6623269" y="5197009"/>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𝐵</m:t>
                      </m:r>
                    </m:oMath>
                  </m:oMathPara>
                </a14:m>
                <a:endParaRPr lang="en-IE" sz="5400" dirty="0"/>
              </a:p>
            </p:txBody>
          </p:sp>
        </mc:Choice>
        <mc:Fallback xmlns="">
          <p:sp>
            <p:nvSpPr>
              <p:cNvPr id="122" name="TextBox 121">
                <a:extLst>
                  <a:ext uri="{FF2B5EF4-FFF2-40B4-BE49-F238E27FC236}">
                    <a16:creationId xmlns:a16="http://schemas.microsoft.com/office/drawing/2014/main" id="{7B0F1AC7-616B-7154-2FEC-5D8624F889F0}"/>
                  </a:ext>
                </a:extLst>
              </p:cNvPr>
              <p:cNvSpPr txBox="1">
                <a:spLocks noRot="1" noChangeAspect="1" noMove="1" noResize="1" noEditPoints="1" noAdjustHandles="1" noChangeArrowheads="1" noChangeShapeType="1" noTextEdit="1"/>
              </p:cNvSpPr>
              <p:nvPr/>
            </p:nvSpPr>
            <p:spPr>
              <a:xfrm>
                <a:off x="6623269" y="5197009"/>
                <a:ext cx="669131" cy="92333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02245503-FB5A-ACC4-E897-DC05EACD09C1}"/>
                  </a:ext>
                </a:extLst>
              </p:cNvPr>
              <p:cNvSpPr txBox="1"/>
              <p:nvPr/>
            </p:nvSpPr>
            <p:spPr>
              <a:xfrm>
                <a:off x="7548527" y="5175017"/>
                <a:ext cx="3700700"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E" sz="5400" i="1">
                              <a:solidFill>
                                <a:schemeClr val="tx2">
                                  <a:lumMod val="60000"/>
                                  <a:lumOff val="40000"/>
                                </a:schemeClr>
                              </a:solidFill>
                              <a:latin typeface="Cambria Math" panose="02040503050406030204" pitchFamily="18" charset="0"/>
                            </a:rPr>
                          </m:ctrlPr>
                        </m:sSupPr>
                        <m:e>
                          <m:d>
                            <m:dPr>
                              <m:ctrlPr>
                                <a:rPr lang="en-IE" sz="5400" i="1">
                                  <a:solidFill>
                                    <a:schemeClr val="tx2">
                                      <a:lumMod val="60000"/>
                                      <a:lumOff val="40000"/>
                                    </a:schemeClr>
                                  </a:solidFill>
                                  <a:latin typeface="Cambria Math" panose="02040503050406030204" pitchFamily="18" charset="0"/>
                                </a:rPr>
                              </m:ctrlPr>
                            </m:dPr>
                            <m:e>
                              <m:r>
                                <a:rPr lang="en-IE" sz="5400" i="1">
                                  <a:solidFill>
                                    <a:schemeClr val="tx2">
                                      <a:lumMod val="60000"/>
                                      <a:lumOff val="40000"/>
                                    </a:schemeClr>
                                  </a:solidFill>
                                  <a:latin typeface="Cambria Math" panose="02040503050406030204" pitchFamily="18" charset="0"/>
                                </a:rPr>
                                <m:t>𝐼</m:t>
                              </m:r>
                              <m:r>
                                <a:rPr lang="en-IE" sz="5400" i="1">
                                  <a:solidFill>
                                    <a:schemeClr val="tx2">
                                      <a:lumMod val="60000"/>
                                      <a:lumOff val="40000"/>
                                    </a:schemeClr>
                                  </a:solidFill>
                                  <a:latin typeface="Cambria Math" panose="02040503050406030204" pitchFamily="18" charset="0"/>
                                </a:rPr>
                                <m:t>−</m:t>
                              </m:r>
                              <m:r>
                                <a:rPr lang="en-IE" sz="5400" i="1">
                                  <a:solidFill>
                                    <a:schemeClr val="tx2">
                                      <a:lumMod val="60000"/>
                                      <a:lumOff val="40000"/>
                                    </a:schemeClr>
                                  </a:solidFill>
                                  <a:latin typeface="Cambria Math" panose="02040503050406030204" pitchFamily="18" charset="0"/>
                                </a:rPr>
                                <m:t>𝐴</m:t>
                              </m:r>
                            </m:e>
                          </m:d>
                        </m:e>
                        <m:sup>
                          <m:r>
                            <a:rPr lang="en-IE" sz="5400" i="1">
                              <a:solidFill>
                                <a:schemeClr val="tx2">
                                  <a:lumMod val="60000"/>
                                  <a:lumOff val="40000"/>
                                </a:schemeClr>
                              </a:solidFill>
                              <a:latin typeface="Cambria Math" panose="02040503050406030204" pitchFamily="18" charset="0"/>
                            </a:rPr>
                            <m:t>−1</m:t>
                          </m:r>
                        </m:sup>
                      </m:sSup>
                    </m:oMath>
                  </m:oMathPara>
                </a14:m>
                <a:endParaRPr lang="en-IE" sz="5400" i="1" dirty="0">
                  <a:solidFill>
                    <a:schemeClr val="tx2">
                      <a:lumMod val="60000"/>
                      <a:lumOff val="40000"/>
                    </a:schemeClr>
                  </a:solidFill>
                  <a:latin typeface="Cambria Math" panose="02040503050406030204" pitchFamily="18" charset="0"/>
                </a:endParaRPr>
              </a:p>
            </p:txBody>
          </p:sp>
        </mc:Choice>
        <mc:Fallback xmlns="">
          <p:sp>
            <p:nvSpPr>
              <p:cNvPr id="125" name="TextBox 124">
                <a:extLst>
                  <a:ext uri="{FF2B5EF4-FFF2-40B4-BE49-F238E27FC236}">
                    <a16:creationId xmlns:a16="http://schemas.microsoft.com/office/drawing/2014/main" id="{02245503-FB5A-ACC4-E897-DC05EACD09C1}"/>
                  </a:ext>
                </a:extLst>
              </p:cNvPr>
              <p:cNvSpPr txBox="1">
                <a:spLocks noRot="1" noChangeAspect="1" noMove="1" noResize="1" noEditPoints="1" noAdjustHandles="1" noChangeArrowheads="1" noChangeShapeType="1" noTextEdit="1"/>
              </p:cNvSpPr>
              <p:nvPr/>
            </p:nvSpPr>
            <p:spPr>
              <a:xfrm>
                <a:off x="7548527" y="5175017"/>
                <a:ext cx="3700700" cy="92333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BBDBE336-22AD-DEBC-BB0C-4E9930C99AD5}"/>
                  </a:ext>
                </a:extLst>
              </p:cNvPr>
              <p:cNvSpPr txBox="1"/>
              <p:nvPr/>
            </p:nvSpPr>
            <p:spPr>
              <a:xfrm>
                <a:off x="11042869" y="513081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𝑦</m:t>
                      </m:r>
                    </m:oMath>
                  </m:oMathPara>
                </a14:m>
                <a:endParaRPr lang="en-IE" sz="5400" dirty="0"/>
              </a:p>
            </p:txBody>
          </p:sp>
        </mc:Choice>
        <mc:Fallback xmlns="">
          <p:sp>
            <p:nvSpPr>
              <p:cNvPr id="126" name="TextBox 125">
                <a:extLst>
                  <a:ext uri="{FF2B5EF4-FFF2-40B4-BE49-F238E27FC236}">
                    <a16:creationId xmlns:a16="http://schemas.microsoft.com/office/drawing/2014/main" id="{BBDBE336-22AD-DEBC-BB0C-4E9930C99AD5}"/>
                  </a:ext>
                </a:extLst>
              </p:cNvPr>
              <p:cNvSpPr txBox="1">
                <a:spLocks noRot="1" noChangeAspect="1" noMove="1" noResize="1" noEditPoints="1" noAdjustHandles="1" noChangeArrowheads="1" noChangeShapeType="1" noTextEdit="1"/>
              </p:cNvSpPr>
              <p:nvPr/>
            </p:nvSpPr>
            <p:spPr>
              <a:xfrm>
                <a:off x="11042869" y="5130814"/>
                <a:ext cx="669131" cy="923330"/>
              </a:xfrm>
              <a:prstGeom prst="rect">
                <a:avLst/>
              </a:prstGeom>
              <a:blipFill>
                <a:blip r:embed="rId11"/>
                <a:stretch>
                  <a:fillRect/>
                </a:stretch>
              </a:blipFill>
            </p:spPr>
            <p:txBody>
              <a:bodyPr/>
              <a:lstStyle/>
              <a:p>
                <a:r>
                  <a:rPr lang="en-US">
                    <a:noFill/>
                  </a:rPr>
                  <a:t> </a:t>
                </a:r>
              </a:p>
            </p:txBody>
          </p:sp>
        </mc:Fallback>
      </mc:AlternateContent>
      <p:pic>
        <p:nvPicPr>
          <p:cNvPr id="135" name="Picture 134">
            <a:extLst>
              <a:ext uri="{FF2B5EF4-FFF2-40B4-BE49-F238E27FC236}">
                <a16:creationId xmlns:a16="http://schemas.microsoft.com/office/drawing/2014/main" id="{2335E180-204E-B518-494E-F7218686F675}"/>
              </a:ext>
            </a:extLst>
          </p:cNvPr>
          <p:cNvPicPr>
            <a:picLocks noChangeAspect="1"/>
          </p:cNvPicPr>
          <p:nvPr/>
        </p:nvPicPr>
        <p:blipFill>
          <a:blip r:embed="rId12"/>
          <a:stretch>
            <a:fillRect/>
          </a:stretch>
        </p:blipFill>
        <p:spPr>
          <a:xfrm>
            <a:off x="-76372" y="3692644"/>
            <a:ext cx="1585097" cy="794987"/>
          </a:xfrm>
          <a:prstGeom prst="rect">
            <a:avLst/>
          </a:prstGeom>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9943E15-D541-F7AB-1C8F-AC7C34AD00CC}"/>
                  </a:ext>
                </a:extLst>
              </p:cNvPr>
              <p:cNvSpPr txBox="1"/>
              <p:nvPr/>
            </p:nvSpPr>
            <p:spPr>
              <a:xfrm>
                <a:off x="828412" y="513081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𝑑</m:t>
                      </m:r>
                    </m:oMath>
                  </m:oMathPara>
                </a14:m>
                <a:endParaRPr lang="en-IE" sz="5400" dirty="0"/>
              </a:p>
            </p:txBody>
          </p:sp>
        </mc:Choice>
        <mc:Fallback xmlns="">
          <p:sp>
            <p:nvSpPr>
              <p:cNvPr id="136" name="TextBox 135">
                <a:extLst>
                  <a:ext uri="{FF2B5EF4-FFF2-40B4-BE49-F238E27FC236}">
                    <a16:creationId xmlns:a16="http://schemas.microsoft.com/office/drawing/2014/main" id="{B9943E15-D541-F7AB-1C8F-AC7C34AD00CC}"/>
                  </a:ext>
                </a:extLst>
              </p:cNvPr>
              <p:cNvSpPr txBox="1">
                <a:spLocks noRot="1" noChangeAspect="1" noMove="1" noResize="1" noEditPoints="1" noAdjustHandles="1" noChangeArrowheads="1" noChangeShapeType="1" noTextEdit="1"/>
              </p:cNvSpPr>
              <p:nvPr/>
            </p:nvSpPr>
            <p:spPr>
              <a:xfrm>
                <a:off x="828412" y="5130814"/>
                <a:ext cx="669131" cy="92333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9A797C13-D536-4CCD-0BB3-DB58ADA17BDE}"/>
                  </a:ext>
                </a:extLst>
              </p:cNvPr>
              <p:cNvSpPr txBox="1"/>
              <p:nvPr/>
            </p:nvSpPr>
            <p:spPr>
              <a:xfrm>
                <a:off x="480000" y="1717551"/>
                <a:ext cx="6720114" cy="449931"/>
              </a:xfrm>
              <a:prstGeom prst="rect">
                <a:avLst/>
              </a:prstGeom>
              <a:noFill/>
            </p:spPr>
            <p:txBody>
              <a:bodyPr wrap="square">
                <a:spAutoFit/>
              </a:bodyPr>
              <a:lstStyle/>
              <a:p>
                <a:pPr lvl="0" defTabSz="1219170">
                  <a:lnSpc>
                    <a:spcPct val="120000"/>
                  </a:lnSpc>
                  <a:spcBef>
                    <a:spcPts val="800"/>
                  </a:spcBef>
                  <a:spcAft>
                    <a:spcPts val="800"/>
                  </a:spcAft>
                  <a:defRPr/>
                </a:pPr>
                <a:r>
                  <a:rPr kumimoji="0" lang="en-IE" sz="2133" b="0" u="none" strike="noStrike" kern="1200" cap="none" spc="0" normalizeH="0" baseline="0" noProof="0" dirty="0" err="1">
                    <a:ln>
                      <a:noFill/>
                    </a:ln>
                    <a:solidFill>
                      <a:schemeClr val="tx2"/>
                    </a:solidFill>
                    <a:effectLst/>
                    <a:uLnTx/>
                    <a:uFillTx/>
                    <a:ea typeface="+mn-ea"/>
                    <a:cs typeface="+mn-cs"/>
                  </a:rPr>
                  <a:t>Inventaire</a:t>
                </a:r>
                <a:r>
                  <a:rPr kumimoji="0" lang="en-IE" sz="2133" b="0" u="none" strike="noStrike" kern="1200" cap="none" spc="0" normalizeH="0" noProof="0" dirty="0">
                    <a:ln>
                      <a:noFill/>
                    </a:ln>
                    <a:solidFill>
                      <a:schemeClr val="tx2"/>
                    </a:solidFill>
                    <a:effectLst/>
                    <a:uLnTx/>
                    <a:uFillTx/>
                    <a:ea typeface="+mn-ea"/>
                    <a:cs typeface="+mn-cs"/>
                  </a:rPr>
                  <a:t> des flux </a:t>
                </a:r>
                <a:r>
                  <a:rPr kumimoji="0" lang="en-IE" sz="2133" b="0" u="none" strike="noStrike" kern="1200" cap="none" spc="0" normalizeH="0" noProof="0" dirty="0" err="1">
                    <a:ln>
                      <a:noFill/>
                    </a:ln>
                    <a:solidFill>
                      <a:schemeClr val="tx2"/>
                    </a:solidFill>
                    <a:effectLst/>
                    <a:uLnTx/>
                    <a:uFillTx/>
                    <a:ea typeface="+mn-ea"/>
                    <a:cs typeface="+mn-cs"/>
                  </a:rPr>
                  <a:t>élémentaires</a:t>
                </a:r>
                <a:r>
                  <a:rPr kumimoji="0" lang="en-IE" sz="2133" b="0" u="none" strike="noStrike" kern="1200" cap="none" spc="0" normalizeH="0" noProof="0" dirty="0">
                    <a:ln>
                      <a:noFill/>
                    </a:ln>
                    <a:solidFill>
                      <a:schemeClr val="tx2"/>
                    </a:solidFill>
                    <a:effectLst/>
                    <a:uLnTx/>
                    <a:uFillTx/>
                    <a:ea typeface="+mn-ea"/>
                    <a:cs typeface="+mn-cs"/>
                  </a:rPr>
                  <a:t> : </a:t>
                </a:r>
                <a14:m>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𝑒</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𝐵</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37" name="TextBox 136">
                <a:extLst>
                  <a:ext uri="{FF2B5EF4-FFF2-40B4-BE49-F238E27FC236}">
                    <a16:creationId xmlns:a16="http://schemas.microsoft.com/office/drawing/2014/main" id="{9A797C13-D536-4CCD-0BB3-DB58ADA17BDE}"/>
                  </a:ext>
                </a:extLst>
              </p:cNvPr>
              <p:cNvSpPr txBox="1">
                <a:spLocks noRot="1" noChangeAspect="1" noMove="1" noResize="1" noEditPoints="1" noAdjustHandles="1" noChangeArrowheads="1" noChangeShapeType="1" noTextEdit="1"/>
              </p:cNvSpPr>
              <p:nvPr/>
            </p:nvSpPr>
            <p:spPr>
              <a:xfrm>
                <a:off x="480000" y="1717551"/>
                <a:ext cx="6720114" cy="449931"/>
              </a:xfrm>
              <a:prstGeom prst="rect">
                <a:avLst/>
              </a:prstGeom>
              <a:blipFill>
                <a:blip r:embed="rId14"/>
                <a:stretch>
                  <a:fillRect l="-1089" t="-1351" b="-24324"/>
                </a:stretch>
              </a:blipFill>
            </p:spPr>
            <p:txBody>
              <a:bodyPr/>
              <a:lstStyle/>
              <a:p>
                <a:r>
                  <a:rPr lang="en-IE">
                    <a:noFill/>
                  </a:rPr>
                  <a:t> </a:t>
                </a:r>
              </a:p>
            </p:txBody>
          </p:sp>
        </mc:Fallback>
      </mc:AlternateContent>
    </p:spTree>
    <p:extLst>
      <p:ext uri="{BB962C8B-B14F-4D97-AF65-F5344CB8AC3E}">
        <p14:creationId xmlns:p14="http://schemas.microsoft.com/office/powerpoint/2010/main" val="32950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6" grpId="0"/>
      <p:bldP spid="136" grpId="0"/>
      <p:bldP spid="13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0C9D5-D7A3-7210-7354-CA989DD4D21E}"/>
              </a:ext>
            </a:extLst>
          </p:cNvPr>
          <p:cNvSpPr>
            <a:spLocks noGrp="1"/>
          </p:cNvSpPr>
          <p:nvPr>
            <p:ph type="title"/>
          </p:nvPr>
        </p:nvSpPr>
        <p:spPr/>
        <p:txBody>
          <a:bodyPr/>
          <a:lstStyle/>
          <a:p>
            <a:r>
              <a:rPr lang="fr-FR" noProof="0" dirty="0"/>
              <a:t>Étude de cas</a:t>
            </a:r>
          </a:p>
        </p:txBody>
      </p:sp>
      <p:sp>
        <p:nvSpPr>
          <p:cNvPr id="6" name="Text Placeholder 5">
            <a:extLst>
              <a:ext uri="{FF2B5EF4-FFF2-40B4-BE49-F238E27FC236}">
                <a16:creationId xmlns:a16="http://schemas.microsoft.com/office/drawing/2014/main" id="{AC956478-6FFD-51DA-C8D9-CA6158A829A7}"/>
              </a:ext>
            </a:extLst>
          </p:cNvPr>
          <p:cNvSpPr>
            <a:spLocks noGrp="1"/>
          </p:cNvSpPr>
          <p:nvPr>
            <p:ph type="body" idx="28"/>
          </p:nvPr>
        </p:nvSpPr>
        <p:spPr/>
        <p:txBody>
          <a:bodyPr/>
          <a:lstStyle/>
          <a:p>
            <a:r>
              <a:rPr lang="fr-FR" noProof="0" dirty="0"/>
              <a:t>Comparaison des impacts d’une voiture électrique et d’une voiture thermique</a:t>
            </a:r>
          </a:p>
        </p:txBody>
      </p:sp>
      <p:sp>
        <p:nvSpPr>
          <p:cNvPr id="5" name="Content Placeholder 4">
            <a:extLst>
              <a:ext uri="{FF2B5EF4-FFF2-40B4-BE49-F238E27FC236}">
                <a16:creationId xmlns:a16="http://schemas.microsoft.com/office/drawing/2014/main" id="{857C477B-4F78-61BF-A7C6-1EE32E3A3150}"/>
              </a:ext>
            </a:extLst>
          </p:cNvPr>
          <p:cNvSpPr>
            <a:spLocks noGrp="1"/>
          </p:cNvSpPr>
          <p:nvPr>
            <p:ph sz="quarter" idx="15"/>
          </p:nvPr>
        </p:nvSpPr>
        <p:spPr>
          <a:xfrm>
            <a:off x="480000" y="1881188"/>
            <a:ext cx="11232000" cy="4608512"/>
          </a:xfrm>
        </p:spPr>
        <p:txBody>
          <a:bodyPr numCol="2"/>
          <a:lstStyle/>
          <a:p>
            <a:r>
              <a:rPr lang="fr-FR" noProof="0" dirty="0"/>
              <a:t>Objectif: comparer les impacts environnementaux de deux véhicules</a:t>
            </a:r>
          </a:p>
          <a:p>
            <a:r>
              <a:rPr lang="fr-FR" noProof="0" dirty="0"/>
              <a:t>Questions à se poser</a:t>
            </a:r>
          </a:p>
          <a:p>
            <a:pPr lvl="1"/>
            <a:r>
              <a:rPr lang="fr-FR" b="1" noProof="0" dirty="0"/>
              <a:t>Phase 1</a:t>
            </a:r>
          </a:p>
          <a:p>
            <a:pPr lvl="1"/>
            <a:r>
              <a:rPr lang="fr-FR" noProof="0" dirty="0"/>
              <a:t>Pour quoi fait-on l’ACV ?</a:t>
            </a:r>
          </a:p>
          <a:p>
            <a:pPr lvl="1"/>
            <a:r>
              <a:rPr lang="fr-FR" noProof="0" dirty="0"/>
              <a:t>Quelle unité fonctionnelle ?</a:t>
            </a:r>
          </a:p>
          <a:p>
            <a:pPr lvl="1"/>
            <a:r>
              <a:rPr lang="fr-FR" noProof="0" dirty="0"/>
              <a:t>Comment délimiter notre système ?</a:t>
            </a:r>
          </a:p>
          <a:p>
            <a:pPr lvl="1"/>
            <a:r>
              <a:rPr lang="fr-FR" noProof="0" dirty="0"/>
              <a:t>Quels impacts environnementaux considérer ?</a:t>
            </a:r>
          </a:p>
          <a:p>
            <a:pPr lvl="1"/>
            <a:endParaRPr lang="fr-FR" b="1" noProof="0" dirty="0"/>
          </a:p>
          <a:p>
            <a:pPr lvl="1"/>
            <a:r>
              <a:rPr lang="fr-FR" b="1" noProof="0" dirty="0"/>
              <a:t>Phase 2</a:t>
            </a:r>
          </a:p>
          <a:p>
            <a:pPr lvl="1"/>
            <a:r>
              <a:rPr lang="fr-FR" noProof="0" dirty="0"/>
              <a:t>Où trouver les données ?</a:t>
            </a:r>
          </a:p>
          <a:p>
            <a:pPr lvl="1"/>
            <a:r>
              <a:rPr lang="fr-FR" noProof="0" dirty="0"/>
              <a:t>Comment les organiser ?</a:t>
            </a:r>
          </a:p>
          <a:p>
            <a:pPr lvl="1"/>
            <a:endParaRPr lang="fr-FR" b="1" noProof="0" dirty="0"/>
          </a:p>
          <a:p>
            <a:pPr lvl="1"/>
            <a:endParaRPr lang="fr-FR" b="1" noProof="0" dirty="0"/>
          </a:p>
          <a:p>
            <a:pPr lvl="1"/>
            <a:endParaRPr lang="fr-FR" b="1" noProof="0" dirty="0"/>
          </a:p>
          <a:p>
            <a:pPr lvl="1"/>
            <a:endParaRPr lang="fr-FR" b="1" noProof="0" dirty="0"/>
          </a:p>
          <a:p>
            <a:pPr lvl="1"/>
            <a:endParaRPr lang="fr-FR" b="1" noProof="0" dirty="0"/>
          </a:p>
          <a:p>
            <a:pPr lvl="1"/>
            <a:r>
              <a:rPr lang="fr-FR" b="1" noProof="0" dirty="0"/>
              <a:t>Phase 3</a:t>
            </a:r>
          </a:p>
          <a:p>
            <a:pPr lvl="1"/>
            <a:r>
              <a:rPr lang="fr-FR" noProof="0" dirty="0"/>
              <a:t>Calcul des impacts</a:t>
            </a:r>
          </a:p>
          <a:p>
            <a:pPr lvl="1"/>
            <a:endParaRPr lang="fr-FR" noProof="0" dirty="0"/>
          </a:p>
          <a:p>
            <a:pPr lvl="1"/>
            <a:r>
              <a:rPr lang="fr-FR" b="1" noProof="0" dirty="0"/>
              <a:t>Phase 4</a:t>
            </a:r>
          </a:p>
          <a:p>
            <a:pPr lvl="1"/>
            <a:r>
              <a:rPr lang="fr-FR" noProof="0" dirty="0"/>
              <a:t>Quels résultats tirer de l’analyse ?</a:t>
            </a:r>
          </a:p>
          <a:p>
            <a:pPr lvl="1"/>
            <a:r>
              <a:rPr lang="fr-FR" noProof="0" dirty="0"/>
              <a:t>Propositions de visualisation</a:t>
            </a:r>
          </a:p>
        </p:txBody>
      </p:sp>
      <p:pic>
        <p:nvPicPr>
          <p:cNvPr id="7" name="!!lca">
            <a:extLst>
              <a:ext uri="{FF2B5EF4-FFF2-40B4-BE49-F238E27FC236}">
                <a16:creationId xmlns:a16="http://schemas.microsoft.com/office/drawing/2014/main" id="{FEEF8DC2-9FC7-018E-FF91-97F869239A11}"/>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9527140" y="2093529"/>
            <a:ext cx="1452561" cy="1496121"/>
          </a:xfrm>
          <a:prstGeom prst="rect">
            <a:avLst/>
          </a:prstGeom>
          <a:noFill/>
        </p:spPr>
      </p:pic>
      <p:pic>
        <p:nvPicPr>
          <p:cNvPr id="2" name="Picture 1">
            <a:extLst>
              <a:ext uri="{FF2B5EF4-FFF2-40B4-BE49-F238E27FC236}">
                <a16:creationId xmlns:a16="http://schemas.microsoft.com/office/drawing/2014/main" id="{E412CF30-8BB7-001E-853D-C5A1B2EE2C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3331" y="1989574"/>
            <a:ext cx="2224860" cy="115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836765"/>
      </p:ext>
    </p:extLst>
  </p:cSld>
  <p:clrMapOvr>
    <a:masterClrMapping/>
  </p:clrMapOvr>
  <p:transition/>
</p:sld>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8B69DA75-06FC-4909-A6A2-978D28CCA4EB}" vid="{B1DEB618-2BDB-4CE5-9A2B-B541C8F8D4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LIST_169</Template>
  <TotalTime>0</TotalTime>
  <Words>7152</Words>
  <Application>Microsoft Office PowerPoint</Application>
  <PresentationFormat>Widescreen</PresentationFormat>
  <Paragraphs>1075</Paragraphs>
  <Slides>108</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108</vt:i4>
      </vt:variant>
    </vt:vector>
  </HeadingPairs>
  <TitlesOfParts>
    <vt:vector size="119" baseType="lpstr">
      <vt:lpstr>Aptos</vt:lpstr>
      <vt:lpstr>Arial</vt:lpstr>
      <vt:lpstr>Arial Nova</vt:lpstr>
      <vt:lpstr>Bebas Neue Regular</vt:lpstr>
      <vt:lpstr>Calibri</vt:lpstr>
      <vt:lpstr>Cambria Math</vt:lpstr>
      <vt:lpstr>Franklin Gothic Demi Cond</vt:lpstr>
      <vt:lpstr>Open Sans</vt:lpstr>
      <vt:lpstr>Times New Roman</vt:lpstr>
      <vt:lpstr>Wingdings</vt:lpstr>
      <vt:lpstr>LIST_169</vt:lpstr>
      <vt:lpstr>Énergie, électricité, Analyse du cycle de vie</vt:lpstr>
      <vt:lpstr>Le constat</vt:lpstr>
      <vt:lpstr>Émissions et concentration de CO2</vt:lpstr>
      <vt:lpstr>Pourquoi parle-t-on de “gaz à effet de serre”, de “CO2” ?</vt:lpstr>
      <vt:lpstr>Émissions de CO2 et température</vt:lpstr>
      <vt:lpstr>Budget carbone</vt:lpstr>
      <vt:lpstr>2°C n’est qu’une Moyenne…</vt:lpstr>
      <vt:lpstr>How important are a few degrees?</vt:lpstr>
      <vt:lpstr>Les consequences de l’élévation des températures</vt:lpstr>
      <vt:lpstr>PowerPoint Presentation</vt:lpstr>
      <vt:lpstr>Mais qui cause le problème ?</vt:lpstr>
      <vt:lpstr>Il faut qu’on parle !</vt:lpstr>
      <vt:lpstr>Quels secteurs émettent le plus?</vt:lpstr>
      <vt:lpstr>Mais l’énergie, c’est quoi?</vt:lpstr>
      <vt:lpstr>L’énergie</vt:lpstr>
      <vt:lpstr>L’énergie</vt:lpstr>
      <vt:lpstr>L’énergie</vt:lpstr>
      <vt:lpstr>L’énergie</vt:lpstr>
      <vt:lpstr>L’énergie est partout !</vt:lpstr>
      <vt:lpstr>L’énergie</vt:lpstr>
      <vt:lpstr>L’énergie</vt:lpstr>
      <vt:lpstr>L’énergie</vt:lpstr>
      <vt:lpstr>Il faut qu’on parle !</vt:lpstr>
      <vt:lpstr>L’électricité et la décarbonation</vt:lpstr>
      <vt:lpstr>L’électricité et la décarbonation</vt:lpstr>
      <vt:lpstr>L’électricité et la décarbonation</vt:lpstr>
      <vt:lpstr>Les sources d’électricité</vt:lpstr>
      <vt:lpstr>Les sources d’électricité</vt:lpstr>
      <vt:lpstr>UNECE Carbon neutrality toolkit</vt:lpstr>
      <vt:lpstr>Impacts sur le réchauffement climatique</vt:lpstr>
      <vt:lpstr>Emprise au sol</vt:lpstr>
      <vt:lpstr>Emprise au sol</vt:lpstr>
      <vt:lpstr>Emprise au sol</vt:lpstr>
      <vt:lpstr>Emprise au sol</vt:lpstr>
      <vt:lpstr>Material requirements</vt:lpstr>
      <vt:lpstr>Material footprint</vt:lpstr>
      <vt:lpstr>Emrpeinte matière (ou “empreinte matérielle”</vt:lpstr>
      <vt:lpstr>Quels matériaux utilisons-nous le plus ?</vt:lpstr>
      <vt:lpstr>Quels matériaux utilisons-nous le plus ?</vt:lpstr>
      <vt:lpstr>Empreinte matière</vt:lpstr>
      <vt:lpstr>Empreinte matière</vt:lpstr>
      <vt:lpstr>Empreinte matière</vt:lpstr>
      <vt:lpstr>Pourquoi est-ce un problème ?</vt:lpstr>
      <vt:lpstr>Rareté des ressources</vt:lpstr>
      <vt:lpstr>Rareté des ressources</vt:lpstr>
      <vt:lpstr>Rareté des ressources</vt:lpstr>
      <vt:lpstr>Risque d’approvisionnement</vt:lpstr>
      <vt:lpstr>Dépendance géopolitique</vt:lpstr>
      <vt:lpstr>Demande en matériaux</vt:lpstr>
      <vt:lpstr>Transition vers l’abandon des combustibles fossiles ?</vt:lpstr>
      <vt:lpstr>Se débarrasser des fossiles</vt:lpstr>
      <vt:lpstr>Se débarrasser des fossiles</vt:lpstr>
      <vt:lpstr>Se débarrasser des fossiles</vt:lpstr>
      <vt:lpstr>Se débarrasser des fossiles</vt:lpstr>
      <vt:lpstr>Se débarrasser des fossiles</vt:lpstr>
      <vt:lpstr>Principes fondamentaux de l’ACV</vt:lpstr>
      <vt:lpstr>L’ACV est un processus itératif</vt:lpstr>
      <vt:lpstr>Phase 1 : Objectif et champ d’application</vt:lpstr>
      <vt:lpstr>Phase 1 : Objectif et champ d’application</vt:lpstr>
      <vt:lpstr>Phase 1 : Objectif et champ d’application</vt:lpstr>
      <vt:lpstr>Phase 1 : Objectif et champ d’application</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Normalisation et pondération </vt:lpstr>
      <vt:lpstr>Phase 4 : Interprétation</vt:lpstr>
      <vt:lpstr>Phase 4 : Interprétation</vt:lpstr>
      <vt:lpstr>Phase 4 : Interprétation</vt:lpstr>
      <vt:lpstr>Phase 4 : Interprétation</vt:lpstr>
      <vt:lpstr>Étude de cas</vt:lpstr>
      <vt:lpstr>Un peu d’algÈbre</vt:lpstr>
      <vt:lpstr>Un peu d’algÈbre</vt:lpstr>
      <vt:lpstr>Un peu d’algÈbre</vt:lpstr>
      <vt:lpstr>Un peu d’algÈbre</vt:lpstr>
      <vt:lpstr>Un peu d’algÈbre</vt:lpstr>
      <vt:lpstr>Un peu d’algÈbre</vt:lpstr>
      <vt:lpstr>Un peu d’algÈbre</vt:lpstr>
      <vt:lpstr>Un peu d’algÈbre</vt:lpstr>
      <vt:lpstr>Étude de cas</vt:lpstr>
      <vt:lpstr>Étude de cas</vt:lpstr>
      <vt:lpstr>Étude de cas</vt:lpstr>
      <vt:lpstr>Étude de cas</vt:lpstr>
      <vt:lpstr>Étude de cas</vt:lpstr>
      <vt:lpstr>Étude de cas</vt:lpstr>
      <vt:lpstr>Étude de cas</vt:lpstr>
      <vt:lpstr>Étude de cas</vt:lpstr>
      <vt:lpstr>Étude de cas</vt:lpstr>
      <vt:lpstr>PowerPoint Presentation</vt:lpstr>
    </vt:vector>
  </TitlesOfParts>
  <Company>LIST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Gibon</dc:creator>
  <cp:lastModifiedBy>Thomas Gibon</cp:lastModifiedBy>
  <cp:revision>17</cp:revision>
  <dcterms:created xsi:type="dcterms:W3CDTF">2026-01-14T16:20:01Z</dcterms:created>
  <dcterms:modified xsi:type="dcterms:W3CDTF">2026-01-19T21:53:02Z</dcterms:modified>
</cp:coreProperties>
</file>